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3.xml" ContentType="application/vnd.openxmlformats-officedocument.theme+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4.xml" ContentType="application/vnd.openxmlformats-officedocument.theme+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charts/chart2.xml" ContentType="application/vnd.openxmlformats-officedocument.drawingml.chart+xml"/>
  <Override PartName="/ppt/theme/themeOverride2.xml" ContentType="application/vnd.openxmlformats-officedocument.themeOverride+xml"/>
  <Override PartName="/ppt/charts/chart3.xml" ContentType="application/vnd.openxmlformats-officedocument.drawingml.chart+xml"/>
  <Override PartName="/ppt/theme/themeOverride3.xml" ContentType="application/vnd.openxmlformats-officedocument.themeOverr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rts/chart4.xml" ContentType="application/vnd.openxmlformats-officedocument.drawingml.chart+xml"/>
  <Override PartName="/ppt/theme/themeOverride4.xml" ContentType="application/vnd.openxmlformats-officedocument.themeOverride+xml"/>
  <Override PartName="/ppt/charts/chart5.xml" ContentType="application/vnd.openxmlformats-officedocument.drawingml.chart+xml"/>
  <Override PartName="/ppt/theme/themeOverride5.xml" ContentType="application/vnd.openxmlformats-officedocument.themeOverr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5" r:id="rId1"/>
    <p:sldMasterId id="2147483692" r:id="rId2"/>
    <p:sldMasterId id="2147483704" r:id="rId3"/>
    <p:sldMasterId id="2147483716" r:id="rId4"/>
    <p:sldMasterId id="2147483728" r:id="rId5"/>
  </p:sldMasterIdLst>
  <p:notesMasterIdLst>
    <p:notesMasterId r:id="rId114"/>
  </p:notesMasterIdLst>
  <p:handoutMasterIdLst>
    <p:handoutMasterId r:id="rId115"/>
  </p:handoutMasterIdLst>
  <p:sldIdLst>
    <p:sldId id="256" r:id="rId6"/>
    <p:sldId id="1378" r:id="rId7"/>
    <p:sldId id="1377" r:id="rId8"/>
    <p:sldId id="257" r:id="rId9"/>
    <p:sldId id="1379" r:id="rId10"/>
    <p:sldId id="759" r:id="rId11"/>
    <p:sldId id="760" r:id="rId12"/>
    <p:sldId id="761" r:id="rId13"/>
    <p:sldId id="762" r:id="rId14"/>
    <p:sldId id="763" r:id="rId15"/>
    <p:sldId id="764" r:id="rId16"/>
    <p:sldId id="765" r:id="rId17"/>
    <p:sldId id="766" r:id="rId18"/>
    <p:sldId id="767" r:id="rId19"/>
    <p:sldId id="768" r:id="rId20"/>
    <p:sldId id="769" r:id="rId21"/>
    <p:sldId id="770" r:id="rId22"/>
    <p:sldId id="771" r:id="rId23"/>
    <p:sldId id="772" r:id="rId24"/>
    <p:sldId id="773" r:id="rId25"/>
    <p:sldId id="854" r:id="rId26"/>
    <p:sldId id="774" r:id="rId27"/>
    <p:sldId id="775" r:id="rId28"/>
    <p:sldId id="776" r:id="rId29"/>
    <p:sldId id="777" r:id="rId30"/>
    <p:sldId id="778" r:id="rId31"/>
    <p:sldId id="779" r:id="rId32"/>
    <p:sldId id="780" r:id="rId33"/>
    <p:sldId id="781" r:id="rId34"/>
    <p:sldId id="782" r:id="rId35"/>
    <p:sldId id="783" r:id="rId36"/>
    <p:sldId id="784" r:id="rId37"/>
    <p:sldId id="785" r:id="rId38"/>
    <p:sldId id="786" r:id="rId39"/>
    <p:sldId id="787" r:id="rId40"/>
    <p:sldId id="788" r:id="rId41"/>
    <p:sldId id="789" r:id="rId42"/>
    <p:sldId id="790" r:id="rId43"/>
    <p:sldId id="791" r:id="rId44"/>
    <p:sldId id="792" r:id="rId45"/>
    <p:sldId id="793" r:id="rId46"/>
    <p:sldId id="794" r:id="rId47"/>
    <p:sldId id="795" r:id="rId48"/>
    <p:sldId id="796" r:id="rId49"/>
    <p:sldId id="797" r:id="rId50"/>
    <p:sldId id="798" r:id="rId51"/>
    <p:sldId id="799" r:id="rId52"/>
    <p:sldId id="800" r:id="rId53"/>
    <p:sldId id="801" r:id="rId54"/>
    <p:sldId id="802" r:id="rId55"/>
    <p:sldId id="803" r:id="rId56"/>
    <p:sldId id="804" r:id="rId57"/>
    <p:sldId id="805" r:id="rId58"/>
    <p:sldId id="806" r:id="rId59"/>
    <p:sldId id="807" r:id="rId60"/>
    <p:sldId id="853" r:id="rId61"/>
    <p:sldId id="808" r:id="rId62"/>
    <p:sldId id="809" r:id="rId63"/>
    <p:sldId id="810" r:id="rId64"/>
    <p:sldId id="811" r:id="rId65"/>
    <p:sldId id="812" r:id="rId66"/>
    <p:sldId id="813" r:id="rId67"/>
    <p:sldId id="814" r:id="rId68"/>
    <p:sldId id="815" r:id="rId69"/>
    <p:sldId id="851" r:id="rId70"/>
    <p:sldId id="852" r:id="rId71"/>
    <p:sldId id="816" r:id="rId72"/>
    <p:sldId id="817" r:id="rId73"/>
    <p:sldId id="818" r:id="rId74"/>
    <p:sldId id="819" r:id="rId75"/>
    <p:sldId id="820" r:id="rId76"/>
    <p:sldId id="821" r:id="rId77"/>
    <p:sldId id="825" r:id="rId78"/>
    <p:sldId id="826" r:id="rId79"/>
    <p:sldId id="495" r:id="rId80"/>
    <p:sldId id="496" r:id="rId81"/>
    <p:sldId id="497" r:id="rId82"/>
    <p:sldId id="500" r:id="rId83"/>
    <p:sldId id="501" r:id="rId84"/>
    <p:sldId id="502" r:id="rId85"/>
    <p:sldId id="503" r:id="rId86"/>
    <p:sldId id="505" r:id="rId87"/>
    <p:sldId id="506" r:id="rId88"/>
    <p:sldId id="507" r:id="rId89"/>
    <p:sldId id="511" r:id="rId90"/>
    <p:sldId id="734" r:id="rId91"/>
    <p:sldId id="513" r:id="rId92"/>
    <p:sldId id="594" r:id="rId93"/>
    <p:sldId id="586" r:id="rId94"/>
    <p:sldId id="515" r:id="rId95"/>
    <p:sldId id="630" r:id="rId96"/>
    <p:sldId id="521" r:id="rId97"/>
    <p:sldId id="581" r:id="rId98"/>
    <p:sldId id="583" r:id="rId99"/>
    <p:sldId id="584" r:id="rId100"/>
    <p:sldId id="522" r:id="rId101"/>
    <p:sldId id="626" r:id="rId102"/>
    <p:sldId id="627" r:id="rId103"/>
    <p:sldId id="524" r:id="rId104"/>
    <p:sldId id="736" r:id="rId105"/>
    <p:sldId id="525" r:id="rId106"/>
    <p:sldId id="580" r:id="rId107"/>
    <p:sldId id="574" r:id="rId108"/>
    <p:sldId id="527" r:id="rId109"/>
    <p:sldId id="572" r:id="rId110"/>
    <p:sldId id="573" r:id="rId111"/>
    <p:sldId id="529" r:id="rId112"/>
    <p:sldId id="742" r:id="rId1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5620"/>
    <p:restoredTop sz="94660"/>
  </p:normalViewPr>
  <p:slideViewPr>
    <p:cSldViewPr snapToGrid="0">
      <p:cViewPr varScale="1">
        <p:scale>
          <a:sx n="150" d="100"/>
          <a:sy n="150" d="100"/>
        </p:scale>
        <p:origin x="576" y="108"/>
      </p:cViewPr>
      <p:guideLst/>
    </p:cSldViewPr>
  </p:slid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123" d="100"/>
          <a:sy n="123" d="100"/>
        </p:scale>
        <p:origin x="4904" y="8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117" Type="http://schemas.openxmlformats.org/officeDocument/2006/relationships/viewProps" Target="viewProps.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slide" Target="slides/slide79.xml"/><Relationship Id="rId89" Type="http://schemas.openxmlformats.org/officeDocument/2006/relationships/slide" Target="slides/slide84.xml"/><Relationship Id="rId112" Type="http://schemas.openxmlformats.org/officeDocument/2006/relationships/slide" Target="slides/slide107.xml"/><Relationship Id="rId16" Type="http://schemas.openxmlformats.org/officeDocument/2006/relationships/slide" Target="slides/slide11.xml"/><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102" Type="http://schemas.openxmlformats.org/officeDocument/2006/relationships/slide" Target="slides/slide97.xml"/><Relationship Id="rId5" Type="http://schemas.openxmlformats.org/officeDocument/2006/relationships/slideMaster" Target="slideMasters/slideMaster5.xml"/><Relationship Id="rId90" Type="http://schemas.openxmlformats.org/officeDocument/2006/relationships/slide" Target="slides/slide85.xml"/><Relationship Id="rId95" Type="http://schemas.openxmlformats.org/officeDocument/2006/relationships/slide" Target="slides/slide90.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113" Type="http://schemas.openxmlformats.org/officeDocument/2006/relationships/slide" Target="slides/slide108.xml"/><Relationship Id="rId118" Type="http://schemas.openxmlformats.org/officeDocument/2006/relationships/theme" Target="theme/theme1.xml"/><Relationship Id="rId80" Type="http://schemas.openxmlformats.org/officeDocument/2006/relationships/slide" Target="slides/slide75.xml"/><Relationship Id="rId85" Type="http://schemas.openxmlformats.org/officeDocument/2006/relationships/slide" Target="slides/slide80.xml"/><Relationship Id="rId12" Type="http://schemas.openxmlformats.org/officeDocument/2006/relationships/slide" Target="slides/slide7.xml"/><Relationship Id="rId17" Type="http://schemas.openxmlformats.org/officeDocument/2006/relationships/slide" Target="slides/slide12.xml"/><Relationship Id="rId33" Type="http://schemas.openxmlformats.org/officeDocument/2006/relationships/slide" Target="slides/slide28.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08" Type="http://schemas.openxmlformats.org/officeDocument/2006/relationships/slide" Target="slides/slide103.xml"/><Relationship Id="rId54" Type="http://schemas.openxmlformats.org/officeDocument/2006/relationships/slide" Target="slides/slide49.xml"/><Relationship Id="rId70" Type="http://schemas.openxmlformats.org/officeDocument/2006/relationships/slide" Target="slides/slide65.xml"/><Relationship Id="rId75" Type="http://schemas.openxmlformats.org/officeDocument/2006/relationships/slide" Target="slides/slide70.xml"/><Relationship Id="rId91" Type="http://schemas.openxmlformats.org/officeDocument/2006/relationships/slide" Target="slides/slide86.xml"/><Relationship Id="rId96" Type="http://schemas.openxmlformats.org/officeDocument/2006/relationships/slide" Target="slides/slide91.xml"/><Relationship Id="rId1" Type="http://schemas.openxmlformats.org/officeDocument/2006/relationships/slideMaster" Target="slideMasters/slideMaster1.xml"/><Relationship Id="rId6" Type="http://schemas.openxmlformats.org/officeDocument/2006/relationships/slide" Target="slides/slide1.xml"/><Relationship Id="rId23" Type="http://schemas.openxmlformats.org/officeDocument/2006/relationships/slide" Target="slides/slide18.xml"/><Relationship Id="rId28" Type="http://schemas.openxmlformats.org/officeDocument/2006/relationships/slide" Target="slides/slide23.xml"/><Relationship Id="rId49" Type="http://schemas.openxmlformats.org/officeDocument/2006/relationships/slide" Target="slides/slide44.xml"/><Relationship Id="rId114" Type="http://schemas.openxmlformats.org/officeDocument/2006/relationships/notesMaster" Target="notesMasters/notesMaster1.xml"/><Relationship Id="rId119" Type="http://schemas.openxmlformats.org/officeDocument/2006/relationships/tableStyles" Target="tableStyles.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slide" Target="slides/slide81.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4" Type="http://schemas.openxmlformats.org/officeDocument/2006/relationships/slideMaster" Target="slideMasters/slideMaster4.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slide" Target="slides/slide10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2" Type="http://schemas.openxmlformats.org/officeDocument/2006/relationships/slideMaster" Target="slideMasters/slideMaster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15" Type="http://schemas.openxmlformats.org/officeDocument/2006/relationships/handoutMaster" Target="handoutMasters/handoutMaster1.xml"/><Relationship Id="rId61" Type="http://schemas.openxmlformats.org/officeDocument/2006/relationships/slide" Target="slides/slide56.xml"/><Relationship Id="rId82" Type="http://schemas.openxmlformats.org/officeDocument/2006/relationships/slide" Target="slides/slide77.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3" Type="http://schemas.openxmlformats.org/officeDocument/2006/relationships/slideMaster" Target="slideMasters/slideMaster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116" Type="http://schemas.openxmlformats.org/officeDocument/2006/relationships/presProps" Target="presProps.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88" Type="http://schemas.openxmlformats.org/officeDocument/2006/relationships/slide" Target="slides/slide83.xml"/><Relationship Id="rId111" Type="http://schemas.openxmlformats.org/officeDocument/2006/relationships/slide" Target="slides/slide106.xml"/><Relationship Id="rId15" Type="http://schemas.openxmlformats.org/officeDocument/2006/relationships/slide" Target="slides/slide10.xml"/><Relationship Id="rId36" Type="http://schemas.openxmlformats.org/officeDocument/2006/relationships/slide" Target="slides/slide31.xml"/><Relationship Id="rId57" Type="http://schemas.openxmlformats.org/officeDocument/2006/relationships/slide" Target="slides/slide52.xml"/><Relationship Id="rId106" Type="http://schemas.openxmlformats.org/officeDocument/2006/relationships/slide" Target="slides/slide101.xml"/></Relationships>
</file>

<file path=ppt/charts/_rels/chart1.xml.rels><?xml version="1.0" encoding="UTF-8" standalone="yes"?>
<Relationships xmlns="http://schemas.openxmlformats.org/package/2006/relationships"><Relationship Id="rId2" Type="http://schemas.openxmlformats.org/officeDocument/2006/relationships/oleObject" Target="Mini%20HD:Users:bryant:ics3:ncode:mem:mountain:core2duo-mountain4x4.xlsx" TargetMode="External"/><Relationship Id="rId1" Type="http://schemas.openxmlformats.org/officeDocument/2006/relationships/themeOverride" Target="../theme/themeOverride1.xml"/></Relationships>
</file>

<file path=ppt/charts/_rels/chart2.xml.rels><?xml version="1.0" encoding="UTF-8" standalone="yes"?>
<Relationships xmlns="http://schemas.openxmlformats.org/package/2006/relationships"><Relationship Id="rId2" Type="http://schemas.openxmlformats.org/officeDocument/2006/relationships/oleObject" Target="Mini%20HD:Users:bryant:ics3:ncode:mem:mountain:corei5mountain4x4.xlsx" TargetMode="External"/><Relationship Id="rId1" Type="http://schemas.openxmlformats.org/officeDocument/2006/relationships/themeOverride" Target="../theme/themeOverride2.xml"/></Relationships>
</file>

<file path=ppt/charts/_rels/chart3.xml.rels><?xml version="1.0" encoding="UTF-8" standalone="yes"?>
<Relationships xmlns="http://schemas.openxmlformats.org/package/2006/relationships"><Relationship Id="rId2" Type="http://schemas.openxmlformats.org/officeDocument/2006/relationships/oleObject" Target="Mini%20HD:Users:bryant:ics3:ncode:mem:mountain:haswell-mountain4x4.xlsx" TargetMode="External"/><Relationship Id="rId1" Type="http://schemas.openxmlformats.org/officeDocument/2006/relationships/themeOverride" Target="../theme/themeOverride3.xml"/></Relationships>
</file>

<file path=ppt/charts/_rels/chart4.xml.rels><?xml version="1.0" encoding="UTF-8" standalone="yes"?>
<Relationships xmlns="http://schemas.openxmlformats.org/package/2006/relationships"><Relationship Id="rId2" Type="http://schemas.openxmlformats.org/officeDocument/2006/relationships/oleObject" Target="Mini%20HD:Users:bryant:ics3:ncode:mem:matmult:core2-duo.xlsx" TargetMode="External"/><Relationship Id="rId1" Type="http://schemas.openxmlformats.org/officeDocument/2006/relationships/themeOverride" Target="../theme/themeOverride4.xml"/></Relationships>
</file>

<file path=ppt/charts/_rels/chart5.xml.rels><?xml version="1.0" encoding="UTF-8" standalone="yes"?>
<Relationships xmlns="http://schemas.openxmlformats.org/package/2006/relationships"><Relationship Id="rId2" Type="http://schemas.openxmlformats.org/officeDocument/2006/relationships/oleObject" Target="Mini%20HD:Users:bryant:ics3:ncode:mem:matmult:data:core2-duo-ns.txt" TargetMode="External"/><Relationship Id="rId1" Type="http://schemas.openxmlformats.org/officeDocument/2006/relationships/themeOverride" Target="../theme/themeOverride5.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view3D>
      <c:rotX val="15"/>
      <c:rotY val="45"/>
      <c:rAngAx val="0"/>
    </c:view3D>
    <c:floor>
      <c:thickness val="0"/>
      <c:spPr>
        <a:solidFill>
          <a:schemeClr val="bg1">
            <a:lumMod val="85000"/>
          </a:schemeClr>
        </a:solidFill>
      </c:spPr>
    </c:floor>
    <c:sideWall>
      <c:thickness val="0"/>
    </c:sideWall>
    <c:backWall>
      <c:thickness val="0"/>
    </c:backWall>
    <c:plotArea>
      <c:layout>
        <c:manualLayout>
          <c:layoutTarget val="inner"/>
          <c:xMode val="edge"/>
          <c:yMode val="edge"/>
          <c:x val="0.128498920968212"/>
          <c:y val="2.8386075383512899E-2"/>
          <c:w val="0.69976389617964396"/>
          <c:h val="0.921287118521949"/>
        </c:manualLayout>
      </c:layout>
      <c:surface3DChart>
        <c:wireframe val="0"/>
        <c:ser>
          <c:idx val="0"/>
          <c:order val="0"/>
          <c:tx>
            <c:strRef>
              <c:f>data!$A$2</c:f>
              <c:strCache>
                <c:ptCount val="1"/>
                <c:pt idx="0">
                  <c:v>128m</c:v>
                </c:pt>
              </c:strCache>
            </c:strRef>
          </c:tx>
          <c:cat>
            <c:strRef>
              <c:f>data!$B$1:$M$1</c:f>
              <c:strCache>
                <c:ptCount val="12"/>
                <c:pt idx="0">
                  <c:v>s1</c:v>
                </c:pt>
                <c:pt idx="1">
                  <c:v>s2</c:v>
                </c:pt>
                <c:pt idx="2">
                  <c:v>s3</c:v>
                </c:pt>
                <c:pt idx="3">
                  <c:v>s4</c:v>
                </c:pt>
                <c:pt idx="4">
                  <c:v>s5</c:v>
                </c:pt>
                <c:pt idx="5">
                  <c:v>s6</c:v>
                </c:pt>
                <c:pt idx="6">
                  <c:v>s7</c:v>
                </c:pt>
                <c:pt idx="7">
                  <c:v>s8</c:v>
                </c:pt>
                <c:pt idx="8">
                  <c:v>s9</c:v>
                </c:pt>
                <c:pt idx="9">
                  <c:v>s10</c:v>
                </c:pt>
                <c:pt idx="10">
                  <c:v>s11</c:v>
                </c:pt>
                <c:pt idx="11">
                  <c:v>s12</c:v>
                </c:pt>
              </c:strCache>
            </c:strRef>
          </c:cat>
          <c:val>
            <c:numRef>
              <c:f>data!$B$2:$M$2</c:f>
              <c:numCache>
                <c:formatCode>General</c:formatCode>
                <c:ptCount val="12"/>
                <c:pt idx="0">
                  <c:v>5427</c:v>
                </c:pt>
                <c:pt idx="1">
                  <c:v>2757</c:v>
                </c:pt>
                <c:pt idx="2">
                  <c:v>1939</c:v>
                </c:pt>
                <c:pt idx="3">
                  <c:v>1455</c:v>
                </c:pt>
                <c:pt idx="4">
                  <c:v>1151</c:v>
                </c:pt>
                <c:pt idx="5">
                  <c:v>951</c:v>
                </c:pt>
                <c:pt idx="6">
                  <c:v>803</c:v>
                </c:pt>
                <c:pt idx="7">
                  <c:v>701</c:v>
                </c:pt>
                <c:pt idx="8">
                  <c:v>672</c:v>
                </c:pt>
                <c:pt idx="9">
                  <c:v>646</c:v>
                </c:pt>
                <c:pt idx="10">
                  <c:v>626</c:v>
                </c:pt>
                <c:pt idx="11">
                  <c:v>610</c:v>
                </c:pt>
              </c:numCache>
            </c:numRef>
          </c:val>
          <c:extLst>
            <c:ext xmlns:c16="http://schemas.microsoft.com/office/drawing/2014/chart" uri="{C3380CC4-5D6E-409C-BE32-E72D297353CC}">
              <c16:uniqueId val="{00000000-427C-4CF1-A95F-38CD05AD8A8A}"/>
            </c:ext>
          </c:extLst>
        </c:ser>
        <c:ser>
          <c:idx val="1"/>
          <c:order val="1"/>
          <c:tx>
            <c:strRef>
              <c:f>data!$A$3</c:f>
              <c:strCache>
                <c:ptCount val="1"/>
                <c:pt idx="0">
                  <c:v>64m</c:v>
                </c:pt>
              </c:strCache>
            </c:strRef>
          </c:tx>
          <c:cat>
            <c:strRef>
              <c:f>data!$B$1:$M$1</c:f>
              <c:strCache>
                <c:ptCount val="12"/>
                <c:pt idx="0">
                  <c:v>s1</c:v>
                </c:pt>
                <c:pt idx="1">
                  <c:v>s2</c:v>
                </c:pt>
                <c:pt idx="2">
                  <c:v>s3</c:v>
                </c:pt>
                <c:pt idx="3">
                  <c:v>s4</c:v>
                </c:pt>
                <c:pt idx="4">
                  <c:v>s5</c:v>
                </c:pt>
                <c:pt idx="5">
                  <c:v>s6</c:v>
                </c:pt>
                <c:pt idx="6">
                  <c:v>s7</c:v>
                </c:pt>
                <c:pt idx="7">
                  <c:v>s8</c:v>
                </c:pt>
                <c:pt idx="8">
                  <c:v>s9</c:v>
                </c:pt>
                <c:pt idx="9">
                  <c:v>s10</c:v>
                </c:pt>
                <c:pt idx="10">
                  <c:v>s11</c:v>
                </c:pt>
                <c:pt idx="11">
                  <c:v>s12</c:v>
                </c:pt>
              </c:strCache>
            </c:strRef>
          </c:cat>
          <c:val>
            <c:numRef>
              <c:f>data!$B$3:$M$3</c:f>
              <c:numCache>
                <c:formatCode>General</c:formatCode>
                <c:ptCount val="12"/>
                <c:pt idx="0">
                  <c:v>5496</c:v>
                </c:pt>
                <c:pt idx="1">
                  <c:v>2760</c:v>
                </c:pt>
                <c:pt idx="2">
                  <c:v>1936</c:v>
                </c:pt>
                <c:pt idx="3">
                  <c:v>1459</c:v>
                </c:pt>
                <c:pt idx="4">
                  <c:v>1149</c:v>
                </c:pt>
                <c:pt idx="5">
                  <c:v>949</c:v>
                </c:pt>
                <c:pt idx="6">
                  <c:v>803</c:v>
                </c:pt>
                <c:pt idx="7">
                  <c:v>703</c:v>
                </c:pt>
                <c:pt idx="8">
                  <c:v>666</c:v>
                </c:pt>
                <c:pt idx="9">
                  <c:v>644</c:v>
                </c:pt>
                <c:pt idx="10">
                  <c:v>621</c:v>
                </c:pt>
                <c:pt idx="11">
                  <c:v>610</c:v>
                </c:pt>
              </c:numCache>
            </c:numRef>
          </c:val>
          <c:extLst>
            <c:ext xmlns:c16="http://schemas.microsoft.com/office/drawing/2014/chart" uri="{C3380CC4-5D6E-409C-BE32-E72D297353CC}">
              <c16:uniqueId val="{00000001-427C-4CF1-A95F-38CD05AD8A8A}"/>
            </c:ext>
          </c:extLst>
        </c:ser>
        <c:ser>
          <c:idx val="2"/>
          <c:order val="2"/>
          <c:tx>
            <c:strRef>
              <c:f>data!$A$4</c:f>
              <c:strCache>
                <c:ptCount val="1"/>
                <c:pt idx="0">
                  <c:v>32m</c:v>
                </c:pt>
              </c:strCache>
            </c:strRef>
          </c:tx>
          <c:cat>
            <c:strRef>
              <c:f>data!$B$1:$M$1</c:f>
              <c:strCache>
                <c:ptCount val="12"/>
                <c:pt idx="0">
                  <c:v>s1</c:v>
                </c:pt>
                <c:pt idx="1">
                  <c:v>s2</c:v>
                </c:pt>
                <c:pt idx="2">
                  <c:v>s3</c:v>
                </c:pt>
                <c:pt idx="3">
                  <c:v>s4</c:v>
                </c:pt>
                <c:pt idx="4">
                  <c:v>s5</c:v>
                </c:pt>
                <c:pt idx="5">
                  <c:v>s6</c:v>
                </c:pt>
                <c:pt idx="6">
                  <c:v>s7</c:v>
                </c:pt>
                <c:pt idx="7">
                  <c:v>s8</c:v>
                </c:pt>
                <c:pt idx="8">
                  <c:v>s9</c:v>
                </c:pt>
                <c:pt idx="9">
                  <c:v>s10</c:v>
                </c:pt>
                <c:pt idx="10">
                  <c:v>s11</c:v>
                </c:pt>
                <c:pt idx="11">
                  <c:v>s12</c:v>
                </c:pt>
              </c:strCache>
            </c:strRef>
          </c:cat>
          <c:val>
            <c:numRef>
              <c:f>data!$B$4:$M$4</c:f>
              <c:numCache>
                <c:formatCode>General</c:formatCode>
                <c:ptCount val="12"/>
                <c:pt idx="0">
                  <c:v>5498</c:v>
                </c:pt>
                <c:pt idx="1">
                  <c:v>2758</c:v>
                </c:pt>
                <c:pt idx="2">
                  <c:v>1938</c:v>
                </c:pt>
                <c:pt idx="3">
                  <c:v>1454</c:v>
                </c:pt>
                <c:pt idx="4">
                  <c:v>1151</c:v>
                </c:pt>
                <c:pt idx="5">
                  <c:v>934</c:v>
                </c:pt>
                <c:pt idx="6">
                  <c:v>811</c:v>
                </c:pt>
                <c:pt idx="7">
                  <c:v>704</c:v>
                </c:pt>
                <c:pt idx="8">
                  <c:v>671</c:v>
                </c:pt>
                <c:pt idx="9">
                  <c:v>645</c:v>
                </c:pt>
                <c:pt idx="10">
                  <c:v>625</c:v>
                </c:pt>
                <c:pt idx="11">
                  <c:v>611</c:v>
                </c:pt>
              </c:numCache>
            </c:numRef>
          </c:val>
          <c:extLst>
            <c:ext xmlns:c16="http://schemas.microsoft.com/office/drawing/2014/chart" uri="{C3380CC4-5D6E-409C-BE32-E72D297353CC}">
              <c16:uniqueId val="{00000002-427C-4CF1-A95F-38CD05AD8A8A}"/>
            </c:ext>
          </c:extLst>
        </c:ser>
        <c:ser>
          <c:idx val="3"/>
          <c:order val="3"/>
          <c:tx>
            <c:strRef>
              <c:f>data!$A$5</c:f>
              <c:strCache>
                <c:ptCount val="1"/>
                <c:pt idx="0">
                  <c:v>16m</c:v>
                </c:pt>
              </c:strCache>
            </c:strRef>
          </c:tx>
          <c:cat>
            <c:strRef>
              <c:f>data!$B$1:$M$1</c:f>
              <c:strCache>
                <c:ptCount val="12"/>
                <c:pt idx="0">
                  <c:v>s1</c:v>
                </c:pt>
                <c:pt idx="1">
                  <c:v>s2</c:v>
                </c:pt>
                <c:pt idx="2">
                  <c:v>s3</c:v>
                </c:pt>
                <c:pt idx="3">
                  <c:v>s4</c:v>
                </c:pt>
                <c:pt idx="4">
                  <c:v>s5</c:v>
                </c:pt>
                <c:pt idx="5">
                  <c:v>s6</c:v>
                </c:pt>
                <c:pt idx="6">
                  <c:v>s7</c:v>
                </c:pt>
                <c:pt idx="7">
                  <c:v>s8</c:v>
                </c:pt>
                <c:pt idx="8">
                  <c:v>s9</c:v>
                </c:pt>
                <c:pt idx="9">
                  <c:v>s10</c:v>
                </c:pt>
                <c:pt idx="10">
                  <c:v>s11</c:v>
                </c:pt>
                <c:pt idx="11">
                  <c:v>s12</c:v>
                </c:pt>
              </c:strCache>
            </c:strRef>
          </c:cat>
          <c:val>
            <c:numRef>
              <c:f>data!$B$5:$M$5</c:f>
              <c:numCache>
                <c:formatCode>General</c:formatCode>
                <c:ptCount val="12"/>
                <c:pt idx="0">
                  <c:v>5506</c:v>
                </c:pt>
                <c:pt idx="1">
                  <c:v>2769</c:v>
                </c:pt>
                <c:pt idx="2">
                  <c:v>1941</c:v>
                </c:pt>
                <c:pt idx="3">
                  <c:v>1460</c:v>
                </c:pt>
                <c:pt idx="4">
                  <c:v>1153</c:v>
                </c:pt>
                <c:pt idx="5">
                  <c:v>953</c:v>
                </c:pt>
                <c:pt idx="6">
                  <c:v>811</c:v>
                </c:pt>
                <c:pt idx="7">
                  <c:v>705</c:v>
                </c:pt>
                <c:pt idx="8">
                  <c:v>672</c:v>
                </c:pt>
                <c:pt idx="9">
                  <c:v>646</c:v>
                </c:pt>
                <c:pt idx="10">
                  <c:v>626</c:v>
                </c:pt>
                <c:pt idx="11">
                  <c:v>614</c:v>
                </c:pt>
              </c:numCache>
            </c:numRef>
          </c:val>
          <c:extLst>
            <c:ext xmlns:c16="http://schemas.microsoft.com/office/drawing/2014/chart" uri="{C3380CC4-5D6E-409C-BE32-E72D297353CC}">
              <c16:uniqueId val="{00000003-427C-4CF1-A95F-38CD05AD8A8A}"/>
            </c:ext>
          </c:extLst>
        </c:ser>
        <c:ser>
          <c:idx val="4"/>
          <c:order val="4"/>
          <c:tx>
            <c:strRef>
              <c:f>data!$A$6</c:f>
              <c:strCache>
                <c:ptCount val="1"/>
                <c:pt idx="0">
                  <c:v>8m</c:v>
                </c:pt>
              </c:strCache>
            </c:strRef>
          </c:tx>
          <c:cat>
            <c:strRef>
              <c:f>data!$B$1:$M$1</c:f>
              <c:strCache>
                <c:ptCount val="12"/>
                <c:pt idx="0">
                  <c:v>s1</c:v>
                </c:pt>
                <c:pt idx="1">
                  <c:v>s2</c:v>
                </c:pt>
                <c:pt idx="2">
                  <c:v>s3</c:v>
                </c:pt>
                <c:pt idx="3">
                  <c:v>s4</c:v>
                </c:pt>
                <c:pt idx="4">
                  <c:v>s5</c:v>
                </c:pt>
                <c:pt idx="5">
                  <c:v>s6</c:v>
                </c:pt>
                <c:pt idx="6">
                  <c:v>s7</c:v>
                </c:pt>
                <c:pt idx="7">
                  <c:v>s8</c:v>
                </c:pt>
                <c:pt idx="8">
                  <c:v>s9</c:v>
                </c:pt>
                <c:pt idx="9">
                  <c:v>s10</c:v>
                </c:pt>
                <c:pt idx="10">
                  <c:v>s11</c:v>
                </c:pt>
                <c:pt idx="11">
                  <c:v>s12</c:v>
                </c:pt>
              </c:strCache>
            </c:strRef>
          </c:cat>
          <c:val>
            <c:numRef>
              <c:f>data!$B$6:$M$6</c:f>
              <c:numCache>
                <c:formatCode>General</c:formatCode>
                <c:ptCount val="12"/>
                <c:pt idx="0">
                  <c:v>5657</c:v>
                </c:pt>
                <c:pt idx="1">
                  <c:v>2977</c:v>
                </c:pt>
                <c:pt idx="2">
                  <c:v>2090</c:v>
                </c:pt>
                <c:pt idx="3">
                  <c:v>1586</c:v>
                </c:pt>
                <c:pt idx="4">
                  <c:v>1251</c:v>
                </c:pt>
                <c:pt idx="5">
                  <c:v>1035</c:v>
                </c:pt>
                <c:pt idx="6">
                  <c:v>882</c:v>
                </c:pt>
                <c:pt idx="7">
                  <c:v>766</c:v>
                </c:pt>
                <c:pt idx="8">
                  <c:v>777</c:v>
                </c:pt>
                <c:pt idx="9">
                  <c:v>836</c:v>
                </c:pt>
                <c:pt idx="10">
                  <c:v>1018</c:v>
                </c:pt>
                <c:pt idx="11">
                  <c:v>1365</c:v>
                </c:pt>
              </c:numCache>
            </c:numRef>
          </c:val>
          <c:extLst>
            <c:ext xmlns:c16="http://schemas.microsoft.com/office/drawing/2014/chart" uri="{C3380CC4-5D6E-409C-BE32-E72D297353CC}">
              <c16:uniqueId val="{00000004-427C-4CF1-A95F-38CD05AD8A8A}"/>
            </c:ext>
          </c:extLst>
        </c:ser>
        <c:ser>
          <c:idx val="5"/>
          <c:order val="5"/>
          <c:tx>
            <c:strRef>
              <c:f>data!$A$7</c:f>
              <c:strCache>
                <c:ptCount val="1"/>
                <c:pt idx="0">
                  <c:v>4m</c:v>
                </c:pt>
              </c:strCache>
            </c:strRef>
          </c:tx>
          <c:cat>
            <c:strRef>
              <c:f>data!$B$1:$M$1</c:f>
              <c:strCache>
                <c:ptCount val="12"/>
                <c:pt idx="0">
                  <c:v>s1</c:v>
                </c:pt>
                <c:pt idx="1">
                  <c:v>s2</c:v>
                </c:pt>
                <c:pt idx="2">
                  <c:v>s3</c:v>
                </c:pt>
                <c:pt idx="3">
                  <c:v>s4</c:v>
                </c:pt>
                <c:pt idx="4">
                  <c:v>s5</c:v>
                </c:pt>
                <c:pt idx="5">
                  <c:v>s6</c:v>
                </c:pt>
                <c:pt idx="6">
                  <c:v>s7</c:v>
                </c:pt>
                <c:pt idx="7">
                  <c:v>s8</c:v>
                </c:pt>
                <c:pt idx="8">
                  <c:v>s9</c:v>
                </c:pt>
                <c:pt idx="9">
                  <c:v>s10</c:v>
                </c:pt>
                <c:pt idx="10">
                  <c:v>s11</c:v>
                </c:pt>
                <c:pt idx="11">
                  <c:v>s12</c:v>
                </c:pt>
              </c:strCache>
            </c:strRef>
          </c:cat>
          <c:val>
            <c:numRef>
              <c:f>data!$B$7:$M$7</c:f>
              <c:numCache>
                <c:formatCode>General</c:formatCode>
                <c:ptCount val="12"/>
                <c:pt idx="0">
                  <c:v>10401</c:v>
                </c:pt>
                <c:pt idx="1">
                  <c:v>8422</c:v>
                </c:pt>
                <c:pt idx="2">
                  <c:v>7522</c:v>
                </c:pt>
                <c:pt idx="3">
                  <c:v>6468</c:v>
                </c:pt>
                <c:pt idx="4">
                  <c:v>5469</c:v>
                </c:pt>
                <c:pt idx="5">
                  <c:v>4809</c:v>
                </c:pt>
                <c:pt idx="6">
                  <c:v>4284</c:v>
                </c:pt>
                <c:pt idx="7">
                  <c:v>3894</c:v>
                </c:pt>
                <c:pt idx="8">
                  <c:v>3900</c:v>
                </c:pt>
                <c:pt idx="9">
                  <c:v>3899</c:v>
                </c:pt>
                <c:pt idx="10">
                  <c:v>3898</c:v>
                </c:pt>
                <c:pt idx="11">
                  <c:v>3897</c:v>
                </c:pt>
              </c:numCache>
            </c:numRef>
          </c:val>
          <c:extLst>
            <c:ext xmlns:c16="http://schemas.microsoft.com/office/drawing/2014/chart" uri="{C3380CC4-5D6E-409C-BE32-E72D297353CC}">
              <c16:uniqueId val="{00000005-427C-4CF1-A95F-38CD05AD8A8A}"/>
            </c:ext>
          </c:extLst>
        </c:ser>
        <c:ser>
          <c:idx val="6"/>
          <c:order val="6"/>
          <c:tx>
            <c:strRef>
              <c:f>data!$A$8</c:f>
              <c:strCache>
                <c:ptCount val="1"/>
                <c:pt idx="0">
                  <c:v>2m</c:v>
                </c:pt>
              </c:strCache>
            </c:strRef>
          </c:tx>
          <c:cat>
            <c:strRef>
              <c:f>data!$B$1:$M$1</c:f>
              <c:strCache>
                <c:ptCount val="12"/>
                <c:pt idx="0">
                  <c:v>s1</c:v>
                </c:pt>
                <c:pt idx="1">
                  <c:v>s2</c:v>
                </c:pt>
                <c:pt idx="2">
                  <c:v>s3</c:v>
                </c:pt>
                <c:pt idx="3">
                  <c:v>s4</c:v>
                </c:pt>
                <c:pt idx="4">
                  <c:v>s5</c:v>
                </c:pt>
                <c:pt idx="5">
                  <c:v>s6</c:v>
                </c:pt>
                <c:pt idx="6">
                  <c:v>s7</c:v>
                </c:pt>
                <c:pt idx="7">
                  <c:v>s8</c:v>
                </c:pt>
                <c:pt idx="8">
                  <c:v>s9</c:v>
                </c:pt>
                <c:pt idx="9">
                  <c:v>s10</c:v>
                </c:pt>
                <c:pt idx="10">
                  <c:v>s11</c:v>
                </c:pt>
                <c:pt idx="11">
                  <c:v>s12</c:v>
                </c:pt>
              </c:strCache>
            </c:strRef>
          </c:cat>
          <c:val>
            <c:numRef>
              <c:f>data!$B$8:$M$8</c:f>
              <c:numCache>
                <c:formatCode>General</c:formatCode>
                <c:ptCount val="12"/>
                <c:pt idx="0">
                  <c:v>10401</c:v>
                </c:pt>
                <c:pt idx="1">
                  <c:v>8418</c:v>
                </c:pt>
                <c:pt idx="2">
                  <c:v>7517</c:v>
                </c:pt>
                <c:pt idx="3">
                  <c:v>6468</c:v>
                </c:pt>
                <c:pt idx="4">
                  <c:v>5465</c:v>
                </c:pt>
                <c:pt idx="5">
                  <c:v>4804</c:v>
                </c:pt>
                <c:pt idx="6">
                  <c:v>4284</c:v>
                </c:pt>
                <c:pt idx="7">
                  <c:v>3898</c:v>
                </c:pt>
                <c:pt idx="8">
                  <c:v>3896</c:v>
                </c:pt>
                <c:pt idx="9">
                  <c:v>3897</c:v>
                </c:pt>
                <c:pt idx="10">
                  <c:v>3893</c:v>
                </c:pt>
                <c:pt idx="11">
                  <c:v>3897</c:v>
                </c:pt>
              </c:numCache>
            </c:numRef>
          </c:val>
          <c:extLst>
            <c:ext xmlns:c16="http://schemas.microsoft.com/office/drawing/2014/chart" uri="{C3380CC4-5D6E-409C-BE32-E72D297353CC}">
              <c16:uniqueId val="{00000006-427C-4CF1-A95F-38CD05AD8A8A}"/>
            </c:ext>
          </c:extLst>
        </c:ser>
        <c:ser>
          <c:idx val="7"/>
          <c:order val="7"/>
          <c:tx>
            <c:strRef>
              <c:f>data!$A$9</c:f>
              <c:strCache>
                <c:ptCount val="1"/>
                <c:pt idx="0">
                  <c:v>1024k</c:v>
                </c:pt>
              </c:strCache>
            </c:strRef>
          </c:tx>
          <c:cat>
            <c:strRef>
              <c:f>data!$B$1:$M$1</c:f>
              <c:strCache>
                <c:ptCount val="12"/>
                <c:pt idx="0">
                  <c:v>s1</c:v>
                </c:pt>
                <c:pt idx="1">
                  <c:v>s2</c:v>
                </c:pt>
                <c:pt idx="2">
                  <c:v>s3</c:v>
                </c:pt>
                <c:pt idx="3">
                  <c:v>s4</c:v>
                </c:pt>
                <c:pt idx="4">
                  <c:v>s5</c:v>
                </c:pt>
                <c:pt idx="5">
                  <c:v>s6</c:v>
                </c:pt>
                <c:pt idx="6">
                  <c:v>s7</c:v>
                </c:pt>
                <c:pt idx="7">
                  <c:v>s8</c:v>
                </c:pt>
                <c:pt idx="8">
                  <c:v>s9</c:v>
                </c:pt>
                <c:pt idx="9">
                  <c:v>s10</c:v>
                </c:pt>
                <c:pt idx="10">
                  <c:v>s11</c:v>
                </c:pt>
                <c:pt idx="11">
                  <c:v>s12</c:v>
                </c:pt>
              </c:strCache>
            </c:strRef>
          </c:cat>
          <c:val>
            <c:numRef>
              <c:f>data!$B$9:$M$9</c:f>
              <c:numCache>
                <c:formatCode>General</c:formatCode>
                <c:ptCount val="12"/>
                <c:pt idx="0">
                  <c:v>10479</c:v>
                </c:pt>
                <c:pt idx="1">
                  <c:v>8469</c:v>
                </c:pt>
                <c:pt idx="2">
                  <c:v>7578</c:v>
                </c:pt>
                <c:pt idx="3">
                  <c:v>6508</c:v>
                </c:pt>
                <c:pt idx="4">
                  <c:v>5510</c:v>
                </c:pt>
                <c:pt idx="5">
                  <c:v>4854</c:v>
                </c:pt>
                <c:pt idx="6">
                  <c:v>4326</c:v>
                </c:pt>
                <c:pt idx="7">
                  <c:v>3935</c:v>
                </c:pt>
                <c:pt idx="8">
                  <c:v>3939</c:v>
                </c:pt>
                <c:pt idx="9">
                  <c:v>3945</c:v>
                </c:pt>
                <c:pt idx="10">
                  <c:v>3951</c:v>
                </c:pt>
                <c:pt idx="11">
                  <c:v>3963</c:v>
                </c:pt>
              </c:numCache>
            </c:numRef>
          </c:val>
          <c:extLst>
            <c:ext xmlns:c16="http://schemas.microsoft.com/office/drawing/2014/chart" uri="{C3380CC4-5D6E-409C-BE32-E72D297353CC}">
              <c16:uniqueId val="{00000007-427C-4CF1-A95F-38CD05AD8A8A}"/>
            </c:ext>
          </c:extLst>
        </c:ser>
        <c:ser>
          <c:idx val="8"/>
          <c:order val="8"/>
          <c:tx>
            <c:strRef>
              <c:f>data!$A$10</c:f>
              <c:strCache>
                <c:ptCount val="1"/>
                <c:pt idx="0">
                  <c:v>512k</c:v>
                </c:pt>
              </c:strCache>
            </c:strRef>
          </c:tx>
          <c:cat>
            <c:strRef>
              <c:f>data!$B$1:$M$1</c:f>
              <c:strCache>
                <c:ptCount val="12"/>
                <c:pt idx="0">
                  <c:v>s1</c:v>
                </c:pt>
                <c:pt idx="1">
                  <c:v>s2</c:v>
                </c:pt>
                <c:pt idx="2">
                  <c:v>s3</c:v>
                </c:pt>
                <c:pt idx="3">
                  <c:v>s4</c:v>
                </c:pt>
                <c:pt idx="4">
                  <c:v>s5</c:v>
                </c:pt>
                <c:pt idx="5">
                  <c:v>s6</c:v>
                </c:pt>
                <c:pt idx="6">
                  <c:v>s7</c:v>
                </c:pt>
                <c:pt idx="7">
                  <c:v>s8</c:v>
                </c:pt>
                <c:pt idx="8">
                  <c:v>s9</c:v>
                </c:pt>
                <c:pt idx="9">
                  <c:v>s10</c:v>
                </c:pt>
                <c:pt idx="10">
                  <c:v>s11</c:v>
                </c:pt>
                <c:pt idx="11">
                  <c:v>s12</c:v>
                </c:pt>
              </c:strCache>
            </c:strRef>
          </c:cat>
          <c:val>
            <c:numRef>
              <c:f>data!$B$10:$M$10</c:f>
              <c:numCache>
                <c:formatCode>General</c:formatCode>
                <c:ptCount val="12"/>
                <c:pt idx="0">
                  <c:v>10486</c:v>
                </c:pt>
                <c:pt idx="1">
                  <c:v>8465</c:v>
                </c:pt>
                <c:pt idx="2">
                  <c:v>7578</c:v>
                </c:pt>
                <c:pt idx="3">
                  <c:v>6508</c:v>
                </c:pt>
                <c:pt idx="4">
                  <c:v>5514</c:v>
                </c:pt>
                <c:pt idx="5">
                  <c:v>4854</c:v>
                </c:pt>
                <c:pt idx="6">
                  <c:v>4330</c:v>
                </c:pt>
                <c:pt idx="7">
                  <c:v>3938</c:v>
                </c:pt>
                <c:pt idx="8">
                  <c:v>3945</c:v>
                </c:pt>
                <c:pt idx="9">
                  <c:v>3952</c:v>
                </c:pt>
                <c:pt idx="10">
                  <c:v>3956</c:v>
                </c:pt>
                <c:pt idx="11">
                  <c:v>3969</c:v>
                </c:pt>
              </c:numCache>
            </c:numRef>
          </c:val>
          <c:extLst>
            <c:ext xmlns:c16="http://schemas.microsoft.com/office/drawing/2014/chart" uri="{C3380CC4-5D6E-409C-BE32-E72D297353CC}">
              <c16:uniqueId val="{00000008-427C-4CF1-A95F-38CD05AD8A8A}"/>
            </c:ext>
          </c:extLst>
        </c:ser>
        <c:ser>
          <c:idx val="9"/>
          <c:order val="9"/>
          <c:tx>
            <c:strRef>
              <c:f>data!$A$11</c:f>
              <c:strCache>
                <c:ptCount val="1"/>
                <c:pt idx="0">
                  <c:v>256k</c:v>
                </c:pt>
              </c:strCache>
            </c:strRef>
          </c:tx>
          <c:cat>
            <c:strRef>
              <c:f>data!$B$1:$M$1</c:f>
              <c:strCache>
                <c:ptCount val="12"/>
                <c:pt idx="0">
                  <c:v>s1</c:v>
                </c:pt>
                <c:pt idx="1">
                  <c:v>s2</c:v>
                </c:pt>
                <c:pt idx="2">
                  <c:v>s3</c:v>
                </c:pt>
                <c:pt idx="3">
                  <c:v>s4</c:v>
                </c:pt>
                <c:pt idx="4">
                  <c:v>s5</c:v>
                </c:pt>
                <c:pt idx="5">
                  <c:v>s6</c:v>
                </c:pt>
                <c:pt idx="6">
                  <c:v>s7</c:v>
                </c:pt>
                <c:pt idx="7">
                  <c:v>s8</c:v>
                </c:pt>
                <c:pt idx="8">
                  <c:v>s9</c:v>
                </c:pt>
                <c:pt idx="9">
                  <c:v>s10</c:v>
                </c:pt>
                <c:pt idx="10">
                  <c:v>s11</c:v>
                </c:pt>
                <c:pt idx="11">
                  <c:v>s12</c:v>
                </c:pt>
              </c:strCache>
            </c:strRef>
          </c:cat>
          <c:val>
            <c:numRef>
              <c:f>data!$B$11:$M$11</c:f>
              <c:numCache>
                <c:formatCode>General</c:formatCode>
                <c:ptCount val="12"/>
                <c:pt idx="0">
                  <c:v>10479</c:v>
                </c:pt>
                <c:pt idx="1">
                  <c:v>8456</c:v>
                </c:pt>
                <c:pt idx="2">
                  <c:v>7578</c:v>
                </c:pt>
                <c:pt idx="3">
                  <c:v>6503</c:v>
                </c:pt>
                <c:pt idx="4">
                  <c:v>5510</c:v>
                </c:pt>
                <c:pt idx="5">
                  <c:v>4850</c:v>
                </c:pt>
                <c:pt idx="6">
                  <c:v>4322</c:v>
                </c:pt>
                <c:pt idx="7">
                  <c:v>3931</c:v>
                </c:pt>
                <c:pt idx="8">
                  <c:v>3935</c:v>
                </c:pt>
                <c:pt idx="9">
                  <c:v>3938</c:v>
                </c:pt>
                <c:pt idx="10">
                  <c:v>3944</c:v>
                </c:pt>
                <c:pt idx="11">
                  <c:v>3958</c:v>
                </c:pt>
              </c:numCache>
            </c:numRef>
          </c:val>
          <c:extLst>
            <c:ext xmlns:c16="http://schemas.microsoft.com/office/drawing/2014/chart" uri="{C3380CC4-5D6E-409C-BE32-E72D297353CC}">
              <c16:uniqueId val="{00000009-427C-4CF1-A95F-38CD05AD8A8A}"/>
            </c:ext>
          </c:extLst>
        </c:ser>
        <c:ser>
          <c:idx val="10"/>
          <c:order val="10"/>
          <c:tx>
            <c:strRef>
              <c:f>data!$A$12</c:f>
              <c:strCache>
                <c:ptCount val="1"/>
                <c:pt idx="0">
                  <c:v>128k</c:v>
                </c:pt>
              </c:strCache>
            </c:strRef>
          </c:tx>
          <c:cat>
            <c:strRef>
              <c:f>data!$B$1:$M$1</c:f>
              <c:strCache>
                <c:ptCount val="12"/>
                <c:pt idx="0">
                  <c:v>s1</c:v>
                </c:pt>
                <c:pt idx="1">
                  <c:v>s2</c:v>
                </c:pt>
                <c:pt idx="2">
                  <c:v>s3</c:v>
                </c:pt>
                <c:pt idx="3">
                  <c:v>s4</c:v>
                </c:pt>
                <c:pt idx="4">
                  <c:v>s5</c:v>
                </c:pt>
                <c:pt idx="5">
                  <c:v>s6</c:v>
                </c:pt>
                <c:pt idx="6">
                  <c:v>s7</c:v>
                </c:pt>
                <c:pt idx="7">
                  <c:v>s8</c:v>
                </c:pt>
                <c:pt idx="8">
                  <c:v>s9</c:v>
                </c:pt>
                <c:pt idx="9">
                  <c:v>s10</c:v>
                </c:pt>
                <c:pt idx="10">
                  <c:v>s11</c:v>
                </c:pt>
                <c:pt idx="11">
                  <c:v>s12</c:v>
                </c:pt>
              </c:strCache>
            </c:strRef>
          </c:cat>
          <c:val>
            <c:numRef>
              <c:f>data!$B$12:$M$12</c:f>
              <c:numCache>
                <c:formatCode>General</c:formatCode>
                <c:ptCount val="12"/>
                <c:pt idx="0">
                  <c:v>10473</c:v>
                </c:pt>
                <c:pt idx="1">
                  <c:v>8443</c:v>
                </c:pt>
                <c:pt idx="2">
                  <c:v>7552</c:v>
                </c:pt>
                <c:pt idx="3">
                  <c:v>6488</c:v>
                </c:pt>
                <c:pt idx="4">
                  <c:v>5496</c:v>
                </c:pt>
                <c:pt idx="5">
                  <c:v>4833</c:v>
                </c:pt>
                <c:pt idx="6">
                  <c:v>4307</c:v>
                </c:pt>
                <c:pt idx="7">
                  <c:v>3920</c:v>
                </c:pt>
                <c:pt idx="8">
                  <c:v>3912</c:v>
                </c:pt>
                <c:pt idx="9">
                  <c:v>3922</c:v>
                </c:pt>
                <c:pt idx="10">
                  <c:v>3923</c:v>
                </c:pt>
                <c:pt idx="11">
                  <c:v>3938</c:v>
                </c:pt>
              </c:numCache>
            </c:numRef>
          </c:val>
          <c:extLst>
            <c:ext xmlns:c16="http://schemas.microsoft.com/office/drawing/2014/chart" uri="{C3380CC4-5D6E-409C-BE32-E72D297353CC}">
              <c16:uniqueId val="{0000000A-427C-4CF1-A95F-38CD05AD8A8A}"/>
            </c:ext>
          </c:extLst>
        </c:ser>
        <c:ser>
          <c:idx val="11"/>
          <c:order val="11"/>
          <c:tx>
            <c:strRef>
              <c:f>data!$A$13</c:f>
              <c:strCache>
                <c:ptCount val="1"/>
                <c:pt idx="0">
                  <c:v>64k</c:v>
                </c:pt>
              </c:strCache>
            </c:strRef>
          </c:tx>
          <c:cat>
            <c:strRef>
              <c:f>data!$B$1:$M$1</c:f>
              <c:strCache>
                <c:ptCount val="12"/>
                <c:pt idx="0">
                  <c:v>s1</c:v>
                </c:pt>
                <c:pt idx="1">
                  <c:v>s2</c:v>
                </c:pt>
                <c:pt idx="2">
                  <c:v>s3</c:v>
                </c:pt>
                <c:pt idx="3">
                  <c:v>s4</c:v>
                </c:pt>
                <c:pt idx="4">
                  <c:v>s5</c:v>
                </c:pt>
                <c:pt idx="5">
                  <c:v>s6</c:v>
                </c:pt>
                <c:pt idx="6">
                  <c:v>s7</c:v>
                </c:pt>
                <c:pt idx="7">
                  <c:v>s8</c:v>
                </c:pt>
                <c:pt idx="8">
                  <c:v>s9</c:v>
                </c:pt>
                <c:pt idx="9">
                  <c:v>s10</c:v>
                </c:pt>
                <c:pt idx="10">
                  <c:v>s11</c:v>
                </c:pt>
                <c:pt idx="11">
                  <c:v>s12</c:v>
                </c:pt>
              </c:strCache>
            </c:strRef>
          </c:cat>
          <c:val>
            <c:numRef>
              <c:f>data!$B$13:$M$13</c:f>
              <c:numCache>
                <c:formatCode>General</c:formatCode>
                <c:ptCount val="12"/>
                <c:pt idx="0">
                  <c:v>10460</c:v>
                </c:pt>
                <c:pt idx="1">
                  <c:v>8414</c:v>
                </c:pt>
                <c:pt idx="2">
                  <c:v>7537</c:v>
                </c:pt>
                <c:pt idx="3">
                  <c:v>6463</c:v>
                </c:pt>
                <c:pt idx="4">
                  <c:v>5474</c:v>
                </c:pt>
                <c:pt idx="5">
                  <c:v>4817</c:v>
                </c:pt>
                <c:pt idx="6">
                  <c:v>4295</c:v>
                </c:pt>
                <c:pt idx="7">
                  <c:v>3902</c:v>
                </c:pt>
                <c:pt idx="8">
                  <c:v>3897</c:v>
                </c:pt>
                <c:pt idx="9">
                  <c:v>3899</c:v>
                </c:pt>
                <c:pt idx="10">
                  <c:v>3893</c:v>
                </c:pt>
                <c:pt idx="11">
                  <c:v>3905</c:v>
                </c:pt>
              </c:numCache>
            </c:numRef>
          </c:val>
          <c:extLst>
            <c:ext xmlns:c16="http://schemas.microsoft.com/office/drawing/2014/chart" uri="{C3380CC4-5D6E-409C-BE32-E72D297353CC}">
              <c16:uniqueId val="{0000000B-427C-4CF1-A95F-38CD05AD8A8A}"/>
            </c:ext>
          </c:extLst>
        </c:ser>
        <c:ser>
          <c:idx val="12"/>
          <c:order val="12"/>
          <c:tx>
            <c:strRef>
              <c:f>data!$A$14</c:f>
              <c:strCache>
                <c:ptCount val="1"/>
                <c:pt idx="0">
                  <c:v>32k</c:v>
                </c:pt>
              </c:strCache>
            </c:strRef>
          </c:tx>
          <c:cat>
            <c:strRef>
              <c:f>data!$B$1:$M$1</c:f>
              <c:strCache>
                <c:ptCount val="12"/>
                <c:pt idx="0">
                  <c:v>s1</c:v>
                </c:pt>
                <c:pt idx="1">
                  <c:v>s2</c:v>
                </c:pt>
                <c:pt idx="2">
                  <c:v>s3</c:v>
                </c:pt>
                <c:pt idx="3">
                  <c:v>s4</c:v>
                </c:pt>
                <c:pt idx="4">
                  <c:v>s5</c:v>
                </c:pt>
                <c:pt idx="5">
                  <c:v>s6</c:v>
                </c:pt>
                <c:pt idx="6">
                  <c:v>s7</c:v>
                </c:pt>
                <c:pt idx="7">
                  <c:v>s8</c:v>
                </c:pt>
                <c:pt idx="8">
                  <c:v>s9</c:v>
                </c:pt>
                <c:pt idx="9">
                  <c:v>s10</c:v>
                </c:pt>
                <c:pt idx="10">
                  <c:v>s11</c:v>
                </c:pt>
                <c:pt idx="11">
                  <c:v>s12</c:v>
                </c:pt>
              </c:strCache>
            </c:strRef>
          </c:cat>
          <c:val>
            <c:numRef>
              <c:f>data!$B$14:$M$14</c:f>
              <c:numCache>
                <c:formatCode>General</c:formatCode>
                <c:ptCount val="12"/>
                <c:pt idx="0">
                  <c:v>17485</c:v>
                </c:pt>
                <c:pt idx="1">
                  <c:v>16744</c:v>
                </c:pt>
                <c:pt idx="2">
                  <c:v>16268</c:v>
                </c:pt>
                <c:pt idx="3">
                  <c:v>15798</c:v>
                </c:pt>
                <c:pt idx="4">
                  <c:v>15242</c:v>
                </c:pt>
                <c:pt idx="5">
                  <c:v>15321</c:v>
                </c:pt>
                <c:pt idx="6">
                  <c:v>14692</c:v>
                </c:pt>
                <c:pt idx="7">
                  <c:v>14158</c:v>
                </c:pt>
                <c:pt idx="8">
                  <c:v>17489</c:v>
                </c:pt>
                <c:pt idx="9">
                  <c:v>17381</c:v>
                </c:pt>
                <c:pt idx="10">
                  <c:v>17327</c:v>
                </c:pt>
                <c:pt idx="11">
                  <c:v>17059</c:v>
                </c:pt>
              </c:numCache>
            </c:numRef>
          </c:val>
          <c:extLst>
            <c:ext xmlns:c16="http://schemas.microsoft.com/office/drawing/2014/chart" uri="{C3380CC4-5D6E-409C-BE32-E72D297353CC}">
              <c16:uniqueId val="{0000000C-427C-4CF1-A95F-38CD05AD8A8A}"/>
            </c:ext>
          </c:extLst>
        </c:ser>
        <c:ser>
          <c:idx val="13"/>
          <c:order val="13"/>
          <c:tx>
            <c:strRef>
              <c:f>data!$A$15</c:f>
              <c:strCache>
                <c:ptCount val="1"/>
                <c:pt idx="0">
                  <c:v>16k</c:v>
                </c:pt>
              </c:strCache>
            </c:strRef>
          </c:tx>
          <c:cat>
            <c:strRef>
              <c:f>data!$B$1:$M$1</c:f>
              <c:strCache>
                <c:ptCount val="12"/>
                <c:pt idx="0">
                  <c:v>s1</c:v>
                </c:pt>
                <c:pt idx="1">
                  <c:v>s2</c:v>
                </c:pt>
                <c:pt idx="2">
                  <c:v>s3</c:v>
                </c:pt>
                <c:pt idx="3">
                  <c:v>s4</c:v>
                </c:pt>
                <c:pt idx="4">
                  <c:v>s5</c:v>
                </c:pt>
                <c:pt idx="5">
                  <c:v>s6</c:v>
                </c:pt>
                <c:pt idx="6">
                  <c:v>s7</c:v>
                </c:pt>
                <c:pt idx="7">
                  <c:v>s8</c:v>
                </c:pt>
                <c:pt idx="8">
                  <c:v>s9</c:v>
                </c:pt>
                <c:pt idx="9">
                  <c:v>s10</c:v>
                </c:pt>
                <c:pt idx="10">
                  <c:v>s11</c:v>
                </c:pt>
                <c:pt idx="11">
                  <c:v>s12</c:v>
                </c:pt>
              </c:strCache>
            </c:strRef>
          </c:cat>
          <c:val>
            <c:numRef>
              <c:f>data!$B$15:$M$15</c:f>
              <c:numCache>
                <c:formatCode>General</c:formatCode>
                <c:ptCount val="12"/>
                <c:pt idx="0">
                  <c:v>18756</c:v>
                </c:pt>
                <c:pt idx="1">
                  <c:v>18386</c:v>
                </c:pt>
                <c:pt idx="2">
                  <c:v>17852</c:v>
                </c:pt>
                <c:pt idx="3">
                  <c:v>17688</c:v>
                </c:pt>
                <c:pt idx="4">
                  <c:v>17370</c:v>
                </c:pt>
                <c:pt idx="5">
                  <c:v>17059</c:v>
                </c:pt>
                <c:pt idx="6">
                  <c:v>16919</c:v>
                </c:pt>
                <c:pt idx="7">
                  <c:v>18206</c:v>
                </c:pt>
                <c:pt idx="8">
                  <c:v>18028</c:v>
                </c:pt>
                <c:pt idx="9">
                  <c:v>17773</c:v>
                </c:pt>
                <c:pt idx="10">
                  <c:v>17717</c:v>
                </c:pt>
                <c:pt idx="11">
                  <c:v>17735</c:v>
                </c:pt>
              </c:numCache>
            </c:numRef>
          </c:val>
          <c:extLst>
            <c:ext xmlns:c16="http://schemas.microsoft.com/office/drawing/2014/chart" uri="{C3380CC4-5D6E-409C-BE32-E72D297353CC}">
              <c16:uniqueId val="{0000000D-427C-4CF1-A95F-38CD05AD8A8A}"/>
            </c:ext>
          </c:extLst>
        </c:ser>
        <c:bandFmts/>
        <c:axId val="474149888"/>
        <c:axId val="474150280"/>
        <c:axId val="474592552"/>
      </c:surface3DChart>
      <c:catAx>
        <c:axId val="474149888"/>
        <c:scaling>
          <c:orientation val="minMax"/>
        </c:scaling>
        <c:delete val="0"/>
        <c:axPos val="b"/>
        <c:title>
          <c:tx>
            <c:rich>
              <a:bodyPr/>
              <a:lstStyle/>
              <a:p>
                <a:pPr>
                  <a:defRPr sz="1200">
                    <a:latin typeface="Arial"/>
                  </a:defRPr>
                </a:pPr>
                <a:r>
                  <a:rPr lang="en-US" sz="1200">
                    <a:latin typeface="Arial"/>
                  </a:rPr>
                  <a:t>Stride (x8 bytes)</a:t>
                </a:r>
              </a:p>
            </c:rich>
          </c:tx>
          <c:layout>
            <c:manualLayout>
              <c:xMode val="edge"/>
              <c:yMode val="edge"/>
              <c:x val="0.13657770709015099"/>
              <c:y val="0.84909405264439197"/>
            </c:manualLayout>
          </c:layout>
          <c:overlay val="0"/>
        </c:title>
        <c:numFmt formatCode="General" sourceLinked="0"/>
        <c:majorTickMark val="out"/>
        <c:minorTickMark val="none"/>
        <c:tickLblPos val="nextTo"/>
        <c:txPr>
          <a:bodyPr rot="0" vert="horz" anchor="b" anchorCtr="1"/>
          <a:lstStyle/>
          <a:p>
            <a:pPr>
              <a:defRPr sz="1200">
                <a:latin typeface="Arial"/>
              </a:defRPr>
            </a:pPr>
            <a:endParaRPr lang="en-US"/>
          </a:p>
        </c:txPr>
        <c:crossAx val="474150280"/>
        <c:crosses val="autoZero"/>
        <c:auto val="1"/>
        <c:lblAlgn val="ctr"/>
        <c:lblOffset val="100"/>
        <c:noMultiLvlLbl val="0"/>
      </c:catAx>
      <c:valAx>
        <c:axId val="474150280"/>
        <c:scaling>
          <c:orientation val="minMax"/>
          <c:max val="20000"/>
          <c:min val="0"/>
        </c:scaling>
        <c:delete val="0"/>
        <c:axPos val="l"/>
        <c:majorGridlines/>
        <c:title>
          <c:tx>
            <c:rich>
              <a:bodyPr rot="-5400000" vert="horz"/>
              <a:lstStyle/>
              <a:p>
                <a:pPr>
                  <a:defRPr sz="1200">
                    <a:latin typeface="Arial"/>
                  </a:defRPr>
                </a:pPr>
                <a:r>
                  <a:rPr lang="en-US" sz="1200">
                    <a:latin typeface="Arial"/>
                  </a:rPr>
                  <a:t>Read throughput (MB/s)</a:t>
                </a:r>
              </a:p>
              <a:p>
                <a:pPr>
                  <a:defRPr sz="1200">
                    <a:latin typeface="Arial"/>
                  </a:defRPr>
                </a:pPr>
                <a:endParaRPr lang="en-US" sz="1200">
                  <a:latin typeface="Arial"/>
                </a:endParaRPr>
              </a:p>
            </c:rich>
          </c:tx>
          <c:layout>
            <c:manualLayout>
              <c:xMode val="edge"/>
              <c:yMode val="edge"/>
              <c:x val="2.9427050902444098E-2"/>
              <c:y val="0.26170156211100198"/>
            </c:manualLayout>
          </c:layout>
          <c:overlay val="0"/>
        </c:title>
        <c:numFmt formatCode="General" sourceLinked="1"/>
        <c:majorTickMark val="out"/>
        <c:minorTickMark val="none"/>
        <c:tickLblPos val="nextTo"/>
        <c:txPr>
          <a:bodyPr/>
          <a:lstStyle/>
          <a:p>
            <a:pPr>
              <a:defRPr sz="1200">
                <a:latin typeface="Arial"/>
              </a:defRPr>
            </a:pPr>
            <a:endParaRPr lang="en-US"/>
          </a:p>
        </c:txPr>
        <c:crossAx val="474149888"/>
        <c:crosses val="autoZero"/>
        <c:crossBetween val="midCat"/>
        <c:majorUnit val="2000"/>
        <c:minorUnit val="500"/>
      </c:valAx>
      <c:serAx>
        <c:axId val="474592552"/>
        <c:scaling>
          <c:orientation val="minMax"/>
        </c:scaling>
        <c:delete val="0"/>
        <c:axPos val="b"/>
        <c:title>
          <c:tx>
            <c:rich>
              <a:bodyPr rot="0" vert="horz"/>
              <a:lstStyle/>
              <a:p>
                <a:pPr>
                  <a:defRPr sz="1200">
                    <a:latin typeface="Arial"/>
                  </a:defRPr>
                </a:pPr>
                <a:r>
                  <a:rPr lang="en-US" sz="1200" dirty="0">
                    <a:latin typeface="Arial"/>
                  </a:rPr>
                  <a:t>Size (bytes)</a:t>
                </a:r>
              </a:p>
            </c:rich>
          </c:tx>
          <c:layout>
            <c:manualLayout>
              <c:xMode val="edge"/>
              <c:yMode val="edge"/>
              <c:x val="0.64497276173811602"/>
              <c:y val="0.855644760091263"/>
            </c:manualLayout>
          </c:layout>
          <c:overlay val="0"/>
        </c:title>
        <c:majorTickMark val="out"/>
        <c:minorTickMark val="none"/>
        <c:tickLblPos val="nextTo"/>
        <c:txPr>
          <a:bodyPr rot="0" vert="horz" lIns="2">
            <a:spAutoFit/>
          </a:bodyPr>
          <a:lstStyle/>
          <a:p>
            <a:pPr>
              <a:defRPr sz="1200">
                <a:latin typeface="Arial"/>
              </a:defRPr>
            </a:pPr>
            <a:endParaRPr lang="en-US"/>
          </a:p>
        </c:txPr>
        <c:crossAx val="474150280"/>
        <c:crosses val="autoZero"/>
        <c:tickLblSkip val="2"/>
        <c:tickMarkSkip val="1"/>
      </c:serAx>
    </c:plotArea>
    <c:plotVisOnly val="1"/>
    <c:dispBlanksAs val="zero"/>
    <c:showDLblsOverMax val="0"/>
  </c:chart>
  <c:spPr>
    <a:ln w="9525">
      <a:solidFill>
        <a:schemeClr val="tx1"/>
      </a:solidFill>
    </a:ln>
  </c:spPr>
  <c:externalData r:id="rId2">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view3D>
      <c:rotX val="15"/>
      <c:rotY val="45"/>
      <c:rAngAx val="0"/>
    </c:view3D>
    <c:floor>
      <c:thickness val="0"/>
      <c:spPr>
        <a:solidFill>
          <a:schemeClr val="bg1">
            <a:lumMod val="85000"/>
          </a:schemeClr>
        </a:solidFill>
      </c:spPr>
    </c:floor>
    <c:sideWall>
      <c:thickness val="0"/>
    </c:sideWall>
    <c:backWall>
      <c:thickness val="0"/>
    </c:backWall>
    <c:plotArea>
      <c:layout>
        <c:manualLayout>
          <c:layoutTarget val="inner"/>
          <c:xMode val="edge"/>
          <c:yMode val="edge"/>
          <c:x val="0.128498920968212"/>
          <c:y val="2.8386075383512899E-2"/>
          <c:w val="0.69976389617964396"/>
          <c:h val="0.921287118521949"/>
        </c:manualLayout>
      </c:layout>
      <c:surface3DChart>
        <c:wireframe val="0"/>
        <c:ser>
          <c:idx val="0"/>
          <c:order val="0"/>
          <c:tx>
            <c:strRef>
              <c:f>data!$A$2</c:f>
              <c:strCache>
                <c:ptCount val="1"/>
                <c:pt idx="0">
                  <c:v>128m</c:v>
                </c:pt>
              </c:strCache>
            </c:strRef>
          </c:tx>
          <c:cat>
            <c:strRef>
              <c:f>data!$B$1:$M$1</c:f>
              <c:strCache>
                <c:ptCount val="12"/>
                <c:pt idx="0">
                  <c:v>s1</c:v>
                </c:pt>
                <c:pt idx="1">
                  <c:v>s2</c:v>
                </c:pt>
                <c:pt idx="2">
                  <c:v>s3</c:v>
                </c:pt>
                <c:pt idx="3">
                  <c:v>s4</c:v>
                </c:pt>
                <c:pt idx="4">
                  <c:v>s5</c:v>
                </c:pt>
                <c:pt idx="5">
                  <c:v>s6</c:v>
                </c:pt>
                <c:pt idx="6">
                  <c:v>s7</c:v>
                </c:pt>
                <c:pt idx="7">
                  <c:v>s8</c:v>
                </c:pt>
                <c:pt idx="8">
                  <c:v>s9</c:v>
                </c:pt>
                <c:pt idx="9">
                  <c:v>s10</c:v>
                </c:pt>
                <c:pt idx="10">
                  <c:v>s11</c:v>
                </c:pt>
                <c:pt idx="11">
                  <c:v>s12</c:v>
                </c:pt>
              </c:strCache>
            </c:strRef>
          </c:cat>
          <c:val>
            <c:numRef>
              <c:f>data!$B$2:$M$2</c:f>
              <c:numCache>
                <c:formatCode>General</c:formatCode>
                <c:ptCount val="12"/>
                <c:pt idx="0">
                  <c:v>16636</c:v>
                </c:pt>
                <c:pt idx="1">
                  <c:v>8966</c:v>
                </c:pt>
                <c:pt idx="2">
                  <c:v>5846</c:v>
                </c:pt>
                <c:pt idx="3">
                  <c:v>4298</c:v>
                </c:pt>
                <c:pt idx="4">
                  <c:v>3403</c:v>
                </c:pt>
                <c:pt idx="5">
                  <c:v>2789</c:v>
                </c:pt>
                <c:pt idx="6">
                  <c:v>2348</c:v>
                </c:pt>
                <c:pt idx="7">
                  <c:v>2055</c:v>
                </c:pt>
                <c:pt idx="8">
                  <c:v>1904</c:v>
                </c:pt>
                <c:pt idx="9">
                  <c:v>1786</c:v>
                </c:pt>
                <c:pt idx="10">
                  <c:v>1693</c:v>
                </c:pt>
                <c:pt idx="11">
                  <c:v>1607</c:v>
                </c:pt>
              </c:numCache>
            </c:numRef>
          </c:val>
          <c:extLst>
            <c:ext xmlns:c16="http://schemas.microsoft.com/office/drawing/2014/chart" uri="{C3380CC4-5D6E-409C-BE32-E72D297353CC}">
              <c16:uniqueId val="{00000000-4B78-4729-AC36-EFF0D09AEA0B}"/>
            </c:ext>
          </c:extLst>
        </c:ser>
        <c:ser>
          <c:idx val="1"/>
          <c:order val="1"/>
          <c:tx>
            <c:strRef>
              <c:f>data!$A$3</c:f>
              <c:strCache>
                <c:ptCount val="1"/>
                <c:pt idx="0">
                  <c:v>64m</c:v>
                </c:pt>
              </c:strCache>
            </c:strRef>
          </c:tx>
          <c:cat>
            <c:strRef>
              <c:f>data!$B$1:$M$1</c:f>
              <c:strCache>
                <c:ptCount val="12"/>
                <c:pt idx="0">
                  <c:v>s1</c:v>
                </c:pt>
                <c:pt idx="1">
                  <c:v>s2</c:v>
                </c:pt>
                <c:pt idx="2">
                  <c:v>s3</c:v>
                </c:pt>
                <c:pt idx="3">
                  <c:v>s4</c:v>
                </c:pt>
                <c:pt idx="4">
                  <c:v>s5</c:v>
                </c:pt>
                <c:pt idx="5">
                  <c:v>s6</c:v>
                </c:pt>
                <c:pt idx="6">
                  <c:v>s7</c:v>
                </c:pt>
                <c:pt idx="7">
                  <c:v>s8</c:v>
                </c:pt>
                <c:pt idx="8">
                  <c:v>s9</c:v>
                </c:pt>
                <c:pt idx="9">
                  <c:v>s10</c:v>
                </c:pt>
                <c:pt idx="10">
                  <c:v>s11</c:v>
                </c:pt>
                <c:pt idx="11">
                  <c:v>s12</c:v>
                </c:pt>
              </c:strCache>
            </c:strRef>
          </c:cat>
          <c:val>
            <c:numRef>
              <c:f>data!$B$3:$M$3</c:f>
              <c:numCache>
                <c:formatCode>General</c:formatCode>
                <c:ptCount val="12"/>
                <c:pt idx="0">
                  <c:v>16925</c:v>
                </c:pt>
                <c:pt idx="1">
                  <c:v>9080</c:v>
                </c:pt>
                <c:pt idx="2">
                  <c:v>5860</c:v>
                </c:pt>
                <c:pt idx="3">
                  <c:v>4307</c:v>
                </c:pt>
                <c:pt idx="4">
                  <c:v>3408</c:v>
                </c:pt>
                <c:pt idx="5">
                  <c:v>2795</c:v>
                </c:pt>
                <c:pt idx="6">
                  <c:v>2352</c:v>
                </c:pt>
                <c:pt idx="7">
                  <c:v>2058</c:v>
                </c:pt>
                <c:pt idx="8">
                  <c:v>1912</c:v>
                </c:pt>
                <c:pt idx="9">
                  <c:v>1791</c:v>
                </c:pt>
                <c:pt idx="10">
                  <c:v>1695</c:v>
                </c:pt>
                <c:pt idx="11">
                  <c:v>1608</c:v>
                </c:pt>
              </c:numCache>
            </c:numRef>
          </c:val>
          <c:extLst>
            <c:ext xmlns:c16="http://schemas.microsoft.com/office/drawing/2014/chart" uri="{C3380CC4-5D6E-409C-BE32-E72D297353CC}">
              <c16:uniqueId val="{00000001-4B78-4729-AC36-EFF0D09AEA0B}"/>
            </c:ext>
          </c:extLst>
        </c:ser>
        <c:ser>
          <c:idx val="2"/>
          <c:order val="2"/>
          <c:tx>
            <c:strRef>
              <c:f>data!$A$4</c:f>
              <c:strCache>
                <c:ptCount val="1"/>
                <c:pt idx="0">
                  <c:v>32m</c:v>
                </c:pt>
              </c:strCache>
            </c:strRef>
          </c:tx>
          <c:cat>
            <c:strRef>
              <c:f>data!$B$1:$M$1</c:f>
              <c:strCache>
                <c:ptCount val="12"/>
                <c:pt idx="0">
                  <c:v>s1</c:v>
                </c:pt>
                <c:pt idx="1">
                  <c:v>s2</c:v>
                </c:pt>
                <c:pt idx="2">
                  <c:v>s3</c:v>
                </c:pt>
                <c:pt idx="3">
                  <c:v>s4</c:v>
                </c:pt>
                <c:pt idx="4">
                  <c:v>s5</c:v>
                </c:pt>
                <c:pt idx="5">
                  <c:v>s6</c:v>
                </c:pt>
                <c:pt idx="6">
                  <c:v>s7</c:v>
                </c:pt>
                <c:pt idx="7">
                  <c:v>s8</c:v>
                </c:pt>
                <c:pt idx="8">
                  <c:v>s9</c:v>
                </c:pt>
                <c:pt idx="9">
                  <c:v>s10</c:v>
                </c:pt>
                <c:pt idx="10">
                  <c:v>s11</c:v>
                </c:pt>
                <c:pt idx="11">
                  <c:v>s12</c:v>
                </c:pt>
              </c:strCache>
            </c:strRef>
          </c:cat>
          <c:val>
            <c:numRef>
              <c:f>data!$B$4:$M$4</c:f>
              <c:numCache>
                <c:formatCode>General</c:formatCode>
                <c:ptCount val="12"/>
                <c:pt idx="0">
                  <c:v>17168</c:v>
                </c:pt>
                <c:pt idx="1">
                  <c:v>9212</c:v>
                </c:pt>
                <c:pt idx="2">
                  <c:v>5897</c:v>
                </c:pt>
                <c:pt idx="3">
                  <c:v>4331</c:v>
                </c:pt>
                <c:pt idx="4">
                  <c:v>3431</c:v>
                </c:pt>
                <c:pt idx="5">
                  <c:v>2822</c:v>
                </c:pt>
                <c:pt idx="6">
                  <c:v>2375</c:v>
                </c:pt>
                <c:pt idx="7">
                  <c:v>2078</c:v>
                </c:pt>
                <c:pt idx="8">
                  <c:v>1924</c:v>
                </c:pt>
                <c:pt idx="9">
                  <c:v>1809</c:v>
                </c:pt>
                <c:pt idx="10">
                  <c:v>1713</c:v>
                </c:pt>
                <c:pt idx="11">
                  <c:v>1628</c:v>
                </c:pt>
              </c:numCache>
            </c:numRef>
          </c:val>
          <c:extLst>
            <c:ext xmlns:c16="http://schemas.microsoft.com/office/drawing/2014/chart" uri="{C3380CC4-5D6E-409C-BE32-E72D297353CC}">
              <c16:uniqueId val="{00000002-4B78-4729-AC36-EFF0D09AEA0B}"/>
            </c:ext>
          </c:extLst>
        </c:ser>
        <c:ser>
          <c:idx val="3"/>
          <c:order val="3"/>
          <c:tx>
            <c:strRef>
              <c:f>data!$A$5</c:f>
              <c:strCache>
                <c:ptCount val="1"/>
                <c:pt idx="0">
                  <c:v>16m</c:v>
                </c:pt>
              </c:strCache>
            </c:strRef>
          </c:tx>
          <c:cat>
            <c:strRef>
              <c:f>data!$B$1:$M$1</c:f>
              <c:strCache>
                <c:ptCount val="12"/>
                <c:pt idx="0">
                  <c:v>s1</c:v>
                </c:pt>
                <c:pt idx="1">
                  <c:v>s2</c:v>
                </c:pt>
                <c:pt idx="2">
                  <c:v>s3</c:v>
                </c:pt>
                <c:pt idx="3">
                  <c:v>s4</c:v>
                </c:pt>
                <c:pt idx="4">
                  <c:v>s5</c:v>
                </c:pt>
                <c:pt idx="5">
                  <c:v>s6</c:v>
                </c:pt>
                <c:pt idx="6">
                  <c:v>s7</c:v>
                </c:pt>
                <c:pt idx="7">
                  <c:v>s8</c:v>
                </c:pt>
                <c:pt idx="8">
                  <c:v>s9</c:v>
                </c:pt>
                <c:pt idx="9">
                  <c:v>s10</c:v>
                </c:pt>
                <c:pt idx="10">
                  <c:v>s11</c:v>
                </c:pt>
                <c:pt idx="11">
                  <c:v>s12</c:v>
                </c:pt>
              </c:strCache>
            </c:strRef>
          </c:cat>
          <c:val>
            <c:numRef>
              <c:f>data!$B$5:$M$5</c:f>
              <c:numCache>
                <c:formatCode>General</c:formatCode>
                <c:ptCount val="12"/>
                <c:pt idx="0">
                  <c:v>17405</c:v>
                </c:pt>
                <c:pt idx="1">
                  <c:v>9559</c:v>
                </c:pt>
                <c:pt idx="2">
                  <c:v>6027</c:v>
                </c:pt>
                <c:pt idx="3">
                  <c:v>4458</c:v>
                </c:pt>
                <c:pt idx="4">
                  <c:v>3520</c:v>
                </c:pt>
                <c:pt idx="5">
                  <c:v>2899</c:v>
                </c:pt>
                <c:pt idx="6">
                  <c:v>2465</c:v>
                </c:pt>
                <c:pt idx="7">
                  <c:v>2179</c:v>
                </c:pt>
                <c:pt idx="8">
                  <c:v>2049</c:v>
                </c:pt>
                <c:pt idx="9">
                  <c:v>1952</c:v>
                </c:pt>
                <c:pt idx="10">
                  <c:v>1883</c:v>
                </c:pt>
                <c:pt idx="11">
                  <c:v>1825</c:v>
                </c:pt>
              </c:numCache>
            </c:numRef>
          </c:val>
          <c:extLst>
            <c:ext xmlns:c16="http://schemas.microsoft.com/office/drawing/2014/chart" uri="{C3380CC4-5D6E-409C-BE32-E72D297353CC}">
              <c16:uniqueId val="{00000003-4B78-4729-AC36-EFF0D09AEA0B}"/>
            </c:ext>
          </c:extLst>
        </c:ser>
        <c:ser>
          <c:idx val="4"/>
          <c:order val="4"/>
          <c:tx>
            <c:strRef>
              <c:f>data!$A$6</c:f>
              <c:strCache>
                <c:ptCount val="1"/>
                <c:pt idx="0">
                  <c:v>8m</c:v>
                </c:pt>
              </c:strCache>
            </c:strRef>
          </c:tx>
          <c:cat>
            <c:strRef>
              <c:f>data!$B$1:$M$1</c:f>
              <c:strCache>
                <c:ptCount val="12"/>
                <c:pt idx="0">
                  <c:v>s1</c:v>
                </c:pt>
                <c:pt idx="1">
                  <c:v>s2</c:v>
                </c:pt>
                <c:pt idx="2">
                  <c:v>s3</c:v>
                </c:pt>
                <c:pt idx="3">
                  <c:v>s4</c:v>
                </c:pt>
                <c:pt idx="4">
                  <c:v>s5</c:v>
                </c:pt>
                <c:pt idx="5">
                  <c:v>s6</c:v>
                </c:pt>
                <c:pt idx="6">
                  <c:v>s7</c:v>
                </c:pt>
                <c:pt idx="7">
                  <c:v>s8</c:v>
                </c:pt>
                <c:pt idx="8">
                  <c:v>s9</c:v>
                </c:pt>
                <c:pt idx="9">
                  <c:v>s10</c:v>
                </c:pt>
                <c:pt idx="10">
                  <c:v>s11</c:v>
                </c:pt>
                <c:pt idx="11">
                  <c:v>s12</c:v>
                </c:pt>
              </c:strCache>
            </c:strRef>
          </c:cat>
          <c:val>
            <c:numRef>
              <c:f>data!$B$6:$M$6</c:f>
              <c:numCache>
                <c:formatCode>General</c:formatCode>
                <c:ptCount val="12"/>
                <c:pt idx="0">
                  <c:v>19339</c:v>
                </c:pt>
                <c:pt idx="1">
                  <c:v>11837</c:v>
                </c:pt>
                <c:pt idx="2">
                  <c:v>8045</c:v>
                </c:pt>
                <c:pt idx="3">
                  <c:v>6079</c:v>
                </c:pt>
                <c:pt idx="4">
                  <c:v>4927</c:v>
                </c:pt>
                <c:pt idx="5">
                  <c:v>4246</c:v>
                </c:pt>
                <c:pt idx="6">
                  <c:v>3745</c:v>
                </c:pt>
                <c:pt idx="7">
                  <c:v>3289</c:v>
                </c:pt>
                <c:pt idx="8">
                  <c:v>3131</c:v>
                </c:pt>
                <c:pt idx="9">
                  <c:v>3026</c:v>
                </c:pt>
                <c:pt idx="10">
                  <c:v>2899</c:v>
                </c:pt>
                <c:pt idx="11">
                  <c:v>2924</c:v>
                </c:pt>
              </c:numCache>
            </c:numRef>
          </c:val>
          <c:extLst>
            <c:ext xmlns:c16="http://schemas.microsoft.com/office/drawing/2014/chart" uri="{C3380CC4-5D6E-409C-BE32-E72D297353CC}">
              <c16:uniqueId val="{00000004-4B78-4729-AC36-EFF0D09AEA0B}"/>
            </c:ext>
          </c:extLst>
        </c:ser>
        <c:ser>
          <c:idx val="5"/>
          <c:order val="5"/>
          <c:tx>
            <c:strRef>
              <c:f>data!$A$7</c:f>
              <c:strCache>
                <c:ptCount val="1"/>
                <c:pt idx="0">
                  <c:v>4m</c:v>
                </c:pt>
              </c:strCache>
            </c:strRef>
          </c:tx>
          <c:cat>
            <c:strRef>
              <c:f>data!$B$1:$M$1</c:f>
              <c:strCache>
                <c:ptCount val="12"/>
                <c:pt idx="0">
                  <c:v>s1</c:v>
                </c:pt>
                <c:pt idx="1">
                  <c:v>s2</c:v>
                </c:pt>
                <c:pt idx="2">
                  <c:v>s3</c:v>
                </c:pt>
                <c:pt idx="3">
                  <c:v>s4</c:v>
                </c:pt>
                <c:pt idx="4">
                  <c:v>s5</c:v>
                </c:pt>
                <c:pt idx="5">
                  <c:v>s6</c:v>
                </c:pt>
                <c:pt idx="6">
                  <c:v>s7</c:v>
                </c:pt>
                <c:pt idx="7">
                  <c:v>s8</c:v>
                </c:pt>
                <c:pt idx="8">
                  <c:v>s9</c:v>
                </c:pt>
                <c:pt idx="9">
                  <c:v>s10</c:v>
                </c:pt>
                <c:pt idx="10">
                  <c:v>s11</c:v>
                </c:pt>
                <c:pt idx="11">
                  <c:v>s12</c:v>
                </c:pt>
              </c:strCache>
            </c:strRef>
          </c:cat>
          <c:val>
            <c:numRef>
              <c:f>data!$B$7:$M$7</c:f>
              <c:numCache>
                <c:formatCode>General</c:formatCode>
                <c:ptCount val="12"/>
                <c:pt idx="0">
                  <c:v>20728</c:v>
                </c:pt>
                <c:pt idx="1">
                  <c:v>16852</c:v>
                </c:pt>
                <c:pt idx="2">
                  <c:v>13212</c:v>
                </c:pt>
                <c:pt idx="3">
                  <c:v>10371</c:v>
                </c:pt>
                <c:pt idx="4">
                  <c:v>8542</c:v>
                </c:pt>
                <c:pt idx="5">
                  <c:v>7259</c:v>
                </c:pt>
                <c:pt idx="6">
                  <c:v>6345</c:v>
                </c:pt>
                <c:pt idx="7">
                  <c:v>5627</c:v>
                </c:pt>
                <c:pt idx="8">
                  <c:v>5396</c:v>
                </c:pt>
                <c:pt idx="9">
                  <c:v>5228</c:v>
                </c:pt>
                <c:pt idx="10">
                  <c:v>5090</c:v>
                </c:pt>
                <c:pt idx="11">
                  <c:v>4977</c:v>
                </c:pt>
              </c:numCache>
            </c:numRef>
          </c:val>
          <c:extLst>
            <c:ext xmlns:c16="http://schemas.microsoft.com/office/drawing/2014/chart" uri="{C3380CC4-5D6E-409C-BE32-E72D297353CC}">
              <c16:uniqueId val="{00000005-4B78-4729-AC36-EFF0D09AEA0B}"/>
            </c:ext>
          </c:extLst>
        </c:ser>
        <c:ser>
          <c:idx val="6"/>
          <c:order val="6"/>
          <c:tx>
            <c:strRef>
              <c:f>data!$A$8</c:f>
              <c:strCache>
                <c:ptCount val="1"/>
                <c:pt idx="0">
                  <c:v>2m</c:v>
                </c:pt>
              </c:strCache>
            </c:strRef>
          </c:tx>
          <c:cat>
            <c:strRef>
              <c:f>data!$B$1:$M$1</c:f>
              <c:strCache>
                <c:ptCount val="12"/>
                <c:pt idx="0">
                  <c:v>s1</c:v>
                </c:pt>
                <c:pt idx="1">
                  <c:v>s2</c:v>
                </c:pt>
                <c:pt idx="2">
                  <c:v>s3</c:v>
                </c:pt>
                <c:pt idx="3">
                  <c:v>s4</c:v>
                </c:pt>
                <c:pt idx="4">
                  <c:v>s5</c:v>
                </c:pt>
                <c:pt idx="5">
                  <c:v>s6</c:v>
                </c:pt>
                <c:pt idx="6">
                  <c:v>s7</c:v>
                </c:pt>
                <c:pt idx="7">
                  <c:v>s8</c:v>
                </c:pt>
                <c:pt idx="8">
                  <c:v>s9</c:v>
                </c:pt>
                <c:pt idx="9">
                  <c:v>s10</c:v>
                </c:pt>
                <c:pt idx="10">
                  <c:v>s11</c:v>
                </c:pt>
                <c:pt idx="11">
                  <c:v>s12</c:v>
                </c:pt>
              </c:strCache>
            </c:strRef>
          </c:cat>
          <c:val>
            <c:numRef>
              <c:f>data!$B$8:$M$8</c:f>
              <c:numCache>
                <c:formatCode>General</c:formatCode>
                <c:ptCount val="12"/>
                <c:pt idx="0">
                  <c:v>29025</c:v>
                </c:pt>
                <c:pt idx="1">
                  <c:v>19350</c:v>
                </c:pt>
                <c:pt idx="2">
                  <c:v>13735</c:v>
                </c:pt>
                <c:pt idx="3">
                  <c:v>10550</c:v>
                </c:pt>
                <c:pt idx="4">
                  <c:v>8610</c:v>
                </c:pt>
                <c:pt idx="5">
                  <c:v>7308</c:v>
                </c:pt>
                <c:pt idx="6">
                  <c:v>6361</c:v>
                </c:pt>
                <c:pt idx="7">
                  <c:v>5648</c:v>
                </c:pt>
                <c:pt idx="8">
                  <c:v>5417</c:v>
                </c:pt>
                <c:pt idx="9">
                  <c:v>5241</c:v>
                </c:pt>
                <c:pt idx="10">
                  <c:v>5094</c:v>
                </c:pt>
                <c:pt idx="11">
                  <c:v>4978</c:v>
                </c:pt>
              </c:numCache>
            </c:numRef>
          </c:val>
          <c:extLst>
            <c:ext xmlns:c16="http://schemas.microsoft.com/office/drawing/2014/chart" uri="{C3380CC4-5D6E-409C-BE32-E72D297353CC}">
              <c16:uniqueId val="{00000006-4B78-4729-AC36-EFF0D09AEA0B}"/>
            </c:ext>
          </c:extLst>
        </c:ser>
        <c:ser>
          <c:idx val="7"/>
          <c:order val="7"/>
          <c:tx>
            <c:strRef>
              <c:f>data!$A$9</c:f>
              <c:strCache>
                <c:ptCount val="1"/>
                <c:pt idx="0">
                  <c:v>1024k</c:v>
                </c:pt>
              </c:strCache>
            </c:strRef>
          </c:tx>
          <c:cat>
            <c:strRef>
              <c:f>data!$B$1:$M$1</c:f>
              <c:strCache>
                <c:ptCount val="12"/>
                <c:pt idx="0">
                  <c:v>s1</c:v>
                </c:pt>
                <c:pt idx="1">
                  <c:v>s2</c:v>
                </c:pt>
                <c:pt idx="2">
                  <c:v>s3</c:v>
                </c:pt>
                <c:pt idx="3">
                  <c:v>s4</c:v>
                </c:pt>
                <c:pt idx="4">
                  <c:v>s5</c:v>
                </c:pt>
                <c:pt idx="5">
                  <c:v>s6</c:v>
                </c:pt>
                <c:pt idx="6">
                  <c:v>s7</c:v>
                </c:pt>
                <c:pt idx="7">
                  <c:v>s8</c:v>
                </c:pt>
                <c:pt idx="8">
                  <c:v>s9</c:v>
                </c:pt>
                <c:pt idx="9">
                  <c:v>s10</c:v>
                </c:pt>
                <c:pt idx="10">
                  <c:v>s11</c:v>
                </c:pt>
                <c:pt idx="11">
                  <c:v>s12</c:v>
                </c:pt>
              </c:strCache>
            </c:strRef>
          </c:cat>
          <c:val>
            <c:numRef>
              <c:f>data!$B$9:$M$9</c:f>
              <c:numCache>
                <c:formatCode>General</c:formatCode>
                <c:ptCount val="12"/>
                <c:pt idx="0">
                  <c:v>29291</c:v>
                </c:pt>
                <c:pt idx="1">
                  <c:v>19543</c:v>
                </c:pt>
                <c:pt idx="2">
                  <c:v>13689</c:v>
                </c:pt>
                <c:pt idx="3">
                  <c:v>10508</c:v>
                </c:pt>
                <c:pt idx="4">
                  <c:v>8597</c:v>
                </c:pt>
                <c:pt idx="5">
                  <c:v>7281</c:v>
                </c:pt>
                <c:pt idx="6">
                  <c:v>6354</c:v>
                </c:pt>
                <c:pt idx="7">
                  <c:v>5628</c:v>
                </c:pt>
                <c:pt idx="8">
                  <c:v>5388</c:v>
                </c:pt>
                <c:pt idx="9">
                  <c:v>5218</c:v>
                </c:pt>
                <c:pt idx="10">
                  <c:v>5071</c:v>
                </c:pt>
                <c:pt idx="11">
                  <c:v>4956</c:v>
                </c:pt>
              </c:numCache>
            </c:numRef>
          </c:val>
          <c:extLst>
            <c:ext xmlns:c16="http://schemas.microsoft.com/office/drawing/2014/chart" uri="{C3380CC4-5D6E-409C-BE32-E72D297353CC}">
              <c16:uniqueId val="{00000007-4B78-4729-AC36-EFF0D09AEA0B}"/>
            </c:ext>
          </c:extLst>
        </c:ser>
        <c:ser>
          <c:idx val="8"/>
          <c:order val="8"/>
          <c:tx>
            <c:strRef>
              <c:f>data!$A$10</c:f>
              <c:strCache>
                <c:ptCount val="1"/>
                <c:pt idx="0">
                  <c:v>512k</c:v>
                </c:pt>
              </c:strCache>
            </c:strRef>
          </c:tx>
          <c:cat>
            <c:strRef>
              <c:f>data!$B$1:$M$1</c:f>
              <c:strCache>
                <c:ptCount val="12"/>
                <c:pt idx="0">
                  <c:v>s1</c:v>
                </c:pt>
                <c:pt idx="1">
                  <c:v>s2</c:v>
                </c:pt>
                <c:pt idx="2">
                  <c:v>s3</c:v>
                </c:pt>
                <c:pt idx="3">
                  <c:v>s4</c:v>
                </c:pt>
                <c:pt idx="4">
                  <c:v>s5</c:v>
                </c:pt>
                <c:pt idx="5">
                  <c:v>s6</c:v>
                </c:pt>
                <c:pt idx="6">
                  <c:v>s7</c:v>
                </c:pt>
                <c:pt idx="7">
                  <c:v>s8</c:v>
                </c:pt>
                <c:pt idx="8">
                  <c:v>s9</c:v>
                </c:pt>
                <c:pt idx="9">
                  <c:v>s10</c:v>
                </c:pt>
                <c:pt idx="10">
                  <c:v>s11</c:v>
                </c:pt>
                <c:pt idx="11">
                  <c:v>s12</c:v>
                </c:pt>
              </c:strCache>
            </c:strRef>
          </c:cat>
          <c:val>
            <c:numRef>
              <c:f>data!$B$10:$M$10</c:f>
              <c:numCache>
                <c:formatCode>General</c:formatCode>
                <c:ptCount val="12"/>
                <c:pt idx="0">
                  <c:v>29290</c:v>
                </c:pt>
                <c:pt idx="1">
                  <c:v>19411</c:v>
                </c:pt>
                <c:pt idx="2">
                  <c:v>13779</c:v>
                </c:pt>
                <c:pt idx="3">
                  <c:v>10594</c:v>
                </c:pt>
                <c:pt idx="4">
                  <c:v>8667</c:v>
                </c:pt>
                <c:pt idx="5">
                  <c:v>7390</c:v>
                </c:pt>
                <c:pt idx="6">
                  <c:v>6438</c:v>
                </c:pt>
                <c:pt idx="7">
                  <c:v>5684</c:v>
                </c:pt>
                <c:pt idx="8">
                  <c:v>5453</c:v>
                </c:pt>
                <c:pt idx="9">
                  <c:v>5325</c:v>
                </c:pt>
                <c:pt idx="10">
                  <c:v>5213</c:v>
                </c:pt>
                <c:pt idx="11">
                  <c:v>5128</c:v>
                </c:pt>
              </c:numCache>
            </c:numRef>
          </c:val>
          <c:extLst>
            <c:ext xmlns:c16="http://schemas.microsoft.com/office/drawing/2014/chart" uri="{C3380CC4-5D6E-409C-BE32-E72D297353CC}">
              <c16:uniqueId val="{00000008-4B78-4729-AC36-EFF0D09AEA0B}"/>
            </c:ext>
          </c:extLst>
        </c:ser>
        <c:ser>
          <c:idx val="9"/>
          <c:order val="9"/>
          <c:tx>
            <c:strRef>
              <c:f>data!$A$11</c:f>
              <c:strCache>
                <c:ptCount val="1"/>
                <c:pt idx="0">
                  <c:v>256k</c:v>
                </c:pt>
              </c:strCache>
            </c:strRef>
          </c:tx>
          <c:cat>
            <c:strRef>
              <c:f>data!$B$1:$M$1</c:f>
              <c:strCache>
                <c:ptCount val="12"/>
                <c:pt idx="0">
                  <c:v>s1</c:v>
                </c:pt>
                <c:pt idx="1">
                  <c:v>s2</c:v>
                </c:pt>
                <c:pt idx="2">
                  <c:v>s3</c:v>
                </c:pt>
                <c:pt idx="3">
                  <c:v>s4</c:v>
                </c:pt>
                <c:pt idx="4">
                  <c:v>s5</c:v>
                </c:pt>
                <c:pt idx="5">
                  <c:v>s6</c:v>
                </c:pt>
                <c:pt idx="6">
                  <c:v>s7</c:v>
                </c:pt>
                <c:pt idx="7">
                  <c:v>s8</c:v>
                </c:pt>
                <c:pt idx="8">
                  <c:v>s9</c:v>
                </c:pt>
                <c:pt idx="9">
                  <c:v>s10</c:v>
                </c:pt>
                <c:pt idx="10">
                  <c:v>s11</c:v>
                </c:pt>
                <c:pt idx="11">
                  <c:v>s12</c:v>
                </c:pt>
              </c:strCache>
            </c:strRef>
          </c:cat>
          <c:val>
            <c:numRef>
              <c:f>data!$B$11:$M$11</c:f>
              <c:numCache>
                <c:formatCode>General</c:formatCode>
                <c:ptCount val="12"/>
                <c:pt idx="0">
                  <c:v>29762</c:v>
                </c:pt>
                <c:pt idx="1">
                  <c:v>21456</c:v>
                </c:pt>
                <c:pt idx="2">
                  <c:v>16905</c:v>
                </c:pt>
                <c:pt idx="3">
                  <c:v>13504</c:v>
                </c:pt>
                <c:pt idx="4">
                  <c:v>11044</c:v>
                </c:pt>
                <c:pt idx="5">
                  <c:v>9359</c:v>
                </c:pt>
                <c:pt idx="6">
                  <c:v>8175</c:v>
                </c:pt>
                <c:pt idx="7">
                  <c:v>7240</c:v>
                </c:pt>
                <c:pt idx="8">
                  <c:v>7082</c:v>
                </c:pt>
                <c:pt idx="9">
                  <c:v>6889</c:v>
                </c:pt>
                <c:pt idx="10">
                  <c:v>6858</c:v>
                </c:pt>
                <c:pt idx="11">
                  <c:v>6835</c:v>
                </c:pt>
              </c:numCache>
            </c:numRef>
          </c:val>
          <c:extLst>
            <c:ext xmlns:c16="http://schemas.microsoft.com/office/drawing/2014/chart" uri="{C3380CC4-5D6E-409C-BE32-E72D297353CC}">
              <c16:uniqueId val="{00000009-4B78-4729-AC36-EFF0D09AEA0B}"/>
            </c:ext>
          </c:extLst>
        </c:ser>
        <c:ser>
          <c:idx val="10"/>
          <c:order val="10"/>
          <c:tx>
            <c:strRef>
              <c:f>data!$A$12</c:f>
              <c:strCache>
                <c:ptCount val="1"/>
                <c:pt idx="0">
                  <c:v>128k</c:v>
                </c:pt>
              </c:strCache>
            </c:strRef>
          </c:tx>
          <c:cat>
            <c:strRef>
              <c:f>data!$B$1:$M$1</c:f>
              <c:strCache>
                <c:ptCount val="12"/>
                <c:pt idx="0">
                  <c:v>s1</c:v>
                </c:pt>
                <c:pt idx="1">
                  <c:v>s2</c:v>
                </c:pt>
                <c:pt idx="2">
                  <c:v>s3</c:v>
                </c:pt>
                <c:pt idx="3">
                  <c:v>s4</c:v>
                </c:pt>
                <c:pt idx="4">
                  <c:v>s5</c:v>
                </c:pt>
                <c:pt idx="5">
                  <c:v>s6</c:v>
                </c:pt>
                <c:pt idx="6">
                  <c:v>s7</c:v>
                </c:pt>
                <c:pt idx="7">
                  <c:v>s8</c:v>
                </c:pt>
                <c:pt idx="8">
                  <c:v>s9</c:v>
                </c:pt>
                <c:pt idx="9">
                  <c:v>s10</c:v>
                </c:pt>
                <c:pt idx="10">
                  <c:v>s11</c:v>
                </c:pt>
                <c:pt idx="11">
                  <c:v>s12</c:v>
                </c:pt>
              </c:strCache>
            </c:strRef>
          </c:cat>
          <c:val>
            <c:numRef>
              <c:f>data!$B$12:$M$12</c:f>
              <c:numCache>
                <c:formatCode>General</c:formatCode>
                <c:ptCount val="12"/>
                <c:pt idx="0">
                  <c:v>30042</c:v>
                </c:pt>
                <c:pt idx="1">
                  <c:v>23953</c:v>
                </c:pt>
                <c:pt idx="2">
                  <c:v>22661</c:v>
                </c:pt>
                <c:pt idx="3">
                  <c:v>18952</c:v>
                </c:pt>
                <c:pt idx="4">
                  <c:v>15706</c:v>
                </c:pt>
                <c:pt idx="5">
                  <c:v>13602</c:v>
                </c:pt>
                <c:pt idx="6">
                  <c:v>11761</c:v>
                </c:pt>
                <c:pt idx="7">
                  <c:v>10409</c:v>
                </c:pt>
                <c:pt idx="8">
                  <c:v>10184</c:v>
                </c:pt>
                <c:pt idx="9">
                  <c:v>10137</c:v>
                </c:pt>
                <c:pt idx="10">
                  <c:v>10158</c:v>
                </c:pt>
                <c:pt idx="11">
                  <c:v>9875</c:v>
                </c:pt>
              </c:numCache>
            </c:numRef>
          </c:val>
          <c:extLst>
            <c:ext xmlns:c16="http://schemas.microsoft.com/office/drawing/2014/chart" uri="{C3380CC4-5D6E-409C-BE32-E72D297353CC}">
              <c16:uniqueId val="{0000000A-4B78-4729-AC36-EFF0D09AEA0B}"/>
            </c:ext>
          </c:extLst>
        </c:ser>
        <c:ser>
          <c:idx val="11"/>
          <c:order val="11"/>
          <c:tx>
            <c:strRef>
              <c:f>data!$A$13</c:f>
              <c:strCache>
                <c:ptCount val="1"/>
                <c:pt idx="0">
                  <c:v>64k</c:v>
                </c:pt>
              </c:strCache>
            </c:strRef>
          </c:tx>
          <c:cat>
            <c:strRef>
              <c:f>data!$B$1:$M$1</c:f>
              <c:strCache>
                <c:ptCount val="12"/>
                <c:pt idx="0">
                  <c:v>s1</c:v>
                </c:pt>
                <c:pt idx="1">
                  <c:v>s2</c:v>
                </c:pt>
                <c:pt idx="2">
                  <c:v>s3</c:v>
                </c:pt>
                <c:pt idx="3">
                  <c:v>s4</c:v>
                </c:pt>
                <c:pt idx="4">
                  <c:v>s5</c:v>
                </c:pt>
                <c:pt idx="5">
                  <c:v>s6</c:v>
                </c:pt>
                <c:pt idx="6">
                  <c:v>s7</c:v>
                </c:pt>
                <c:pt idx="7">
                  <c:v>s8</c:v>
                </c:pt>
                <c:pt idx="8">
                  <c:v>s9</c:v>
                </c:pt>
                <c:pt idx="9">
                  <c:v>s10</c:v>
                </c:pt>
                <c:pt idx="10">
                  <c:v>s11</c:v>
                </c:pt>
                <c:pt idx="11">
                  <c:v>s12</c:v>
                </c:pt>
              </c:strCache>
            </c:strRef>
          </c:cat>
          <c:val>
            <c:numRef>
              <c:f>data!$B$13:$M$13</c:f>
              <c:numCache>
                <c:formatCode>General</c:formatCode>
                <c:ptCount val="12"/>
                <c:pt idx="0">
                  <c:v>29468</c:v>
                </c:pt>
                <c:pt idx="1">
                  <c:v>23044</c:v>
                </c:pt>
                <c:pt idx="2">
                  <c:v>21501</c:v>
                </c:pt>
                <c:pt idx="3">
                  <c:v>19208</c:v>
                </c:pt>
                <c:pt idx="4">
                  <c:v>15955</c:v>
                </c:pt>
                <c:pt idx="5">
                  <c:v>13551</c:v>
                </c:pt>
                <c:pt idx="6">
                  <c:v>11784</c:v>
                </c:pt>
                <c:pt idx="7">
                  <c:v>10516</c:v>
                </c:pt>
                <c:pt idx="8">
                  <c:v>10364</c:v>
                </c:pt>
                <c:pt idx="9">
                  <c:v>10320</c:v>
                </c:pt>
                <c:pt idx="10">
                  <c:v>10262</c:v>
                </c:pt>
                <c:pt idx="11">
                  <c:v>10132</c:v>
                </c:pt>
              </c:numCache>
            </c:numRef>
          </c:val>
          <c:extLst>
            <c:ext xmlns:c16="http://schemas.microsoft.com/office/drawing/2014/chart" uri="{C3380CC4-5D6E-409C-BE32-E72D297353CC}">
              <c16:uniqueId val="{0000000B-4B78-4729-AC36-EFF0D09AEA0B}"/>
            </c:ext>
          </c:extLst>
        </c:ser>
        <c:ser>
          <c:idx val="12"/>
          <c:order val="12"/>
          <c:tx>
            <c:strRef>
              <c:f>data!$A$14</c:f>
              <c:strCache>
                <c:ptCount val="1"/>
                <c:pt idx="0">
                  <c:v>32k</c:v>
                </c:pt>
              </c:strCache>
            </c:strRef>
          </c:tx>
          <c:cat>
            <c:strRef>
              <c:f>data!$B$1:$M$1</c:f>
              <c:strCache>
                <c:ptCount val="12"/>
                <c:pt idx="0">
                  <c:v>s1</c:v>
                </c:pt>
                <c:pt idx="1">
                  <c:v>s2</c:v>
                </c:pt>
                <c:pt idx="2">
                  <c:v>s3</c:v>
                </c:pt>
                <c:pt idx="3">
                  <c:v>s4</c:v>
                </c:pt>
                <c:pt idx="4">
                  <c:v>s5</c:v>
                </c:pt>
                <c:pt idx="5">
                  <c:v>s6</c:v>
                </c:pt>
                <c:pt idx="6">
                  <c:v>s7</c:v>
                </c:pt>
                <c:pt idx="7">
                  <c:v>s8</c:v>
                </c:pt>
                <c:pt idx="8">
                  <c:v>s9</c:v>
                </c:pt>
                <c:pt idx="9">
                  <c:v>s10</c:v>
                </c:pt>
                <c:pt idx="10">
                  <c:v>s11</c:v>
                </c:pt>
                <c:pt idx="11">
                  <c:v>s12</c:v>
                </c:pt>
              </c:strCache>
            </c:strRef>
          </c:cat>
          <c:val>
            <c:numRef>
              <c:f>data!$B$14:$M$14</c:f>
              <c:numCache>
                <c:formatCode>General</c:formatCode>
                <c:ptCount val="12"/>
                <c:pt idx="0">
                  <c:v>28870</c:v>
                </c:pt>
                <c:pt idx="1">
                  <c:v>28719</c:v>
                </c:pt>
                <c:pt idx="2">
                  <c:v>29106</c:v>
                </c:pt>
                <c:pt idx="3">
                  <c:v>27888</c:v>
                </c:pt>
                <c:pt idx="4">
                  <c:v>26884</c:v>
                </c:pt>
                <c:pt idx="5">
                  <c:v>28059</c:v>
                </c:pt>
                <c:pt idx="6">
                  <c:v>26335</c:v>
                </c:pt>
                <c:pt idx="7">
                  <c:v>26110</c:v>
                </c:pt>
                <c:pt idx="8">
                  <c:v>26305</c:v>
                </c:pt>
                <c:pt idx="9">
                  <c:v>29201</c:v>
                </c:pt>
                <c:pt idx="10">
                  <c:v>29054</c:v>
                </c:pt>
                <c:pt idx="11">
                  <c:v>28530</c:v>
                </c:pt>
              </c:numCache>
            </c:numRef>
          </c:val>
          <c:extLst>
            <c:ext xmlns:c16="http://schemas.microsoft.com/office/drawing/2014/chart" uri="{C3380CC4-5D6E-409C-BE32-E72D297353CC}">
              <c16:uniqueId val="{0000000C-4B78-4729-AC36-EFF0D09AEA0B}"/>
            </c:ext>
          </c:extLst>
        </c:ser>
        <c:ser>
          <c:idx val="13"/>
          <c:order val="13"/>
          <c:tx>
            <c:strRef>
              <c:f>data!$A$15</c:f>
              <c:strCache>
                <c:ptCount val="1"/>
                <c:pt idx="0">
                  <c:v>16k</c:v>
                </c:pt>
              </c:strCache>
            </c:strRef>
          </c:tx>
          <c:cat>
            <c:strRef>
              <c:f>data!$B$1:$M$1</c:f>
              <c:strCache>
                <c:ptCount val="12"/>
                <c:pt idx="0">
                  <c:v>s1</c:v>
                </c:pt>
                <c:pt idx="1">
                  <c:v>s2</c:v>
                </c:pt>
                <c:pt idx="2">
                  <c:v>s3</c:v>
                </c:pt>
                <c:pt idx="3">
                  <c:v>s4</c:v>
                </c:pt>
                <c:pt idx="4">
                  <c:v>s5</c:v>
                </c:pt>
                <c:pt idx="5">
                  <c:v>s6</c:v>
                </c:pt>
                <c:pt idx="6">
                  <c:v>s7</c:v>
                </c:pt>
                <c:pt idx="7">
                  <c:v>s8</c:v>
                </c:pt>
                <c:pt idx="8">
                  <c:v>s9</c:v>
                </c:pt>
                <c:pt idx="9">
                  <c:v>s10</c:v>
                </c:pt>
                <c:pt idx="10">
                  <c:v>s11</c:v>
                </c:pt>
                <c:pt idx="11">
                  <c:v>s12</c:v>
                </c:pt>
              </c:strCache>
            </c:strRef>
          </c:cat>
          <c:val>
            <c:numRef>
              <c:f>data!$B$15:$M$15</c:f>
              <c:numCache>
                <c:formatCode>General</c:formatCode>
                <c:ptCount val="12"/>
                <c:pt idx="0">
                  <c:v>30341</c:v>
                </c:pt>
                <c:pt idx="1">
                  <c:v>29871</c:v>
                </c:pt>
                <c:pt idx="2">
                  <c:v>30402</c:v>
                </c:pt>
                <c:pt idx="3">
                  <c:v>28973</c:v>
                </c:pt>
                <c:pt idx="4">
                  <c:v>29464</c:v>
                </c:pt>
                <c:pt idx="5">
                  <c:v>28643</c:v>
                </c:pt>
                <c:pt idx="6">
                  <c:v>29046</c:v>
                </c:pt>
                <c:pt idx="7">
                  <c:v>27746</c:v>
                </c:pt>
                <c:pt idx="8">
                  <c:v>26070</c:v>
                </c:pt>
                <c:pt idx="9">
                  <c:v>27955</c:v>
                </c:pt>
                <c:pt idx="10">
                  <c:v>27259</c:v>
                </c:pt>
                <c:pt idx="11">
                  <c:v>25816</c:v>
                </c:pt>
              </c:numCache>
            </c:numRef>
          </c:val>
          <c:extLst>
            <c:ext xmlns:c16="http://schemas.microsoft.com/office/drawing/2014/chart" uri="{C3380CC4-5D6E-409C-BE32-E72D297353CC}">
              <c16:uniqueId val="{0000000D-4B78-4729-AC36-EFF0D09AEA0B}"/>
            </c:ext>
          </c:extLst>
        </c:ser>
        <c:bandFmts/>
        <c:axId val="474151064"/>
        <c:axId val="474151456"/>
        <c:axId val="475178320"/>
      </c:surface3DChart>
      <c:catAx>
        <c:axId val="474151064"/>
        <c:scaling>
          <c:orientation val="minMax"/>
        </c:scaling>
        <c:delete val="0"/>
        <c:axPos val="b"/>
        <c:title>
          <c:tx>
            <c:rich>
              <a:bodyPr/>
              <a:lstStyle/>
              <a:p>
                <a:pPr>
                  <a:defRPr sz="1200">
                    <a:latin typeface="Arial"/>
                  </a:defRPr>
                </a:pPr>
                <a:r>
                  <a:rPr lang="en-US" sz="1200">
                    <a:latin typeface="Arial"/>
                  </a:rPr>
                  <a:t>Stride (x8 bytes)</a:t>
                </a:r>
              </a:p>
            </c:rich>
          </c:tx>
          <c:layout>
            <c:manualLayout>
              <c:xMode val="edge"/>
              <c:yMode val="edge"/>
              <c:x val="0.13657770709015099"/>
              <c:y val="0.84909405264439197"/>
            </c:manualLayout>
          </c:layout>
          <c:overlay val="0"/>
        </c:title>
        <c:numFmt formatCode="General" sourceLinked="0"/>
        <c:majorTickMark val="out"/>
        <c:minorTickMark val="none"/>
        <c:tickLblPos val="nextTo"/>
        <c:txPr>
          <a:bodyPr rot="0" vert="horz" anchor="b" anchorCtr="1"/>
          <a:lstStyle/>
          <a:p>
            <a:pPr>
              <a:defRPr sz="1200">
                <a:latin typeface="Arial"/>
              </a:defRPr>
            </a:pPr>
            <a:endParaRPr lang="en-US"/>
          </a:p>
        </c:txPr>
        <c:crossAx val="474151456"/>
        <c:crosses val="autoZero"/>
        <c:auto val="1"/>
        <c:lblAlgn val="ctr"/>
        <c:lblOffset val="100"/>
        <c:noMultiLvlLbl val="0"/>
      </c:catAx>
      <c:valAx>
        <c:axId val="474151456"/>
        <c:scaling>
          <c:orientation val="minMax"/>
          <c:max val="32000"/>
          <c:min val="0"/>
        </c:scaling>
        <c:delete val="0"/>
        <c:axPos val="l"/>
        <c:majorGridlines/>
        <c:title>
          <c:tx>
            <c:rich>
              <a:bodyPr rot="-5400000" vert="horz"/>
              <a:lstStyle/>
              <a:p>
                <a:pPr>
                  <a:defRPr sz="1200">
                    <a:latin typeface="Arial"/>
                  </a:defRPr>
                </a:pPr>
                <a:r>
                  <a:rPr lang="en-US" sz="1200">
                    <a:latin typeface="Arial"/>
                  </a:rPr>
                  <a:t>Read throughput (MB/s)</a:t>
                </a:r>
              </a:p>
              <a:p>
                <a:pPr>
                  <a:defRPr sz="1200">
                    <a:latin typeface="Arial"/>
                  </a:defRPr>
                </a:pPr>
                <a:endParaRPr lang="en-US" sz="1200">
                  <a:latin typeface="Arial"/>
                </a:endParaRPr>
              </a:p>
            </c:rich>
          </c:tx>
          <c:layout>
            <c:manualLayout>
              <c:xMode val="edge"/>
              <c:yMode val="edge"/>
              <c:x val="2.9427050902444098E-2"/>
              <c:y val="0.26170156211100198"/>
            </c:manualLayout>
          </c:layout>
          <c:overlay val="0"/>
        </c:title>
        <c:numFmt formatCode="General" sourceLinked="1"/>
        <c:majorTickMark val="out"/>
        <c:minorTickMark val="none"/>
        <c:tickLblPos val="nextTo"/>
        <c:txPr>
          <a:bodyPr/>
          <a:lstStyle/>
          <a:p>
            <a:pPr>
              <a:defRPr sz="1200">
                <a:latin typeface="Arial"/>
              </a:defRPr>
            </a:pPr>
            <a:endParaRPr lang="en-US"/>
          </a:p>
        </c:txPr>
        <c:crossAx val="474151064"/>
        <c:crosses val="autoZero"/>
        <c:crossBetween val="midCat"/>
        <c:majorUnit val="4000"/>
        <c:minorUnit val="500"/>
      </c:valAx>
      <c:serAx>
        <c:axId val="475178320"/>
        <c:scaling>
          <c:orientation val="minMax"/>
        </c:scaling>
        <c:delete val="0"/>
        <c:axPos val="b"/>
        <c:title>
          <c:tx>
            <c:rich>
              <a:bodyPr rot="0" vert="horz"/>
              <a:lstStyle/>
              <a:p>
                <a:pPr>
                  <a:defRPr sz="1200">
                    <a:latin typeface="Arial"/>
                  </a:defRPr>
                </a:pPr>
                <a:r>
                  <a:rPr lang="en-US" sz="1200">
                    <a:latin typeface="Arial"/>
                  </a:rPr>
                  <a:t>Size (bytes)</a:t>
                </a:r>
              </a:p>
            </c:rich>
          </c:tx>
          <c:layout>
            <c:manualLayout>
              <c:xMode val="edge"/>
              <c:yMode val="edge"/>
              <c:x val="0.64497276173811602"/>
              <c:y val="0.855644760091263"/>
            </c:manualLayout>
          </c:layout>
          <c:overlay val="0"/>
        </c:title>
        <c:majorTickMark val="out"/>
        <c:minorTickMark val="none"/>
        <c:tickLblPos val="nextTo"/>
        <c:txPr>
          <a:bodyPr rot="0" vert="horz" lIns="2">
            <a:spAutoFit/>
          </a:bodyPr>
          <a:lstStyle/>
          <a:p>
            <a:pPr>
              <a:defRPr sz="1200">
                <a:latin typeface="Arial"/>
              </a:defRPr>
            </a:pPr>
            <a:endParaRPr lang="en-US"/>
          </a:p>
        </c:txPr>
        <c:crossAx val="474151456"/>
        <c:crosses val="autoZero"/>
        <c:tickLblSkip val="2"/>
        <c:tickMarkSkip val="1"/>
      </c:serAx>
    </c:plotArea>
    <c:plotVisOnly val="1"/>
    <c:dispBlanksAs val="zero"/>
    <c:showDLblsOverMax val="0"/>
  </c:chart>
  <c:spPr>
    <a:ln w="9525">
      <a:solidFill>
        <a:schemeClr val="tx1"/>
      </a:solidFill>
    </a:ln>
  </c:spPr>
  <c:externalData r:id="rId2">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autoTitleDeleted val="1"/>
    <c:plotArea>
      <c:layout/>
      <c:barChart>
        <c:barDir val="col"/>
        <c:grouping val="clustered"/>
        <c:varyColors val="0"/>
        <c:ser>
          <c:idx val="0"/>
          <c:order val="0"/>
          <c:tx>
            <c:strRef>
              <c:f>data!$I$1</c:f>
              <c:strCache>
                <c:ptCount val="1"/>
                <c:pt idx="0">
                  <c:v>s8</c:v>
                </c:pt>
              </c:strCache>
            </c:strRef>
          </c:tx>
          <c:invertIfNegative val="0"/>
          <c:cat>
            <c:strRef>
              <c:f>data!$A$2:$A$16</c:f>
              <c:strCache>
                <c:ptCount val="14"/>
                <c:pt idx="0">
                  <c:v>128m</c:v>
                </c:pt>
                <c:pt idx="1">
                  <c:v>64m</c:v>
                </c:pt>
                <c:pt idx="2">
                  <c:v>32m</c:v>
                </c:pt>
                <c:pt idx="3">
                  <c:v>16m</c:v>
                </c:pt>
                <c:pt idx="4">
                  <c:v>8m</c:v>
                </c:pt>
                <c:pt idx="5">
                  <c:v>4m</c:v>
                </c:pt>
                <c:pt idx="6">
                  <c:v>2m</c:v>
                </c:pt>
                <c:pt idx="7">
                  <c:v>1024k</c:v>
                </c:pt>
                <c:pt idx="8">
                  <c:v>512k</c:v>
                </c:pt>
                <c:pt idx="9">
                  <c:v>256k</c:v>
                </c:pt>
                <c:pt idx="10">
                  <c:v>128k</c:v>
                </c:pt>
                <c:pt idx="11">
                  <c:v>64k</c:v>
                </c:pt>
                <c:pt idx="12">
                  <c:v>32k</c:v>
                </c:pt>
                <c:pt idx="13">
                  <c:v>16k</c:v>
                </c:pt>
              </c:strCache>
            </c:strRef>
          </c:cat>
          <c:val>
            <c:numRef>
              <c:f>data!$I$2:$I$16</c:f>
              <c:numCache>
                <c:formatCode>General</c:formatCode>
                <c:ptCount val="15"/>
                <c:pt idx="0">
                  <c:v>2055</c:v>
                </c:pt>
                <c:pt idx="1">
                  <c:v>2058</c:v>
                </c:pt>
                <c:pt idx="2">
                  <c:v>2078</c:v>
                </c:pt>
                <c:pt idx="3">
                  <c:v>2179</c:v>
                </c:pt>
                <c:pt idx="4">
                  <c:v>3289</c:v>
                </c:pt>
                <c:pt idx="5">
                  <c:v>5627</c:v>
                </c:pt>
                <c:pt idx="6">
                  <c:v>5648</c:v>
                </c:pt>
                <c:pt idx="7">
                  <c:v>5628</c:v>
                </c:pt>
                <c:pt idx="8">
                  <c:v>5684</c:v>
                </c:pt>
                <c:pt idx="9">
                  <c:v>7240</c:v>
                </c:pt>
                <c:pt idx="10">
                  <c:v>10409</c:v>
                </c:pt>
                <c:pt idx="11">
                  <c:v>10516</c:v>
                </c:pt>
                <c:pt idx="12">
                  <c:v>26110</c:v>
                </c:pt>
                <c:pt idx="13">
                  <c:v>27746</c:v>
                </c:pt>
              </c:numCache>
            </c:numRef>
          </c:val>
          <c:extLst>
            <c:ext xmlns:c16="http://schemas.microsoft.com/office/drawing/2014/chart" uri="{C3380CC4-5D6E-409C-BE32-E72D297353CC}">
              <c16:uniqueId val="{00000000-186F-40A9-A75E-91F000D25D46}"/>
            </c:ext>
          </c:extLst>
        </c:ser>
        <c:dLbls>
          <c:showLegendKey val="0"/>
          <c:showVal val="0"/>
          <c:showCatName val="0"/>
          <c:showSerName val="0"/>
          <c:showPercent val="0"/>
          <c:showBubbleSize val="0"/>
        </c:dLbls>
        <c:gapWidth val="150"/>
        <c:axId val="474152632"/>
        <c:axId val="474153024"/>
      </c:barChart>
      <c:catAx>
        <c:axId val="474152632"/>
        <c:scaling>
          <c:orientation val="minMax"/>
        </c:scaling>
        <c:delete val="0"/>
        <c:axPos val="b"/>
        <c:title>
          <c:tx>
            <c:rich>
              <a:bodyPr/>
              <a:lstStyle/>
              <a:p>
                <a:pPr>
                  <a:defRPr sz="1200">
                    <a:latin typeface="Arial"/>
                  </a:defRPr>
                </a:pPr>
                <a:r>
                  <a:rPr lang="en-US" sz="1200">
                    <a:latin typeface="Arial"/>
                  </a:rPr>
                  <a:t>Working</a:t>
                </a:r>
                <a:r>
                  <a:rPr lang="en-US" sz="1200" baseline="0">
                    <a:latin typeface="Arial"/>
                  </a:rPr>
                  <a:t> set size (bytes)</a:t>
                </a:r>
                <a:endParaRPr lang="en-US" sz="1200">
                  <a:latin typeface="Arial"/>
                </a:endParaRPr>
              </a:p>
            </c:rich>
          </c:tx>
          <c:overlay val="0"/>
        </c:title>
        <c:numFmt formatCode="General" sourceLinked="0"/>
        <c:majorTickMark val="out"/>
        <c:minorTickMark val="none"/>
        <c:tickLblPos val="nextTo"/>
        <c:txPr>
          <a:bodyPr/>
          <a:lstStyle/>
          <a:p>
            <a:pPr>
              <a:defRPr sz="1200">
                <a:latin typeface="Arial"/>
              </a:defRPr>
            </a:pPr>
            <a:endParaRPr lang="en-US"/>
          </a:p>
        </c:txPr>
        <c:crossAx val="474153024"/>
        <c:crosses val="autoZero"/>
        <c:auto val="1"/>
        <c:lblAlgn val="ctr"/>
        <c:lblOffset val="100"/>
        <c:noMultiLvlLbl val="0"/>
      </c:catAx>
      <c:valAx>
        <c:axId val="474153024"/>
        <c:scaling>
          <c:orientation val="minMax"/>
        </c:scaling>
        <c:delete val="0"/>
        <c:axPos val="l"/>
        <c:majorGridlines>
          <c:spPr>
            <a:ln w="9525" cmpd="sng">
              <a:solidFill>
                <a:schemeClr val="tx1"/>
              </a:solidFill>
            </a:ln>
          </c:spPr>
        </c:majorGridlines>
        <c:title>
          <c:tx>
            <c:rich>
              <a:bodyPr rot="-5400000" vert="horz"/>
              <a:lstStyle/>
              <a:p>
                <a:pPr>
                  <a:defRPr sz="1200" baseline="0">
                    <a:latin typeface="Arial"/>
                  </a:defRPr>
                </a:pPr>
                <a:r>
                  <a:rPr lang="en-US" sz="1200" baseline="0">
                    <a:latin typeface="Arial"/>
                  </a:rPr>
                  <a:t>Read throughput (MB/s)</a:t>
                </a:r>
              </a:p>
            </c:rich>
          </c:tx>
          <c:layout>
            <c:manualLayout>
              <c:xMode val="edge"/>
              <c:yMode val="edge"/>
              <c:x val="1.9150972545195918E-2"/>
              <c:y val="0.23374587249174494"/>
            </c:manualLayout>
          </c:layout>
          <c:overlay val="0"/>
        </c:title>
        <c:numFmt formatCode="General" sourceLinked="1"/>
        <c:majorTickMark val="out"/>
        <c:minorTickMark val="none"/>
        <c:tickLblPos val="nextTo"/>
        <c:txPr>
          <a:bodyPr/>
          <a:lstStyle/>
          <a:p>
            <a:pPr>
              <a:defRPr sz="1200">
                <a:latin typeface="Arial"/>
              </a:defRPr>
            </a:pPr>
            <a:endParaRPr lang="en-US"/>
          </a:p>
        </c:txPr>
        <c:crossAx val="474152632"/>
        <c:crosses val="autoZero"/>
        <c:crossBetween val="between"/>
      </c:valAx>
      <c:spPr>
        <a:solidFill>
          <a:schemeClr val="bg1">
            <a:lumMod val="95000"/>
          </a:schemeClr>
        </a:solidFill>
        <a:ln>
          <a:solidFill>
            <a:schemeClr val="tx1"/>
          </a:solidFill>
        </a:ln>
      </c:spPr>
    </c:plotArea>
    <c:plotVisOnly val="1"/>
    <c:dispBlanksAs val="gap"/>
    <c:showDLblsOverMax val="0"/>
  </c:chart>
  <c:spPr>
    <a:ln>
      <a:noFill/>
    </a:ln>
  </c:spPr>
  <c:externalData r:id="rId2">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autoTitleDeleted val="0"/>
    <c:plotArea>
      <c:layout/>
      <c:lineChart>
        <c:grouping val="standard"/>
        <c:varyColors val="0"/>
        <c:ser>
          <c:idx val="0"/>
          <c:order val="0"/>
          <c:tx>
            <c:strRef>
              <c:f>'core2-duo-ns.txt'!$B$2</c:f>
              <c:strCache>
                <c:ptCount val="1"/>
                <c:pt idx="0">
                  <c:v>ijk</c:v>
                </c:pt>
              </c:strCache>
            </c:strRef>
          </c:tx>
          <c:cat>
            <c:numRef>
              <c:f>'core2-duo-ns.txt'!$A$3:$A$15</c:f>
              <c:numCache>
                <c:formatCode>General</c:formatCode>
                <c:ptCount val="13"/>
                <c:pt idx="0">
                  <c:v>50</c:v>
                </c:pt>
                <c:pt idx="1">
                  <c:v>100</c:v>
                </c:pt>
                <c:pt idx="2">
                  <c:v>150</c:v>
                </c:pt>
                <c:pt idx="3">
                  <c:v>200</c:v>
                </c:pt>
                <c:pt idx="4">
                  <c:v>250</c:v>
                </c:pt>
                <c:pt idx="5">
                  <c:v>300</c:v>
                </c:pt>
                <c:pt idx="6">
                  <c:v>350</c:v>
                </c:pt>
                <c:pt idx="7">
                  <c:v>400</c:v>
                </c:pt>
                <c:pt idx="8">
                  <c:v>450</c:v>
                </c:pt>
                <c:pt idx="9">
                  <c:v>500</c:v>
                </c:pt>
                <c:pt idx="10">
                  <c:v>550</c:v>
                </c:pt>
                <c:pt idx="11">
                  <c:v>600</c:v>
                </c:pt>
                <c:pt idx="12">
                  <c:v>650</c:v>
                </c:pt>
              </c:numCache>
            </c:numRef>
          </c:cat>
          <c:val>
            <c:numRef>
              <c:f>'core2-duo-ns.txt'!$B$3:$B$15</c:f>
              <c:numCache>
                <c:formatCode>General</c:formatCode>
                <c:ptCount val="13"/>
                <c:pt idx="0">
                  <c:v>1.1000000000000001</c:v>
                </c:pt>
                <c:pt idx="1">
                  <c:v>1.32</c:v>
                </c:pt>
                <c:pt idx="2">
                  <c:v>1.31</c:v>
                </c:pt>
                <c:pt idx="3">
                  <c:v>1.3</c:v>
                </c:pt>
                <c:pt idx="4">
                  <c:v>1.32</c:v>
                </c:pt>
                <c:pt idx="5">
                  <c:v>1.31</c:v>
                </c:pt>
                <c:pt idx="6">
                  <c:v>1.31</c:v>
                </c:pt>
                <c:pt idx="7">
                  <c:v>1.89</c:v>
                </c:pt>
                <c:pt idx="8">
                  <c:v>2.2000000000000002</c:v>
                </c:pt>
                <c:pt idx="9">
                  <c:v>2.5499999999999998</c:v>
                </c:pt>
                <c:pt idx="10">
                  <c:v>2.66</c:v>
                </c:pt>
                <c:pt idx="11">
                  <c:v>2.69</c:v>
                </c:pt>
                <c:pt idx="12">
                  <c:v>2.73</c:v>
                </c:pt>
              </c:numCache>
            </c:numRef>
          </c:val>
          <c:smooth val="0"/>
          <c:extLst>
            <c:ext xmlns:c16="http://schemas.microsoft.com/office/drawing/2014/chart" uri="{C3380CC4-5D6E-409C-BE32-E72D297353CC}">
              <c16:uniqueId val="{00000000-8871-4349-9C63-0296EDF9AE0D}"/>
            </c:ext>
          </c:extLst>
        </c:ser>
        <c:ser>
          <c:idx val="1"/>
          <c:order val="1"/>
          <c:tx>
            <c:strRef>
              <c:f>'core2-duo-ns.txt'!$C$2</c:f>
              <c:strCache>
                <c:ptCount val="1"/>
                <c:pt idx="0">
                  <c:v>jik</c:v>
                </c:pt>
              </c:strCache>
            </c:strRef>
          </c:tx>
          <c:cat>
            <c:numRef>
              <c:f>'core2-duo-ns.txt'!$A$3:$A$15</c:f>
              <c:numCache>
                <c:formatCode>General</c:formatCode>
                <c:ptCount val="13"/>
                <c:pt idx="0">
                  <c:v>50</c:v>
                </c:pt>
                <c:pt idx="1">
                  <c:v>100</c:v>
                </c:pt>
                <c:pt idx="2">
                  <c:v>150</c:v>
                </c:pt>
                <c:pt idx="3">
                  <c:v>200</c:v>
                </c:pt>
                <c:pt idx="4">
                  <c:v>250</c:v>
                </c:pt>
                <c:pt idx="5">
                  <c:v>300</c:v>
                </c:pt>
                <c:pt idx="6">
                  <c:v>350</c:v>
                </c:pt>
                <c:pt idx="7">
                  <c:v>400</c:v>
                </c:pt>
                <c:pt idx="8">
                  <c:v>450</c:v>
                </c:pt>
                <c:pt idx="9">
                  <c:v>500</c:v>
                </c:pt>
                <c:pt idx="10">
                  <c:v>550</c:v>
                </c:pt>
                <c:pt idx="11">
                  <c:v>600</c:v>
                </c:pt>
                <c:pt idx="12">
                  <c:v>650</c:v>
                </c:pt>
              </c:numCache>
            </c:numRef>
          </c:cat>
          <c:val>
            <c:numRef>
              <c:f>'core2-duo-ns.txt'!$C$3:$C$15</c:f>
              <c:numCache>
                <c:formatCode>General</c:formatCode>
                <c:ptCount val="13"/>
                <c:pt idx="0">
                  <c:v>1.1299999999999999</c:v>
                </c:pt>
                <c:pt idx="1">
                  <c:v>1.31</c:v>
                </c:pt>
                <c:pt idx="2">
                  <c:v>1.29</c:v>
                </c:pt>
                <c:pt idx="3">
                  <c:v>1.29</c:v>
                </c:pt>
                <c:pt idx="4">
                  <c:v>1.28</c:v>
                </c:pt>
                <c:pt idx="5">
                  <c:v>1.28</c:v>
                </c:pt>
                <c:pt idx="6">
                  <c:v>1.28</c:v>
                </c:pt>
                <c:pt idx="7">
                  <c:v>1.9</c:v>
                </c:pt>
                <c:pt idx="8">
                  <c:v>2.2000000000000002</c:v>
                </c:pt>
                <c:pt idx="9">
                  <c:v>2.5499999999999998</c:v>
                </c:pt>
                <c:pt idx="10">
                  <c:v>2.65</c:v>
                </c:pt>
                <c:pt idx="11">
                  <c:v>2.68</c:v>
                </c:pt>
                <c:pt idx="12">
                  <c:v>2.72</c:v>
                </c:pt>
              </c:numCache>
            </c:numRef>
          </c:val>
          <c:smooth val="0"/>
          <c:extLst>
            <c:ext xmlns:c16="http://schemas.microsoft.com/office/drawing/2014/chart" uri="{C3380CC4-5D6E-409C-BE32-E72D297353CC}">
              <c16:uniqueId val="{00000001-8871-4349-9C63-0296EDF9AE0D}"/>
            </c:ext>
          </c:extLst>
        </c:ser>
        <c:ser>
          <c:idx val="2"/>
          <c:order val="2"/>
          <c:tx>
            <c:strRef>
              <c:f>'core2-duo-ns.txt'!$D$2</c:f>
              <c:strCache>
                <c:ptCount val="1"/>
                <c:pt idx="0">
                  <c:v>jki</c:v>
                </c:pt>
              </c:strCache>
            </c:strRef>
          </c:tx>
          <c:cat>
            <c:numRef>
              <c:f>'core2-duo-ns.txt'!$A$3:$A$15</c:f>
              <c:numCache>
                <c:formatCode>General</c:formatCode>
                <c:ptCount val="13"/>
                <c:pt idx="0">
                  <c:v>50</c:v>
                </c:pt>
                <c:pt idx="1">
                  <c:v>100</c:v>
                </c:pt>
                <c:pt idx="2">
                  <c:v>150</c:v>
                </c:pt>
                <c:pt idx="3">
                  <c:v>200</c:v>
                </c:pt>
                <c:pt idx="4">
                  <c:v>250</c:v>
                </c:pt>
                <c:pt idx="5">
                  <c:v>300</c:v>
                </c:pt>
                <c:pt idx="6">
                  <c:v>350</c:v>
                </c:pt>
                <c:pt idx="7">
                  <c:v>400</c:v>
                </c:pt>
                <c:pt idx="8">
                  <c:v>450</c:v>
                </c:pt>
                <c:pt idx="9">
                  <c:v>500</c:v>
                </c:pt>
                <c:pt idx="10">
                  <c:v>550</c:v>
                </c:pt>
                <c:pt idx="11">
                  <c:v>600</c:v>
                </c:pt>
                <c:pt idx="12">
                  <c:v>650</c:v>
                </c:pt>
              </c:numCache>
            </c:numRef>
          </c:cat>
          <c:val>
            <c:numRef>
              <c:f>'core2-duo-ns.txt'!$D$3:$D$15</c:f>
              <c:numCache>
                <c:formatCode>General</c:formatCode>
                <c:ptCount val="13"/>
                <c:pt idx="0">
                  <c:v>0.62</c:v>
                </c:pt>
                <c:pt idx="1">
                  <c:v>0.69</c:v>
                </c:pt>
                <c:pt idx="2">
                  <c:v>0.66</c:v>
                </c:pt>
                <c:pt idx="3">
                  <c:v>0.78</c:v>
                </c:pt>
                <c:pt idx="4">
                  <c:v>0.86</c:v>
                </c:pt>
                <c:pt idx="5">
                  <c:v>3.43</c:v>
                </c:pt>
                <c:pt idx="6">
                  <c:v>3.92</c:v>
                </c:pt>
                <c:pt idx="7">
                  <c:v>4.18</c:v>
                </c:pt>
                <c:pt idx="8">
                  <c:v>4.71</c:v>
                </c:pt>
                <c:pt idx="9">
                  <c:v>5.13</c:v>
                </c:pt>
                <c:pt idx="10">
                  <c:v>5.24</c:v>
                </c:pt>
                <c:pt idx="11">
                  <c:v>5.3599999999999977</c:v>
                </c:pt>
                <c:pt idx="12">
                  <c:v>5.38</c:v>
                </c:pt>
              </c:numCache>
            </c:numRef>
          </c:val>
          <c:smooth val="0"/>
          <c:extLst>
            <c:ext xmlns:c16="http://schemas.microsoft.com/office/drawing/2014/chart" uri="{C3380CC4-5D6E-409C-BE32-E72D297353CC}">
              <c16:uniqueId val="{00000002-8871-4349-9C63-0296EDF9AE0D}"/>
            </c:ext>
          </c:extLst>
        </c:ser>
        <c:ser>
          <c:idx val="3"/>
          <c:order val="3"/>
          <c:tx>
            <c:strRef>
              <c:f>'core2-duo-ns.txt'!$E$2</c:f>
              <c:strCache>
                <c:ptCount val="1"/>
                <c:pt idx="0">
                  <c:v>kji</c:v>
                </c:pt>
              </c:strCache>
            </c:strRef>
          </c:tx>
          <c:cat>
            <c:numRef>
              <c:f>'core2-duo-ns.txt'!$A$3:$A$15</c:f>
              <c:numCache>
                <c:formatCode>General</c:formatCode>
                <c:ptCount val="13"/>
                <c:pt idx="0">
                  <c:v>50</c:v>
                </c:pt>
                <c:pt idx="1">
                  <c:v>100</c:v>
                </c:pt>
                <c:pt idx="2">
                  <c:v>150</c:v>
                </c:pt>
                <c:pt idx="3">
                  <c:v>200</c:v>
                </c:pt>
                <c:pt idx="4">
                  <c:v>250</c:v>
                </c:pt>
                <c:pt idx="5">
                  <c:v>300</c:v>
                </c:pt>
                <c:pt idx="6">
                  <c:v>350</c:v>
                </c:pt>
                <c:pt idx="7">
                  <c:v>400</c:v>
                </c:pt>
                <c:pt idx="8">
                  <c:v>450</c:v>
                </c:pt>
                <c:pt idx="9">
                  <c:v>500</c:v>
                </c:pt>
                <c:pt idx="10">
                  <c:v>550</c:v>
                </c:pt>
                <c:pt idx="11">
                  <c:v>600</c:v>
                </c:pt>
                <c:pt idx="12">
                  <c:v>650</c:v>
                </c:pt>
              </c:numCache>
            </c:numRef>
          </c:cat>
          <c:val>
            <c:numRef>
              <c:f>'core2-duo-ns.txt'!$E$3:$E$15</c:f>
              <c:numCache>
                <c:formatCode>General</c:formatCode>
                <c:ptCount val="13"/>
                <c:pt idx="0">
                  <c:v>0.67</c:v>
                </c:pt>
                <c:pt idx="1">
                  <c:v>0.69</c:v>
                </c:pt>
                <c:pt idx="2">
                  <c:v>0.65</c:v>
                </c:pt>
                <c:pt idx="3">
                  <c:v>0.76</c:v>
                </c:pt>
                <c:pt idx="4">
                  <c:v>0.77</c:v>
                </c:pt>
                <c:pt idx="5">
                  <c:v>3.42</c:v>
                </c:pt>
                <c:pt idx="6">
                  <c:v>3.89</c:v>
                </c:pt>
                <c:pt idx="7">
                  <c:v>4.17</c:v>
                </c:pt>
                <c:pt idx="8">
                  <c:v>4.6899999999999986</c:v>
                </c:pt>
                <c:pt idx="9">
                  <c:v>5.1199999999999974</c:v>
                </c:pt>
                <c:pt idx="10">
                  <c:v>5.23</c:v>
                </c:pt>
                <c:pt idx="11">
                  <c:v>5.34</c:v>
                </c:pt>
                <c:pt idx="12">
                  <c:v>5.34</c:v>
                </c:pt>
              </c:numCache>
            </c:numRef>
          </c:val>
          <c:smooth val="0"/>
          <c:extLst>
            <c:ext xmlns:c16="http://schemas.microsoft.com/office/drawing/2014/chart" uri="{C3380CC4-5D6E-409C-BE32-E72D297353CC}">
              <c16:uniqueId val="{00000003-8871-4349-9C63-0296EDF9AE0D}"/>
            </c:ext>
          </c:extLst>
        </c:ser>
        <c:ser>
          <c:idx val="4"/>
          <c:order val="4"/>
          <c:tx>
            <c:strRef>
              <c:f>'core2-duo-ns.txt'!$F$2</c:f>
              <c:strCache>
                <c:ptCount val="1"/>
                <c:pt idx="0">
                  <c:v>kij</c:v>
                </c:pt>
              </c:strCache>
            </c:strRef>
          </c:tx>
          <c:cat>
            <c:numRef>
              <c:f>'core2-duo-ns.txt'!$A$3:$A$15</c:f>
              <c:numCache>
                <c:formatCode>General</c:formatCode>
                <c:ptCount val="13"/>
                <c:pt idx="0">
                  <c:v>50</c:v>
                </c:pt>
                <c:pt idx="1">
                  <c:v>100</c:v>
                </c:pt>
                <c:pt idx="2">
                  <c:v>150</c:v>
                </c:pt>
                <c:pt idx="3">
                  <c:v>200</c:v>
                </c:pt>
                <c:pt idx="4">
                  <c:v>250</c:v>
                </c:pt>
                <c:pt idx="5">
                  <c:v>300</c:v>
                </c:pt>
                <c:pt idx="6">
                  <c:v>350</c:v>
                </c:pt>
                <c:pt idx="7">
                  <c:v>400</c:v>
                </c:pt>
                <c:pt idx="8">
                  <c:v>450</c:v>
                </c:pt>
                <c:pt idx="9">
                  <c:v>500</c:v>
                </c:pt>
                <c:pt idx="10">
                  <c:v>550</c:v>
                </c:pt>
                <c:pt idx="11">
                  <c:v>600</c:v>
                </c:pt>
                <c:pt idx="12">
                  <c:v>650</c:v>
                </c:pt>
              </c:numCache>
            </c:numRef>
          </c:cat>
          <c:val>
            <c:numRef>
              <c:f>'core2-duo-ns.txt'!$F$3:$F$15</c:f>
              <c:numCache>
                <c:formatCode>General</c:formatCode>
                <c:ptCount val="13"/>
                <c:pt idx="0">
                  <c:v>0.84</c:v>
                </c:pt>
                <c:pt idx="1">
                  <c:v>0.82</c:v>
                </c:pt>
                <c:pt idx="2">
                  <c:v>0.81</c:v>
                </c:pt>
                <c:pt idx="3">
                  <c:v>0.81</c:v>
                </c:pt>
                <c:pt idx="4">
                  <c:v>0.81</c:v>
                </c:pt>
                <c:pt idx="5">
                  <c:v>0.83</c:v>
                </c:pt>
                <c:pt idx="6">
                  <c:v>0.84</c:v>
                </c:pt>
                <c:pt idx="7">
                  <c:v>0.84</c:v>
                </c:pt>
                <c:pt idx="8">
                  <c:v>0.83</c:v>
                </c:pt>
                <c:pt idx="9">
                  <c:v>0.83</c:v>
                </c:pt>
                <c:pt idx="10">
                  <c:v>0.83</c:v>
                </c:pt>
                <c:pt idx="11">
                  <c:v>0.83</c:v>
                </c:pt>
                <c:pt idx="12">
                  <c:v>0.83</c:v>
                </c:pt>
              </c:numCache>
            </c:numRef>
          </c:val>
          <c:smooth val="0"/>
          <c:extLst>
            <c:ext xmlns:c16="http://schemas.microsoft.com/office/drawing/2014/chart" uri="{C3380CC4-5D6E-409C-BE32-E72D297353CC}">
              <c16:uniqueId val="{00000004-8871-4349-9C63-0296EDF9AE0D}"/>
            </c:ext>
          </c:extLst>
        </c:ser>
        <c:ser>
          <c:idx val="5"/>
          <c:order val="5"/>
          <c:tx>
            <c:strRef>
              <c:f>'core2-duo-ns.txt'!$G$2</c:f>
              <c:strCache>
                <c:ptCount val="1"/>
                <c:pt idx="0">
                  <c:v>ikj</c:v>
                </c:pt>
              </c:strCache>
            </c:strRef>
          </c:tx>
          <c:cat>
            <c:numRef>
              <c:f>'core2-duo-ns.txt'!$A$3:$A$15</c:f>
              <c:numCache>
                <c:formatCode>General</c:formatCode>
                <c:ptCount val="13"/>
                <c:pt idx="0">
                  <c:v>50</c:v>
                </c:pt>
                <c:pt idx="1">
                  <c:v>100</c:v>
                </c:pt>
                <c:pt idx="2">
                  <c:v>150</c:v>
                </c:pt>
                <c:pt idx="3">
                  <c:v>200</c:v>
                </c:pt>
                <c:pt idx="4">
                  <c:v>250</c:v>
                </c:pt>
                <c:pt idx="5">
                  <c:v>300</c:v>
                </c:pt>
                <c:pt idx="6">
                  <c:v>350</c:v>
                </c:pt>
                <c:pt idx="7">
                  <c:v>400</c:v>
                </c:pt>
                <c:pt idx="8">
                  <c:v>450</c:v>
                </c:pt>
                <c:pt idx="9">
                  <c:v>500</c:v>
                </c:pt>
                <c:pt idx="10">
                  <c:v>550</c:v>
                </c:pt>
                <c:pt idx="11">
                  <c:v>600</c:v>
                </c:pt>
                <c:pt idx="12">
                  <c:v>650</c:v>
                </c:pt>
              </c:numCache>
            </c:numRef>
          </c:cat>
          <c:val>
            <c:numRef>
              <c:f>'core2-duo-ns.txt'!$G$3:$G$15</c:f>
              <c:numCache>
                <c:formatCode>General</c:formatCode>
                <c:ptCount val="13"/>
                <c:pt idx="0">
                  <c:v>0.83</c:v>
                </c:pt>
                <c:pt idx="1">
                  <c:v>0.81</c:v>
                </c:pt>
                <c:pt idx="2">
                  <c:v>0.8</c:v>
                </c:pt>
                <c:pt idx="3">
                  <c:v>0.8</c:v>
                </c:pt>
                <c:pt idx="4">
                  <c:v>0.79</c:v>
                </c:pt>
                <c:pt idx="5">
                  <c:v>0.81</c:v>
                </c:pt>
                <c:pt idx="6">
                  <c:v>0.81</c:v>
                </c:pt>
                <c:pt idx="7">
                  <c:v>0.82</c:v>
                </c:pt>
                <c:pt idx="8">
                  <c:v>0.82</c:v>
                </c:pt>
                <c:pt idx="9">
                  <c:v>0.81</c:v>
                </c:pt>
                <c:pt idx="10">
                  <c:v>0.81</c:v>
                </c:pt>
                <c:pt idx="11">
                  <c:v>0.81</c:v>
                </c:pt>
                <c:pt idx="12">
                  <c:v>0.83</c:v>
                </c:pt>
              </c:numCache>
            </c:numRef>
          </c:val>
          <c:smooth val="0"/>
          <c:extLst>
            <c:ext xmlns:c16="http://schemas.microsoft.com/office/drawing/2014/chart" uri="{C3380CC4-5D6E-409C-BE32-E72D297353CC}">
              <c16:uniqueId val="{00000005-8871-4349-9C63-0296EDF9AE0D}"/>
            </c:ext>
          </c:extLst>
        </c:ser>
        <c:dLbls>
          <c:showLegendKey val="0"/>
          <c:showVal val="0"/>
          <c:showCatName val="0"/>
          <c:showSerName val="0"/>
          <c:showPercent val="0"/>
          <c:showBubbleSize val="0"/>
        </c:dLbls>
        <c:marker val="1"/>
        <c:smooth val="0"/>
        <c:axId val="474261920"/>
        <c:axId val="474262312"/>
      </c:lineChart>
      <c:catAx>
        <c:axId val="474261920"/>
        <c:scaling>
          <c:orientation val="minMax"/>
        </c:scaling>
        <c:delete val="0"/>
        <c:axPos val="b"/>
        <c:title>
          <c:tx>
            <c:rich>
              <a:bodyPr/>
              <a:lstStyle/>
              <a:p>
                <a:pPr>
                  <a:defRPr sz="2000"/>
                </a:pPr>
                <a:r>
                  <a:rPr lang="en-US" sz="2000"/>
                  <a:t>N</a:t>
                </a:r>
              </a:p>
            </c:rich>
          </c:tx>
          <c:overlay val="0"/>
        </c:title>
        <c:numFmt formatCode="General" sourceLinked="1"/>
        <c:majorTickMark val="out"/>
        <c:minorTickMark val="none"/>
        <c:tickLblPos val="nextTo"/>
        <c:txPr>
          <a:bodyPr/>
          <a:lstStyle/>
          <a:p>
            <a:pPr>
              <a:defRPr sz="1400"/>
            </a:pPr>
            <a:endParaRPr lang="en-US"/>
          </a:p>
        </c:txPr>
        <c:crossAx val="474262312"/>
        <c:crosses val="autoZero"/>
        <c:auto val="1"/>
        <c:lblAlgn val="ctr"/>
        <c:lblOffset val="100"/>
        <c:noMultiLvlLbl val="0"/>
      </c:catAx>
      <c:valAx>
        <c:axId val="474262312"/>
        <c:scaling>
          <c:orientation val="minMax"/>
        </c:scaling>
        <c:delete val="0"/>
        <c:axPos val="l"/>
        <c:majorGridlines/>
        <c:title>
          <c:tx>
            <c:rich>
              <a:bodyPr rot="-5400000" vert="horz"/>
              <a:lstStyle/>
              <a:p>
                <a:pPr>
                  <a:defRPr sz="1400"/>
                </a:pPr>
                <a:r>
                  <a:rPr lang="en-US" sz="1400"/>
                  <a:t>ns / FP Operation</a:t>
                </a:r>
              </a:p>
            </c:rich>
          </c:tx>
          <c:overlay val="0"/>
        </c:title>
        <c:numFmt formatCode="General" sourceLinked="1"/>
        <c:majorTickMark val="out"/>
        <c:minorTickMark val="none"/>
        <c:tickLblPos val="nextTo"/>
        <c:txPr>
          <a:bodyPr/>
          <a:lstStyle/>
          <a:p>
            <a:pPr>
              <a:defRPr sz="1400"/>
            </a:pPr>
            <a:endParaRPr lang="en-US"/>
          </a:p>
        </c:txPr>
        <c:crossAx val="474261920"/>
        <c:crosses val="autoZero"/>
        <c:crossBetween val="between"/>
      </c:valAx>
    </c:plotArea>
    <c:legend>
      <c:legendPos val="r"/>
      <c:overlay val="0"/>
      <c:txPr>
        <a:bodyPr/>
        <a:lstStyle/>
        <a:p>
          <a:pPr>
            <a:defRPr sz="1400" b="1" i="0">
              <a:latin typeface="Courier New"/>
              <a:cs typeface="Courier New"/>
            </a:defRPr>
          </a:pPr>
          <a:endParaRPr lang="en-US"/>
        </a:p>
      </c:txPr>
    </c:legend>
    <c:plotVisOnly val="1"/>
    <c:dispBlanksAs val="gap"/>
    <c:showDLblsOverMax val="0"/>
  </c:chart>
  <c:externalData r:id="rId2">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autoTitleDeleted val="0"/>
    <c:plotArea>
      <c:layout/>
      <c:lineChart>
        <c:grouping val="standard"/>
        <c:varyColors val="0"/>
        <c:ser>
          <c:idx val="0"/>
          <c:order val="0"/>
          <c:tx>
            <c:strRef>
              <c:f>'core2-duo-ns.txt'!$B$2</c:f>
              <c:strCache>
                <c:ptCount val="1"/>
                <c:pt idx="0">
                  <c:v>ijk</c:v>
                </c:pt>
              </c:strCache>
            </c:strRef>
          </c:tx>
          <c:cat>
            <c:numRef>
              <c:f>'core2-duo-ns.txt'!$A$3:$A$15</c:f>
              <c:numCache>
                <c:formatCode>General</c:formatCode>
                <c:ptCount val="13"/>
                <c:pt idx="0">
                  <c:v>50</c:v>
                </c:pt>
                <c:pt idx="1">
                  <c:v>100</c:v>
                </c:pt>
                <c:pt idx="2">
                  <c:v>150</c:v>
                </c:pt>
                <c:pt idx="3">
                  <c:v>200</c:v>
                </c:pt>
                <c:pt idx="4">
                  <c:v>250</c:v>
                </c:pt>
                <c:pt idx="5">
                  <c:v>300</c:v>
                </c:pt>
                <c:pt idx="6">
                  <c:v>350</c:v>
                </c:pt>
                <c:pt idx="7">
                  <c:v>400</c:v>
                </c:pt>
                <c:pt idx="8">
                  <c:v>450</c:v>
                </c:pt>
                <c:pt idx="9">
                  <c:v>500</c:v>
                </c:pt>
                <c:pt idx="10">
                  <c:v>550</c:v>
                </c:pt>
                <c:pt idx="11">
                  <c:v>600</c:v>
                </c:pt>
                <c:pt idx="12">
                  <c:v>650</c:v>
                </c:pt>
              </c:numCache>
            </c:numRef>
          </c:cat>
          <c:val>
            <c:numRef>
              <c:f>'core2-duo-ns.txt'!$B$3:$B$15</c:f>
              <c:numCache>
                <c:formatCode>General</c:formatCode>
                <c:ptCount val="13"/>
                <c:pt idx="0">
                  <c:v>0.39</c:v>
                </c:pt>
                <c:pt idx="1">
                  <c:v>0.4</c:v>
                </c:pt>
                <c:pt idx="2">
                  <c:v>0.42</c:v>
                </c:pt>
                <c:pt idx="3">
                  <c:v>0.47</c:v>
                </c:pt>
                <c:pt idx="4">
                  <c:v>0.44</c:v>
                </c:pt>
                <c:pt idx="5">
                  <c:v>0.45</c:v>
                </c:pt>
                <c:pt idx="6">
                  <c:v>0.45</c:v>
                </c:pt>
                <c:pt idx="7">
                  <c:v>0.49</c:v>
                </c:pt>
                <c:pt idx="8">
                  <c:v>0.46</c:v>
                </c:pt>
                <c:pt idx="9">
                  <c:v>0.47</c:v>
                </c:pt>
                <c:pt idx="10">
                  <c:v>0.47</c:v>
                </c:pt>
                <c:pt idx="11">
                  <c:v>0.5</c:v>
                </c:pt>
                <c:pt idx="12">
                  <c:v>0.47</c:v>
                </c:pt>
              </c:numCache>
            </c:numRef>
          </c:val>
          <c:smooth val="0"/>
          <c:extLst>
            <c:ext xmlns:c16="http://schemas.microsoft.com/office/drawing/2014/chart" uri="{C3380CC4-5D6E-409C-BE32-E72D297353CC}">
              <c16:uniqueId val="{00000000-CFF8-4B91-BD43-D98244290EA7}"/>
            </c:ext>
          </c:extLst>
        </c:ser>
        <c:ser>
          <c:idx val="1"/>
          <c:order val="1"/>
          <c:tx>
            <c:strRef>
              <c:f>'core2-duo-ns.txt'!$C$2</c:f>
              <c:strCache>
                <c:ptCount val="1"/>
                <c:pt idx="0">
                  <c:v>jik</c:v>
                </c:pt>
              </c:strCache>
            </c:strRef>
          </c:tx>
          <c:cat>
            <c:numRef>
              <c:f>'core2-duo-ns.txt'!$A$3:$A$15</c:f>
              <c:numCache>
                <c:formatCode>General</c:formatCode>
                <c:ptCount val="13"/>
                <c:pt idx="0">
                  <c:v>50</c:v>
                </c:pt>
                <c:pt idx="1">
                  <c:v>100</c:v>
                </c:pt>
                <c:pt idx="2">
                  <c:v>150</c:v>
                </c:pt>
                <c:pt idx="3">
                  <c:v>200</c:v>
                </c:pt>
                <c:pt idx="4">
                  <c:v>250</c:v>
                </c:pt>
                <c:pt idx="5">
                  <c:v>300</c:v>
                </c:pt>
                <c:pt idx="6">
                  <c:v>350</c:v>
                </c:pt>
                <c:pt idx="7">
                  <c:v>400</c:v>
                </c:pt>
                <c:pt idx="8">
                  <c:v>450</c:v>
                </c:pt>
                <c:pt idx="9">
                  <c:v>500</c:v>
                </c:pt>
                <c:pt idx="10">
                  <c:v>550</c:v>
                </c:pt>
                <c:pt idx="11">
                  <c:v>600</c:v>
                </c:pt>
                <c:pt idx="12">
                  <c:v>650</c:v>
                </c:pt>
              </c:numCache>
            </c:numRef>
          </c:cat>
          <c:val>
            <c:numRef>
              <c:f>'core2-duo-ns.txt'!$C$3:$C$15</c:f>
              <c:numCache>
                <c:formatCode>General</c:formatCode>
                <c:ptCount val="13"/>
                <c:pt idx="0">
                  <c:v>0.4</c:v>
                </c:pt>
                <c:pt idx="1">
                  <c:v>0.4</c:v>
                </c:pt>
                <c:pt idx="2">
                  <c:v>0.42</c:v>
                </c:pt>
                <c:pt idx="3">
                  <c:v>0.43</c:v>
                </c:pt>
                <c:pt idx="4">
                  <c:v>0.43</c:v>
                </c:pt>
                <c:pt idx="5">
                  <c:v>0.44</c:v>
                </c:pt>
                <c:pt idx="6">
                  <c:v>0.45</c:v>
                </c:pt>
                <c:pt idx="7">
                  <c:v>0.46</c:v>
                </c:pt>
                <c:pt idx="8">
                  <c:v>0.45</c:v>
                </c:pt>
                <c:pt idx="9">
                  <c:v>0.45</c:v>
                </c:pt>
                <c:pt idx="10">
                  <c:v>0.45</c:v>
                </c:pt>
                <c:pt idx="11">
                  <c:v>0.45</c:v>
                </c:pt>
                <c:pt idx="12">
                  <c:v>0.45</c:v>
                </c:pt>
              </c:numCache>
            </c:numRef>
          </c:val>
          <c:smooth val="0"/>
          <c:extLst>
            <c:ext xmlns:c16="http://schemas.microsoft.com/office/drawing/2014/chart" uri="{C3380CC4-5D6E-409C-BE32-E72D297353CC}">
              <c16:uniqueId val="{00000001-CFF8-4B91-BD43-D98244290EA7}"/>
            </c:ext>
          </c:extLst>
        </c:ser>
        <c:ser>
          <c:idx val="2"/>
          <c:order val="2"/>
          <c:tx>
            <c:strRef>
              <c:f>'core2-duo-ns.txt'!$D$2</c:f>
              <c:strCache>
                <c:ptCount val="1"/>
                <c:pt idx="0">
                  <c:v>jki</c:v>
                </c:pt>
              </c:strCache>
            </c:strRef>
          </c:tx>
          <c:cat>
            <c:numRef>
              <c:f>'core2-duo-ns.txt'!$A$3:$A$15</c:f>
              <c:numCache>
                <c:formatCode>General</c:formatCode>
                <c:ptCount val="13"/>
                <c:pt idx="0">
                  <c:v>50</c:v>
                </c:pt>
                <c:pt idx="1">
                  <c:v>100</c:v>
                </c:pt>
                <c:pt idx="2">
                  <c:v>150</c:v>
                </c:pt>
                <c:pt idx="3">
                  <c:v>200</c:v>
                </c:pt>
                <c:pt idx="4">
                  <c:v>250</c:v>
                </c:pt>
                <c:pt idx="5">
                  <c:v>300</c:v>
                </c:pt>
                <c:pt idx="6">
                  <c:v>350</c:v>
                </c:pt>
                <c:pt idx="7">
                  <c:v>400</c:v>
                </c:pt>
                <c:pt idx="8">
                  <c:v>450</c:v>
                </c:pt>
                <c:pt idx="9">
                  <c:v>500</c:v>
                </c:pt>
                <c:pt idx="10">
                  <c:v>550</c:v>
                </c:pt>
                <c:pt idx="11">
                  <c:v>600</c:v>
                </c:pt>
                <c:pt idx="12">
                  <c:v>650</c:v>
                </c:pt>
              </c:numCache>
            </c:numRef>
          </c:cat>
          <c:val>
            <c:numRef>
              <c:f>'core2-duo-ns.txt'!$D$3:$D$15</c:f>
              <c:numCache>
                <c:formatCode>General</c:formatCode>
                <c:ptCount val="13"/>
                <c:pt idx="0">
                  <c:v>0.38</c:v>
                </c:pt>
                <c:pt idx="1">
                  <c:v>0.35</c:v>
                </c:pt>
                <c:pt idx="2">
                  <c:v>0.35</c:v>
                </c:pt>
                <c:pt idx="3">
                  <c:v>0.43</c:v>
                </c:pt>
                <c:pt idx="4">
                  <c:v>0.44</c:v>
                </c:pt>
                <c:pt idx="5">
                  <c:v>0.96</c:v>
                </c:pt>
                <c:pt idx="6">
                  <c:v>1.21</c:v>
                </c:pt>
                <c:pt idx="7">
                  <c:v>1.25</c:v>
                </c:pt>
                <c:pt idx="8">
                  <c:v>1.23</c:v>
                </c:pt>
                <c:pt idx="9">
                  <c:v>1.23</c:v>
                </c:pt>
                <c:pt idx="10">
                  <c:v>1.23</c:v>
                </c:pt>
                <c:pt idx="11">
                  <c:v>1.24</c:v>
                </c:pt>
                <c:pt idx="12">
                  <c:v>1.23</c:v>
                </c:pt>
              </c:numCache>
            </c:numRef>
          </c:val>
          <c:smooth val="0"/>
          <c:extLst>
            <c:ext xmlns:c16="http://schemas.microsoft.com/office/drawing/2014/chart" uri="{C3380CC4-5D6E-409C-BE32-E72D297353CC}">
              <c16:uniqueId val="{00000002-CFF8-4B91-BD43-D98244290EA7}"/>
            </c:ext>
          </c:extLst>
        </c:ser>
        <c:ser>
          <c:idx val="3"/>
          <c:order val="3"/>
          <c:tx>
            <c:strRef>
              <c:f>'core2-duo-ns.txt'!$E$2</c:f>
              <c:strCache>
                <c:ptCount val="1"/>
                <c:pt idx="0">
                  <c:v>kji</c:v>
                </c:pt>
              </c:strCache>
            </c:strRef>
          </c:tx>
          <c:cat>
            <c:numRef>
              <c:f>'core2-duo-ns.txt'!$A$3:$A$15</c:f>
              <c:numCache>
                <c:formatCode>General</c:formatCode>
                <c:ptCount val="13"/>
                <c:pt idx="0">
                  <c:v>50</c:v>
                </c:pt>
                <c:pt idx="1">
                  <c:v>100</c:v>
                </c:pt>
                <c:pt idx="2">
                  <c:v>150</c:v>
                </c:pt>
                <c:pt idx="3">
                  <c:v>200</c:v>
                </c:pt>
                <c:pt idx="4">
                  <c:v>250</c:v>
                </c:pt>
                <c:pt idx="5">
                  <c:v>300</c:v>
                </c:pt>
                <c:pt idx="6">
                  <c:v>350</c:v>
                </c:pt>
                <c:pt idx="7">
                  <c:v>400</c:v>
                </c:pt>
                <c:pt idx="8">
                  <c:v>450</c:v>
                </c:pt>
                <c:pt idx="9">
                  <c:v>500</c:v>
                </c:pt>
                <c:pt idx="10">
                  <c:v>550</c:v>
                </c:pt>
                <c:pt idx="11">
                  <c:v>600</c:v>
                </c:pt>
                <c:pt idx="12">
                  <c:v>650</c:v>
                </c:pt>
              </c:numCache>
            </c:numRef>
          </c:cat>
          <c:val>
            <c:numRef>
              <c:f>'core2-duo-ns.txt'!$E$3:$E$15</c:f>
              <c:numCache>
                <c:formatCode>General</c:formatCode>
                <c:ptCount val="13"/>
                <c:pt idx="0">
                  <c:v>0.37</c:v>
                </c:pt>
                <c:pt idx="1">
                  <c:v>0.36</c:v>
                </c:pt>
                <c:pt idx="2">
                  <c:v>0.33</c:v>
                </c:pt>
                <c:pt idx="3">
                  <c:v>0.46</c:v>
                </c:pt>
                <c:pt idx="4">
                  <c:v>0.42</c:v>
                </c:pt>
                <c:pt idx="5">
                  <c:v>0.97</c:v>
                </c:pt>
                <c:pt idx="6">
                  <c:v>1.22</c:v>
                </c:pt>
                <c:pt idx="7">
                  <c:v>1.26</c:v>
                </c:pt>
                <c:pt idx="8">
                  <c:v>1.24</c:v>
                </c:pt>
                <c:pt idx="9">
                  <c:v>1.25</c:v>
                </c:pt>
                <c:pt idx="10">
                  <c:v>1.24</c:v>
                </c:pt>
                <c:pt idx="11">
                  <c:v>1.25</c:v>
                </c:pt>
                <c:pt idx="12">
                  <c:v>1.24</c:v>
                </c:pt>
              </c:numCache>
            </c:numRef>
          </c:val>
          <c:smooth val="0"/>
          <c:extLst>
            <c:ext xmlns:c16="http://schemas.microsoft.com/office/drawing/2014/chart" uri="{C3380CC4-5D6E-409C-BE32-E72D297353CC}">
              <c16:uniqueId val="{00000003-CFF8-4B91-BD43-D98244290EA7}"/>
            </c:ext>
          </c:extLst>
        </c:ser>
        <c:ser>
          <c:idx val="4"/>
          <c:order val="4"/>
          <c:tx>
            <c:strRef>
              <c:f>'core2-duo-ns.txt'!$F$2</c:f>
              <c:strCache>
                <c:ptCount val="1"/>
                <c:pt idx="0">
                  <c:v>kij</c:v>
                </c:pt>
              </c:strCache>
            </c:strRef>
          </c:tx>
          <c:cat>
            <c:numRef>
              <c:f>'core2-duo-ns.txt'!$A$3:$A$15</c:f>
              <c:numCache>
                <c:formatCode>General</c:formatCode>
                <c:ptCount val="13"/>
                <c:pt idx="0">
                  <c:v>50</c:v>
                </c:pt>
                <c:pt idx="1">
                  <c:v>100</c:v>
                </c:pt>
                <c:pt idx="2">
                  <c:v>150</c:v>
                </c:pt>
                <c:pt idx="3">
                  <c:v>200</c:v>
                </c:pt>
                <c:pt idx="4">
                  <c:v>250</c:v>
                </c:pt>
                <c:pt idx="5">
                  <c:v>300</c:v>
                </c:pt>
                <c:pt idx="6">
                  <c:v>350</c:v>
                </c:pt>
                <c:pt idx="7">
                  <c:v>400</c:v>
                </c:pt>
                <c:pt idx="8">
                  <c:v>450</c:v>
                </c:pt>
                <c:pt idx="9">
                  <c:v>500</c:v>
                </c:pt>
                <c:pt idx="10">
                  <c:v>550</c:v>
                </c:pt>
                <c:pt idx="11">
                  <c:v>600</c:v>
                </c:pt>
                <c:pt idx="12">
                  <c:v>650</c:v>
                </c:pt>
              </c:numCache>
            </c:numRef>
          </c:cat>
          <c:val>
            <c:numRef>
              <c:f>'core2-duo-ns.txt'!$F$3:$F$15</c:f>
              <c:numCache>
                <c:formatCode>General</c:formatCode>
                <c:ptCount val="13"/>
                <c:pt idx="0">
                  <c:v>0.35</c:v>
                </c:pt>
                <c:pt idx="1">
                  <c:v>0.31</c:v>
                </c:pt>
                <c:pt idx="2">
                  <c:v>0.3</c:v>
                </c:pt>
                <c:pt idx="3">
                  <c:v>0.31</c:v>
                </c:pt>
                <c:pt idx="4">
                  <c:v>0.3</c:v>
                </c:pt>
                <c:pt idx="5">
                  <c:v>0.3</c:v>
                </c:pt>
                <c:pt idx="6">
                  <c:v>0.28999999999999998</c:v>
                </c:pt>
                <c:pt idx="7">
                  <c:v>0.28999999999999998</c:v>
                </c:pt>
                <c:pt idx="8">
                  <c:v>0.28999999999999998</c:v>
                </c:pt>
                <c:pt idx="9">
                  <c:v>0.28999999999999998</c:v>
                </c:pt>
                <c:pt idx="10">
                  <c:v>0.28999999999999998</c:v>
                </c:pt>
                <c:pt idx="11">
                  <c:v>0.28999999999999998</c:v>
                </c:pt>
                <c:pt idx="12">
                  <c:v>0.28999999999999998</c:v>
                </c:pt>
              </c:numCache>
            </c:numRef>
          </c:val>
          <c:smooth val="0"/>
          <c:extLst>
            <c:ext xmlns:c16="http://schemas.microsoft.com/office/drawing/2014/chart" uri="{C3380CC4-5D6E-409C-BE32-E72D297353CC}">
              <c16:uniqueId val="{00000004-CFF8-4B91-BD43-D98244290EA7}"/>
            </c:ext>
          </c:extLst>
        </c:ser>
        <c:ser>
          <c:idx val="5"/>
          <c:order val="5"/>
          <c:tx>
            <c:strRef>
              <c:f>'core2-duo-ns.txt'!$G$2</c:f>
              <c:strCache>
                <c:ptCount val="1"/>
                <c:pt idx="0">
                  <c:v>ikj</c:v>
                </c:pt>
              </c:strCache>
            </c:strRef>
          </c:tx>
          <c:cat>
            <c:numRef>
              <c:f>'core2-duo-ns.txt'!$A$3:$A$15</c:f>
              <c:numCache>
                <c:formatCode>General</c:formatCode>
                <c:ptCount val="13"/>
                <c:pt idx="0">
                  <c:v>50</c:v>
                </c:pt>
                <c:pt idx="1">
                  <c:v>100</c:v>
                </c:pt>
                <c:pt idx="2">
                  <c:v>150</c:v>
                </c:pt>
                <c:pt idx="3">
                  <c:v>200</c:v>
                </c:pt>
                <c:pt idx="4">
                  <c:v>250</c:v>
                </c:pt>
                <c:pt idx="5">
                  <c:v>300</c:v>
                </c:pt>
                <c:pt idx="6">
                  <c:v>350</c:v>
                </c:pt>
                <c:pt idx="7">
                  <c:v>400</c:v>
                </c:pt>
                <c:pt idx="8">
                  <c:v>450</c:v>
                </c:pt>
                <c:pt idx="9">
                  <c:v>500</c:v>
                </c:pt>
                <c:pt idx="10">
                  <c:v>550</c:v>
                </c:pt>
                <c:pt idx="11">
                  <c:v>600</c:v>
                </c:pt>
                <c:pt idx="12">
                  <c:v>650</c:v>
                </c:pt>
              </c:numCache>
            </c:numRef>
          </c:cat>
          <c:val>
            <c:numRef>
              <c:f>'core2-duo-ns.txt'!$G$3:$G$15</c:f>
              <c:numCache>
                <c:formatCode>General</c:formatCode>
                <c:ptCount val="13"/>
                <c:pt idx="0">
                  <c:v>0.33</c:v>
                </c:pt>
                <c:pt idx="1">
                  <c:v>0.31</c:v>
                </c:pt>
                <c:pt idx="2">
                  <c:v>0.3</c:v>
                </c:pt>
                <c:pt idx="3">
                  <c:v>0.28999999999999998</c:v>
                </c:pt>
                <c:pt idx="4">
                  <c:v>0.28999999999999998</c:v>
                </c:pt>
                <c:pt idx="5">
                  <c:v>0.28000000000000003</c:v>
                </c:pt>
                <c:pt idx="6">
                  <c:v>0.28000000000000003</c:v>
                </c:pt>
                <c:pt idx="7">
                  <c:v>0.28000000000000003</c:v>
                </c:pt>
                <c:pt idx="8">
                  <c:v>0.28000000000000003</c:v>
                </c:pt>
                <c:pt idx="9">
                  <c:v>0.28000000000000003</c:v>
                </c:pt>
                <c:pt idx="10">
                  <c:v>0.28000000000000003</c:v>
                </c:pt>
                <c:pt idx="11">
                  <c:v>0.28000000000000003</c:v>
                </c:pt>
                <c:pt idx="12">
                  <c:v>0.28000000000000003</c:v>
                </c:pt>
              </c:numCache>
            </c:numRef>
          </c:val>
          <c:smooth val="0"/>
          <c:extLst>
            <c:ext xmlns:c16="http://schemas.microsoft.com/office/drawing/2014/chart" uri="{C3380CC4-5D6E-409C-BE32-E72D297353CC}">
              <c16:uniqueId val="{00000005-CFF8-4B91-BD43-D98244290EA7}"/>
            </c:ext>
          </c:extLst>
        </c:ser>
        <c:dLbls>
          <c:showLegendKey val="0"/>
          <c:showVal val="0"/>
          <c:showCatName val="0"/>
          <c:showSerName val="0"/>
          <c:showPercent val="0"/>
          <c:showBubbleSize val="0"/>
        </c:dLbls>
        <c:marker val="1"/>
        <c:smooth val="0"/>
        <c:axId val="474263096"/>
        <c:axId val="474263488"/>
      </c:lineChart>
      <c:catAx>
        <c:axId val="474263096"/>
        <c:scaling>
          <c:orientation val="minMax"/>
        </c:scaling>
        <c:delete val="0"/>
        <c:axPos val="b"/>
        <c:title>
          <c:tx>
            <c:rich>
              <a:bodyPr/>
              <a:lstStyle/>
              <a:p>
                <a:pPr>
                  <a:defRPr sz="2000"/>
                </a:pPr>
                <a:r>
                  <a:rPr lang="en-US" sz="2000"/>
                  <a:t>N</a:t>
                </a:r>
              </a:p>
            </c:rich>
          </c:tx>
          <c:overlay val="0"/>
        </c:title>
        <c:numFmt formatCode="General" sourceLinked="1"/>
        <c:majorTickMark val="out"/>
        <c:minorTickMark val="none"/>
        <c:tickLblPos val="nextTo"/>
        <c:txPr>
          <a:bodyPr/>
          <a:lstStyle/>
          <a:p>
            <a:pPr>
              <a:defRPr sz="1400"/>
            </a:pPr>
            <a:endParaRPr lang="en-US"/>
          </a:p>
        </c:txPr>
        <c:crossAx val="474263488"/>
        <c:crosses val="autoZero"/>
        <c:auto val="1"/>
        <c:lblAlgn val="ctr"/>
        <c:lblOffset val="100"/>
        <c:noMultiLvlLbl val="0"/>
      </c:catAx>
      <c:valAx>
        <c:axId val="474263488"/>
        <c:scaling>
          <c:orientation val="minMax"/>
        </c:scaling>
        <c:delete val="0"/>
        <c:axPos val="l"/>
        <c:majorGridlines/>
        <c:title>
          <c:tx>
            <c:rich>
              <a:bodyPr rot="-5400000" vert="horz"/>
              <a:lstStyle/>
              <a:p>
                <a:pPr>
                  <a:defRPr sz="1400"/>
                </a:pPr>
                <a:r>
                  <a:rPr lang="en-US" sz="1400"/>
                  <a:t>ns / FP Operation</a:t>
                </a:r>
              </a:p>
            </c:rich>
          </c:tx>
          <c:overlay val="0"/>
        </c:title>
        <c:numFmt formatCode="General" sourceLinked="1"/>
        <c:majorTickMark val="out"/>
        <c:minorTickMark val="none"/>
        <c:tickLblPos val="nextTo"/>
        <c:txPr>
          <a:bodyPr/>
          <a:lstStyle/>
          <a:p>
            <a:pPr>
              <a:defRPr sz="1400"/>
            </a:pPr>
            <a:endParaRPr lang="en-US"/>
          </a:p>
        </c:txPr>
        <c:crossAx val="474263096"/>
        <c:crosses val="autoZero"/>
        <c:crossBetween val="between"/>
      </c:valAx>
    </c:plotArea>
    <c:legend>
      <c:legendPos val="r"/>
      <c:overlay val="0"/>
      <c:txPr>
        <a:bodyPr/>
        <a:lstStyle/>
        <a:p>
          <a:pPr>
            <a:defRPr sz="1400" b="1" i="0">
              <a:latin typeface="Courier New"/>
              <a:cs typeface="Courier New"/>
            </a:defRPr>
          </a:pPr>
          <a:endParaRPr lang="en-US"/>
        </a:p>
      </c:txPr>
    </c:legend>
    <c:plotVisOnly val="1"/>
    <c:dispBlanksAs val="gap"/>
    <c:showDLblsOverMax val="0"/>
  </c:chart>
  <c:externalData r:id="rId2">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3669CFD-328E-4760-9332-97AC06BEEEEC}" type="datetimeFigureOut">
              <a:rPr lang="en-US" smtClean="0"/>
              <a:t>2/5/2021</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3B46486-9398-4514-B0E8-02E83D6802A0}" type="slidenum">
              <a:rPr lang="en-US" smtClean="0"/>
              <a:t>‹#›</a:t>
            </a:fld>
            <a:endParaRPr lang="en-US"/>
          </a:p>
        </p:txBody>
      </p:sp>
    </p:spTree>
    <p:extLst>
      <p:ext uri="{BB962C8B-B14F-4D97-AF65-F5344CB8AC3E}">
        <p14:creationId xmlns:p14="http://schemas.microsoft.com/office/powerpoint/2010/main" val="42868109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5F5E7EB-0097-4BEC-B1F6-65CBBBF5455F}" type="datetimeFigureOut">
              <a:rPr lang="en-US" smtClean="0"/>
              <a:t>2/5/2021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D610F1B-C815-4D63-837F-DE9BF80525A3}" type="slidenum">
              <a:rPr lang="en-US" smtClean="0"/>
              <a:t>‹#›</a:t>
            </a:fld>
            <a:endParaRPr lang="en-US"/>
          </a:p>
        </p:txBody>
      </p:sp>
    </p:spTree>
    <p:extLst>
      <p:ext uri="{BB962C8B-B14F-4D97-AF65-F5344CB8AC3E}">
        <p14:creationId xmlns:p14="http://schemas.microsoft.com/office/powerpoint/2010/main" val="30831069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stackoverflow.com/questions/19031902/what-is-thrashing-why-does-it-occur" TargetMode="External"/><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3" Type="http://schemas.openxmlformats.org/officeDocument/2006/relationships/hyperlink" Target="http://www.cpu-world.com/Glossary/M/Minimum_Maximum_power_dissipation.html" TargetMode="External"/><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5778" name="Text Box 1"/>
          <p:cNvSpPr txBox="1">
            <a:spLocks noChangeArrowheads="1"/>
          </p:cNvSpPr>
          <p:nvPr/>
        </p:nvSpPr>
        <p:spPr bwMode="auto">
          <a:xfrm>
            <a:off x="1674452" y="557429"/>
            <a:ext cx="6561821" cy="2748801"/>
          </a:xfrm>
          <a:prstGeom prst="rect">
            <a:avLst/>
          </a:prstGeom>
          <a:solidFill>
            <a:srgbClr val="FFFFFF"/>
          </a:solidFill>
          <a:ln w="9525">
            <a:solidFill>
              <a:srgbClr val="000000"/>
            </a:solidFill>
            <a:miter lim="800000"/>
            <a:headEnd/>
            <a:tailEnd/>
          </a:ln>
        </p:spPr>
        <p:txBody>
          <a:bodyPr wrap="none" lIns="93287" tIns="46644" rIns="93287" bIns="46644" anchor="ctr"/>
          <a:lstStyle/>
          <a:p>
            <a:endParaRPr lang="en-US"/>
          </a:p>
        </p:txBody>
      </p:sp>
      <p:sp>
        <p:nvSpPr>
          <p:cNvPr id="75779" name="Rectangle 2"/>
          <p:cNvSpPr txBox="1">
            <a:spLocks noGrp="1" noChangeArrowheads="1"/>
          </p:cNvSpPr>
          <p:nvPr>
            <p:ph type="body"/>
          </p:nvPr>
        </p:nvSpPr>
        <p:spPr>
          <a:xfrm>
            <a:off x="1322196" y="3496299"/>
            <a:ext cx="7266336" cy="3312617"/>
          </a:xfrm>
          <a:noFill/>
          <a:ln/>
        </p:spPr>
        <p:txBody>
          <a:bodyPr wrap="none" lIns="97009" tIns="48504" rIns="97009" bIns="48504" anchor="ctr"/>
          <a:lstStyle/>
          <a:p>
            <a:endParaRPr lang="en-US"/>
          </a:p>
        </p:txBody>
      </p:sp>
    </p:spTree>
    <p:extLst>
      <p:ext uri="{BB962C8B-B14F-4D97-AF65-F5344CB8AC3E}">
        <p14:creationId xmlns:p14="http://schemas.microsoft.com/office/powerpoint/2010/main" val="35074401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94" name="Rectangle 2"/>
          <p:cNvSpPr>
            <a:spLocks noGrp="1" noRot="1" noChangeAspect="1" noChangeArrowheads="1" noTextEdit="1"/>
          </p:cNvSpPr>
          <p:nvPr>
            <p:ph type="sldImg"/>
          </p:nvPr>
        </p:nvSpPr>
        <p:spPr>
          <a:ln/>
        </p:spPr>
      </p:sp>
      <p:sp>
        <p:nvSpPr>
          <p:cNvPr id="23859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255169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Rectangle 2"/>
          <p:cNvSpPr>
            <a:spLocks noGrp="1" noRot="1" noChangeAspect="1" noChangeArrowheads="1" noTextEdit="1"/>
          </p:cNvSpPr>
          <p:nvPr>
            <p:ph type="sldImg"/>
          </p:nvPr>
        </p:nvSpPr>
        <p:spPr>
          <a:ln/>
        </p:spPr>
      </p:sp>
      <p:sp>
        <p:nvSpPr>
          <p:cNvPr id="23961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5071427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66" name="Rectangle 2"/>
          <p:cNvSpPr>
            <a:spLocks noGrp="1" noRot="1" noChangeAspect="1" noChangeArrowheads="1" noTextEdit="1"/>
          </p:cNvSpPr>
          <p:nvPr>
            <p:ph type="sldImg"/>
          </p:nvPr>
        </p:nvSpPr>
        <p:spPr>
          <a:ln/>
        </p:spPr>
      </p:sp>
      <p:sp>
        <p:nvSpPr>
          <p:cNvPr id="241667"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6440833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Rectangle 2"/>
          <p:cNvSpPr>
            <a:spLocks noGrp="1" noRot="1" noChangeAspect="1" noChangeArrowheads="1" noTextEdit="1"/>
          </p:cNvSpPr>
          <p:nvPr>
            <p:ph type="sldImg"/>
          </p:nvPr>
        </p:nvSpPr>
        <p:spPr>
          <a:ln/>
        </p:spPr>
      </p:sp>
      <p:sp>
        <p:nvSpPr>
          <p:cNvPr id="24269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41973915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4" name="Rectangle 2"/>
          <p:cNvSpPr>
            <a:spLocks noGrp="1" noRot="1" noChangeAspect="1" noChangeArrowheads="1" noTextEdit="1"/>
          </p:cNvSpPr>
          <p:nvPr>
            <p:ph type="sldImg"/>
          </p:nvPr>
        </p:nvSpPr>
        <p:spPr>
          <a:ln/>
        </p:spPr>
      </p:sp>
      <p:sp>
        <p:nvSpPr>
          <p:cNvPr id="24371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41059355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738" name="Rectangle 2"/>
          <p:cNvSpPr>
            <a:spLocks noGrp="1" noRot="1" noChangeAspect="1" noChangeArrowheads="1" noTextEdit="1"/>
          </p:cNvSpPr>
          <p:nvPr>
            <p:ph type="sldImg"/>
          </p:nvPr>
        </p:nvSpPr>
        <p:spPr>
          <a:ln/>
        </p:spPr>
      </p:sp>
      <p:sp>
        <p:nvSpPr>
          <p:cNvPr id="24473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032967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2" name="Rectangle 2"/>
          <p:cNvSpPr>
            <a:spLocks noGrp="1" noRot="1" noChangeAspect="1" noChangeArrowheads="1" noTextEdit="1"/>
          </p:cNvSpPr>
          <p:nvPr>
            <p:ph type="sldImg"/>
          </p:nvPr>
        </p:nvSpPr>
        <p:spPr>
          <a:ln/>
        </p:spPr>
      </p:sp>
      <p:sp>
        <p:nvSpPr>
          <p:cNvPr id="24576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7888977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786" name="Rectangle 2"/>
          <p:cNvSpPr>
            <a:spLocks noGrp="1" noRot="1" noChangeAspect="1" noChangeArrowheads="1" noTextEdit="1"/>
          </p:cNvSpPr>
          <p:nvPr>
            <p:ph type="sldImg"/>
          </p:nvPr>
        </p:nvSpPr>
        <p:spPr>
          <a:ln/>
        </p:spPr>
      </p:sp>
      <p:sp>
        <p:nvSpPr>
          <p:cNvPr id="246787"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8718116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10" name="Rectangle 2"/>
          <p:cNvSpPr>
            <a:spLocks noGrp="1" noRot="1" noChangeAspect="1" noChangeArrowheads="1" noTextEdit="1"/>
          </p:cNvSpPr>
          <p:nvPr>
            <p:ph type="sldImg"/>
          </p:nvPr>
        </p:nvSpPr>
        <p:spPr>
          <a:ln/>
        </p:spPr>
      </p:sp>
      <p:sp>
        <p:nvSpPr>
          <p:cNvPr id="24781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1135517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DN: nice summary of page faults vs thrashing is here -</a:t>
            </a:r>
            <a:r>
              <a:rPr lang="en-US" baseline="0" dirty="0"/>
              <a:t> </a:t>
            </a:r>
            <a:r>
              <a:rPr lang="en-US" dirty="0">
                <a:hlinkClick r:id="rId3"/>
              </a:rPr>
              <a:t>https://stackoverflow.com/questions/19031902/what-is-thrashing-why-does-it-occur</a:t>
            </a:r>
            <a:endParaRPr lang="en-US" dirty="0"/>
          </a:p>
        </p:txBody>
      </p:sp>
      <p:sp>
        <p:nvSpPr>
          <p:cNvPr id="4" name="Slide Number Placeholder 3"/>
          <p:cNvSpPr>
            <a:spLocks noGrp="1"/>
          </p:cNvSpPr>
          <p:nvPr>
            <p:ph type="sldNum" sz="quarter" idx="10"/>
          </p:nvPr>
        </p:nvSpPr>
        <p:spPr/>
        <p:txBody>
          <a:bodyPr/>
          <a:lstStyle/>
          <a:p>
            <a:fld id="{FD610F1B-C815-4D63-837F-DE9BF80525A3}" type="slidenum">
              <a:rPr lang="en-US" smtClean="0"/>
              <a:t>37</a:t>
            </a:fld>
            <a:endParaRPr lang="en-US"/>
          </a:p>
        </p:txBody>
      </p:sp>
    </p:spTree>
    <p:extLst>
      <p:ext uri="{BB962C8B-B14F-4D97-AF65-F5344CB8AC3E}">
        <p14:creationId xmlns:p14="http://schemas.microsoft.com/office/powerpoint/2010/main" val="24727987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4514" name="Text Box 1"/>
          <p:cNvSpPr txBox="1">
            <a:spLocks noChangeArrowheads="1"/>
          </p:cNvSpPr>
          <p:nvPr/>
        </p:nvSpPr>
        <p:spPr bwMode="auto">
          <a:xfrm>
            <a:off x="1731798" y="557429"/>
            <a:ext cx="6448771" cy="2748801"/>
          </a:xfrm>
          <a:prstGeom prst="rect">
            <a:avLst/>
          </a:prstGeom>
          <a:solidFill>
            <a:srgbClr val="FFFFFF"/>
          </a:solidFill>
          <a:ln w="9525">
            <a:solidFill>
              <a:srgbClr val="000000"/>
            </a:solidFill>
            <a:miter lim="800000"/>
            <a:headEnd/>
            <a:tailEnd/>
          </a:ln>
        </p:spPr>
        <p:txBody>
          <a:bodyPr wrap="none" lIns="93287" tIns="46644" rIns="93287" bIns="46644" anchor="ctr"/>
          <a:lstStyle/>
          <a:p>
            <a:endParaRPr lang="en-US"/>
          </a:p>
        </p:txBody>
      </p:sp>
      <p:sp>
        <p:nvSpPr>
          <p:cNvPr id="64515" name="Rectangle 2"/>
          <p:cNvSpPr txBox="1">
            <a:spLocks noGrp="1" noChangeArrowheads="1"/>
          </p:cNvSpPr>
          <p:nvPr>
            <p:ph type="body"/>
          </p:nvPr>
        </p:nvSpPr>
        <p:spPr>
          <a:xfrm>
            <a:off x="1322196" y="3496299"/>
            <a:ext cx="7266336" cy="3312617"/>
          </a:xfrm>
          <a:noFill/>
          <a:ln/>
        </p:spPr>
        <p:txBody>
          <a:bodyPr wrap="none" lIns="97233" tIns="48617" rIns="97233" bIns="48617" anchor="ctr"/>
          <a:lstStyle/>
          <a:p>
            <a:endParaRPr lang="en-US"/>
          </a:p>
        </p:txBody>
      </p:sp>
    </p:spTree>
    <p:extLst>
      <p:ext uri="{BB962C8B-B14F-4D97-AF65-F5344CB8AC3E}">
        <p14:creationId xmlns:p14="http://schemas.microsoft.com/office/powerpoint/2010/main" val="348368639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Also, how can two processes that know nothing about each other refer to and use seemingly the exact </a:t>
            </a:r>
            <a:r>
              <a:rPr lang="en-US" b="1" dirty="0"/>
              <a:t>same</a:t>
            </a:r>
            <a:r>
              <a:rPr lang="en-US" dirty="0"/>
              <a:t> memory location (say 0x001a3df2)?</a:t>
            </a:r>
          </a:p>
          <a:p>
            <a:endParaRPr lang="en-US" dirty="0"/>
          </a:p>
          <a:p>
            <a:r>
              <a:rPr lang="en-US" dirty="0"/>
              <a:t>Moreover, what (</a:t>
            </a:r>
            <a:r>
              <a:rPr lang="en-US" b="1" dirty="0"/>
              <a:t>where</a:t>
            </a:r>
            <a:r>
              <a:rPr lang="en-US" dirty="0"/>
              <a:t>) is memory location 0x001a3df2?</a:t>
            </a:r>
          </a:p>
          <a:p>
            <a:endParaRPr lang="en-US" dirty="0"/>
          </a:p>
          <a:p>
            <a:endParaRPr lang="en-US" dirty="0"/>
          </a:p>
        </p:txBody>
      </p:sp>
      <p:sp>
        <p:nvSpPr>
          <p:cNvPr id="4" name="Slide Number Placeholder 3"/>
          <p:cNvSpPr>
            <a:spLocks noGrp="1"/>
          </p:cNvSpPr>
          <p:nvPr>
            <p:ph type="sldNum" sz="quarter" idx="10"/>
          </p:nvPr>
        </p:nvSpPr>
        <p:spPr/>
        <p:txBody>
          <a:bodyPr/>
          <a:lstStyle/>
          <a:p>
            <a:fld id="{A6821D61-D015-4274-B894-314414003888}" type="slidenum">
              <a:rPr lang="en-US" smtClean="0"/>
              <a:pPr/>
              <a:t>38</a:t>
            </a:fld>
            <a:endParaRPr lang="en-US"/>
          </a:p>
        </p:txBody>
      </p:sp>
    </p:spTree>
    <p:extLst>
      <p:ext uri="{BB962C8B-B14F-4D97-AF65-F5344CB8AC3E}">
        <p14:creationId xmlns:p14="http://schemas.microsoft.com/office/powerpoint/2010/main" val="5084579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Also, how can two processes that know nothing about each other refer to and use seemingly the exact </a:t>
            </a:r>
            <a:r>
              <a:rPr lang="en-US" b="1" dirty="0"/>
              <a:t>same</a:t>
            </a:r>
            <a:r>
              <a:rPr lang="en-US" dirty="0"/>
              <a:t> memory location (say 0x001a3df2)?</a:t>
            </a:r>
          </a:p>
          <a:p>
            <a:endParaRPr lang="en-US" dirty="0"/>
          </a:p>
          <a:p>
            <a:r>
              <a:rPr lang="en-US" dirty="0"/>
              <a:t>Moreover, what (</a:t>
            </a:r>
            <a:r>
              <a:rPr lang="en-US" b="1" dirty="0"/>
              <a:t>where</a:t>
            </a:r>
            <a:r>
              <a:rPr lang="en-US" dirty="0"/>
              <a:t>) is memory location 0x001a3df2?</a:t>
            </a:r>
          </a:p>
          <a:p>
            <a:endParaRPr lang="en-US" dirty="0"/>
          </a:p>
          <a:p>
            <a:endParaRPr lang="en-US" dirty="0"/>
          </a:p>
        </p:txBody>
      </p:sp>
      <p:sp>
        <p:nvSpPr>
          <p:cNvPr id="4" name="Slide Number Placeholder 3"/>
          <p:cNvSpPr>
            <a:spLocks noGrp="1"/>
          </p:cNvSpPr>
          <p:nvPr>
            <p:ph type="sldNum" sz="quarter" idx="10"/>
          </p:nvPr>
        </p:nvSpPr>
        <p:spPr/>
        <p:txBody>
          <a:bodyPr/>
          <a:lstStyle/>
          <a:p>
            <a:fld id="{A6821D61-D015-4274-B894-314414003888}" type="slidenum">
              <a:rPr lang="en-US" smtClean="0"/>
              <a:pPr/>
              <a:t>39</a:t>
            </a:fld>
            <a:endParaRPr lang="en-US"/>
          </a:p>
        </p:txBody>
      </p:sp>
    </p:spTree>
    <p:extLst>
      <p:ext uri="{BB962C8B-B14F-4D97-AF65-F5344CB8AC3E}">
        <p14:creationId xmlns:p14="http://schemas.microsoft.com/office/powerpoint/2010/main" val="9407381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Also, how can two processes that know nothing about each other refer to and use seemingly the exact </a:t>
            </a:r>
            <a:r>
              <a:rPr lang="en-US" b="1" dirty="0"/>
              <a:t>same</a:t>
            </a:r>
            <a:r>
              <a:rPr lang="en-US" dirty="0"/>
              <a:t> memory location (say 0x001a3df2)?</a:t>
            </a:r>
          </a:p>
          <a:p>
            <a:endParaRPr lang="en-US" dirty="0"/>
          </a:p>
          <a:p>
            <a:r>
              <a:rPr lang="en-US" dirty="0"/>
              <a:t>Moreover, what (</a:t>
            </a:r>
            <a:r>
              <a:rPr lang="en-US" b="1" dirty="0"/>
              <a:t>where</a:t>
            </a:r>
            <a:r>
              <a:rPr lang="en-US" dirty="0"/>
              <a:t>) is memory location 0x001a3df2?</a:t>
            </a:r>
          </a:p>
          <a:p>
            <a:endParaRPr lang="en-US" dirty="0"/>
          </a:p>
          <a:p>
            <a:endParaRPr lang="en-US" dirty="0"/>
          </a:p>
        </p:txBody>
      </p:sp>
      <p:sp>
        <p:nvSpPr>
          <p:cNvPr id="4" name="Slide Number Placeholder 3"/>
          <p:cNvSpPr>
            <a:spLocks noGrp="1"/>
          </p:cNvSpPr>
          <p:nvPr>
            <p:ph type="sldNum" sz="quarter" idx="10"/>
          </p:nvPr>
        </p:nvSpPr>
        <p:spPr/>
        <p:txBody>
          <a:bodyPr/>
          <a:lstStyle/>
          <a:p>
            <a:fld id="{A6821D61-D015-4274-B894-314414003888}" type="slidenum">
              <a:rPr lang="en-US" smtClean="0"/>
              <a:pPr/>
              <a:t>40</a:t>
            </a:fld>
            <a:endParaRPr lang="en-US"/>
          </a:p>
        </p:txBody>
      </p:sp>
    </p:spTree>
    <p:extLst>
      <p:ext uri="{BB962C8B-B14F-4D97-AF65-F5344CB8AC3E}">
        <p14:creationId xmlns:p14="http://schemas.microsoft.com/office/powerpoint/2010/main" val="91358007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4913" indent="-174913">
              <a:buFont typeface="Arial" panose="020B0604020202020204" pitchFamily="34" charset="0"/>
              <a:buChar char="•"/>
            </a:pPr>
            <a:r>
              <a:rPr lang="en-US" dirty="0"/>
              <a:t>hardware (</a:t>
            </a:r>
            <a:r>
              <a:rPr lang="en-US" b="1" dirty="0"/>
              <a:t>MMU</a:t>
            </a:r>
            <a:r>
              <a:rPr lang="en-US" dirty="0"/>
              <a:t>:</a:t>
            </a:r>
            <a:r>
              <a:rPr lang="en-US" baseline="0" dirty="0"/>
              <a:t> memory management unit) converts virtual addresses into physical addresses</a:t>
            </a:r>
          </a:p>
          <a:p>
            <a:pPr marL="174913" indent="-174913">
              <a:buFont typeface="Arial" panose="020B0604020202020204" pitchFamily="34" charset="0"/>
              <a:buChar char="•"/>
            </a:pPr>
            <a:r>
              <a:rPr lang="en-US" b="1" baseline="0" dirty="0"/>
              <a:t>OS provides support for paging</a:t>
            </a:r>
            <a:r>
              <a:rPr lang="en-US" baseline="0" dirty="0"/>
              <a:t> (conceptually using more memory than physically available)</a:t>
            </a:r>
            <a:endParaRPr lang="en-US" dirty="0"/>
          </a:p>
        </p:txBody>
      </p:sp>
      <p:sp>
        <p:nvSpPr>
          <p:cNvPr id="4" name="Slide Number Placeholder 3"/>
          <p:cNvSpPr>
            <a:spLocks noGrp="1"/>
          </p:cNvSpPr>
          <p:nvPr>
            <p:ph type="sldNum" sz="quarter" idx="10"/>
          </p:nvPr>
        </p:nvSpPr>
        <p:spPr/>
        <p:txBody>
          <a:bodyPr/>
          <a:lstStyle/>
          <a:p>
            <a:fld id="{A6821D61-D015-4274-B894-314414003888}" type="slidenum">
              <a:rPr lang="en-US" smtClean="0"/>
              <a:pPr/>
              <a:t>41</a:t>
            </a:fld>
            <a:endParaRPr lang="en-US"/>
          </a:p>
        </p:txBody>
      </p:sp>
    </p:spTree>
    <p:extLst>
      <p:ext uri="{BB962C8B-B14F-4D97-AF65-F5344CB8AC3E}">
        <p14:creationId xmlns:p14="http://schemas.microsoft.com/office/powerpoint/2010/main" val="144818080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6821D61-D015-4274-B894-314414003888}" type="slidenum">
              <a:rPr lang="en-US" smtClean="0"/>
              <a:pPr/>
              <a:t>42</a:t>
            </a:fld>
            <a:endParaRPr lang="en-US"/>
          </a:p>
        </p:txBody>
      </p:sp>
    </p:spTree>
    <p:extLst>
      <p:ext uri="{BB962C8B-B14F-4D97-AF65-F5344CB8AC3E}">
        <p14:creationId xmlns:p14="http://schemas.microsoft.com/office/powerpoint/2010/main" val="318029220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Ignore for the moment the messiness</a:t>
            </a:r>
            <a:r>
              <a:rPr lang="en-US" baseline="0" dirty="0"/>
              <a:t> of the physical memory and concentrate on how the “pristine” layout of the virtual memory is seen by a process.</a:t>
            </a:r>
          </a:p>
          <a:p>
            <a:r>
              <a:rPr lang="en-US" baseline="0" dirty="0"/>
              <a:t>Each process partitions its virtual memory layout in several segments as shown here.</a:t>
            </a:r>
            <a:endParaRPr lang="en-US" dirty="0"/>
          </a:p>
        </p:txBody>
      </p:sp>
      <p:sp>
        <p:nvSpPr>
          <p:cNvPr id="4" name="Slide Number Placeholder 3"/>
          <p:cNvSpPr>
            <a:spLocks noGrp="1"/>
          </p:cNvSpPr>
          <p:nvPr>
            <p:ph type="sldNum" sz="quarter" idx="10"/>
          </p:nvPr>
        </p:nvSpPr>
        <p:spPr/>
        <p:txBody>
          <a:bodyPr/>
          <a:lstStyle/>
          <a:p>
            <a:fld id="{A6821D61-D015-4274-B894-314414003888}" type="slidenum">
              <a:rPr lang="en-US" smtClean="0"/>
              <a:pPr/>
              <a:t>44</a:t>
            </a:fld>
            <a:endParaRPr lang="en-US"/>
          </a:p>
        </p:txBody>
      </p:sp>
    </p:spTree>
    <p:extLst>
      <p:ext uri="{BB962C8B-B14F-4D97-AF65-F5344CB8AC3E}">
        <p14:creationId xmlns:p14="http://schemas.microsoft.com/office/powerpoint/2010/main" val="357022368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Reasons for the stack: you don’t know how many times a function is called.</a:t>
            </a:r>
            <a:r>
              <a:rPr lang="en-US" baseline="0" dirty="0"/>
              <a:t> The function needs to place its data somewhere, right? It’s like a hidden </a:t>
            </a:r>
            <a:r>
              <a:rPr lang="en-US" baseline="0" dirty="0" err="1"/>
              <a:t>malloc</a:t>
            </a:r>
            <a:r>
              <a:rPr lang="en-US" baseline="0" dirty="0"/>
              <a:t> followed by a copying the arguments (a and b, above) in this memory, which will also be hit by t1, t2, etc.</a:t>
            </a:r>
            <a:endParaRPr lang="en-US" dirty="0"/>
          </a:p>
          <a:p>
            <a:endParaRPr lang="en-US" dirty="0"/>
          </a:p>
          <a:p>
            <a:r>
              <a:rPr lang="en-US" dirty="0"/>
              <a:t>The stack is a segment of </a:t>
            </a:r>
            <a:r>
              <a:rPr lang="en-US" b="1" dirty="0"/>
              <a:t>fixed size </a:t>
            </a:r>
            <a:r>
              <a:rPr lang="en-US" dirty="0"/>
              <a:t>that is managed in a </a:t>
            </a:r>
            <a:r>
              <a:rPr lang="en-US" b="1" dirty="0"/>
              <a:t>LIFO</a:t>
            </a:r>
            <a:r>
              <a:rPr lang="en-US" dirty="0"/>
              <a:t> manner</a:t>
            </a:r>
            <a:r>
              <a:rPr lang="en-US" baseline="0" dirty="0"/>
              <a:t> (push and pop).</a:t>
            </a:r>
            <a:endParaRPr lang="en-US" dirty="0"/>
          </a:p>
          <a:p>
            <a:r>
              <a:rPr lang="en-US" dirty="0"/>
              <a:t>Order of variables in stack is decided by compiler.  Typically arrays are stored contiguously.</a:t>
            </a:r>
          </a:p>
          <a:p>
            <a:endParaRPr lang="en-US" dirty="0"/>
          </a:p>
          <a:p>
            <a:r>
              <a:rPr lang="en-US" dirty="0"/>
              <a:t>Note:</a:t>
            </a:r>
            <a:r>
              <a:rPr lang="en-US" baseline="0" dirty="0"/>
              <a:t> stack also stores value of return address (from subroutine).  This is a back-door that can be used by </a:t>
            </a:r>
            <a:r>
              <a:rPr lang="en-US" b="1" baseline="0" dirty="0"/>
              <a:t>malicious</a:t>
            </a:r>
            <a:r>
              <a:rPr lang="en-US" baseline="0" dirty="0"/>
              <a:t> programs to hijack execution:  bar() above could try to write to initials[1000] in the hope to overwrite a return address for a function higher up in the call stack.</a:t>
            </a:r>
            <a:endParaRPr lang="en-US" dirty="0"/>
          </a:p>
        </p:txBody>
      </p:sp>
      <p:sp>
        <p:nvSpPr>
          <p:cNvPr id="4" name="Slide Number Placeholder 3"/>
          <p:cNvSpPr>
            <a:spLocks noGrp="1"/>
          </p:cNvSpPr>
          <p:nvPr>
            <p:ph type="sldNum" sz="quarter" idx="10"/>
          </p:nvPr>
        </p:nvSpPr>
        <p:spPr/>
        <p:txBody>
          <a:bodyPr/>
          <a:lstStyle/>
          <a:p>
            <a:fld id="{A6821D61-D015-4274-B894-314414003888}" type="slidenum">
              <a:rPr lang="en-US" smtClean="0"/>
              <a:pPr/>
              <a:t>45</a:t>
            </a:fld>
            <a:endParaRPr lang="en-US"/>
          </a:p>
        </p:txBody>
      </p:sp>
    </p:spTree>
    <p:extLst>
      <p:ext uri="{BB962C8B-B14F-4D97-AF65-F5344CB8AC3E}">
        <p14:creationId xmlns:p14="http://schemas.microsoft.com/office/powerpoint/2010/main" val="274305639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 to the MMU’s job: Translating between virtual addresses and physical addresses.  This is done through a so-called </a:t>
            </a:r>
            <a:r>
              <a:rPr lang="en-US" b="1" dirty="0"/>
              <a:t>Page Table</a:t>
            </a:r>
          </a:p>
          <a:p>
            <a:endParaRPr lang="en-US" b="1" dirty="0"/>
          </a:p>
          <a:p>
            <a:r>
              <a:rPr lang="en-US" b="0" dirty="0"/>
              <a:t>To see how</a:t>
            </a:r>
            <a:r>
              <a:rPr lang="en-US" b="0" baseline="0" dirty="0"/>
              <a:t> the PT works, let’s first </a:t>
            </a:r>
            <a:r>
              <a:rPr lang="en-US" b="1" baseline="0" dirty="0"/>
              <a:t>dissect a virtual memory address</a:t>
            </a:r>
            <a:r>
              <a:rPr lang="en-US" b="0" baseline="0" dirty="0"/>
              <a:t>…</a:t>
            </a:r>
            <a:endParaRPr lang="en-US" b="0" dirty="0"/>
          </a:p>
        </p:txBody>
      </p:sp>
      <p:sp>
        <p:nvSpPr>
          <p:cNvPr id="4" name="Slide Number Placeholder 3"/>
          <p:cNvSpPr>
            <a:spLocks noGrp="1"/>
          </p:cNvSpPr>
          <p:nvPr>
            <p:ph type="sldNum" sz="quarter" idx="10"/>
          </p:nvPr>
        </p:nvSpPr>
        <p:spPr/>
        <p:txBody>
          <a:bodyPr/>
          <a:lstStyle/>
          <a:p>
            <a:fld id="{A6821D61-D015-4274-B894-314414003888}" type="slidenum">
              <a:rPr lang="en-US" smtClean="0"/>
              <a:pPr/>
              <a:t>46</a:t>
            </a:fld>
            <a:endParaRPr lang="en-US"/>
          </a:p>
        </p:txBody>
      </p:sp>
    </p:spTree>
    <p:extLst>
      <p:ext uri="{BB962C8B-B14F-4D97-AF65-F5344CB8AC3E}">
        <p14:creationId xmlns:p14="http://schemas.microsoft.com/office/powerpoint/2010/main" val="188064473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virtual memory is split into </a:t>
            </a:r>
            <a:r>
              <a:rPr lang="en-US" b="1" dirty="0"/>
              <a:t>pages</a:t>
            </a:r>
            <a:r>
              <a:rPr lang="en-US" dirty="0"/>
              <a:t>. </a:t>
            </a:r>
          </a:p>
          <a:p>
            <a:r>
              <a:rPr lang="en-US" dirty="0"/>
              <a:t>The</a:t>
            </a:r>
            <a:r>
              <a:rPr lang="en-US" baseline="0" dirty="0"/>
              <a:t> physical memory is split into </a:t>
            </a:r>
            <a:r>
              <a:rPr lang="en-US" b="1" baseline="0" dirty="0"/>
              <a:t>frames</a:t>
            </a:r>
            <a:r>
              <a:rPr lang="en-US" baseline="0" dirty="0"/>
              <a:t>.</a:t>
            </a:r>
            <a:endParaRPr lang="en-US" dirty="0"/>
          </a:p>
          <a:p>
            <a:endParaRPr lang="en-US" dirty="0"/>
          </a:p>
          <a:p>
            <a:r>
              <a:rPr lang="en-US" dirty="0"/>
              <a:t>This is for a 32-bit OS</a:t>
            </a:r>
            <a:r>
              <a:rPr lang="en-US" baseline="0" dirty="0"/>
              <a:t> with virtual pages of </a:t>
            </a:r>
            <a:r>
              <a:rPr lang="en-US" b="1" baseline="0" dirty="0"/>
              <a:t>4096 bytes</a:t>
            </a:r>
            <a:r>
              <a:rPr lang="en-US" baseline="0" dirty="0"/>
              <a:t>.</a:t>
            </a:r>
          </a:p>
          <a:p>
            <a:pPr marL="174913" indent="-174913">
              <a:buFont typeface="Arial" panose="020B0604020202020204" pitchFamily="34" charset="0"/>
              <a:buChar char="•"/>
            </a:pPr>
            <a:r>
              <a:rPr lang="en-US" baseline="0" dirty="0"/>
              <a:t>4096 = 2^12   </a:t>
            </a:r>
            <a:r>
              <a:rPr lang="en-US" baseline="0" dirty="0">
                <a:sym typeface="Wingdings" panose="05000000000000000000" pitchFamily="2" charset="2"/>
              </a:rPr>
              <a:t> need 12 bits to indicate the </a:t>
            </a:r>
            <a:r>
              <a:rPr lang="en-US" b="1" baseline="0" dirty="0">
                <a:sym typeface="Wingdings" panose="05000000000000000000" pitchFamily="2" charset="2"/>
              </a:rPr>
              <a:t>offset</a:t>
            </a:r>
            <a:r>
              <a:rPr lang="en-US" baseline="0" dirty="0">
                <a:sym typeface="Wingdings" panose="05000000000000000000" pitchFamily="2" charset="2"/>
              </a:rPr>
              <a:t> in the page.</a:t>
            </a:r>
          </a:p>
          <a:p>
            <a:pPr marL="174913" indent="-174913">
              <a:buFont typeface="Arial" panose="020B0604020202020204" pitchFamily="34" charset="0"/>
              <a:buChar char="•"/>
            </a:pPr>
            <a:r>
              <a:rPr lang="en-US" baseline="0" dirty="0">
                <a:sym typeface="Wingdings" panose="05000000000000000000" pitchFamily="2" charset="2"/>
              </a:rPr>
              <a:t>(Note: unit of address resolution is 8 bits  a virtual page holds 4 KB)</a:t>
            </a:r>
          </a:p>
          <a:p>
            <a:pPr marL="174913" indent="-174913">
              <a:buFont typeface="Arial" panose="020B0604020202020204" pitchFamily="34" charset="0"/>
              <a:buChar char="•"/>
            </a:pPr>
            <a:r>
              <a:rPr lang="en-US" baseline="0" dirty="0">
                <a:sym typeface="Wingdings" panose="05000000000000000000" pitchFamily="2" charset="2"/>
              </a:rPr>
              <a:t>The remaining 32-12 = 20 bits used to index into the Page Table to get the corresponding frame number (which is held in N bits)</a:t>
            </a:r>
          </a:p>
          <a:p>
            <a:endParaRPr lang="en-US" baseline="0" dirty="0">
              <a:sym typeface="Wingdings" panose="05000000000000000000" pitchFamily="2" charset="2"/>
            </a:endParaRPr>
          </a:p>
          <a:p>
            <a:endParaRPr lang="en-US" dirty="0"/>
          </a:p>
        </p:txBody>
      </p:sp>
      <p:sp>
        <p:nvSpPr>
          <p:cNvPr id="4" name="Slide Number Placeholder 3"/>
          <p:cNvSpPr>
            <a:spLocks noGrp="1"/>
          </p:cNvSpPr>
          <p:nvPr>
            <p:ph type="sldNum" sz="quarter" idx="10"/>
          </p:nvPr>
        </p:nvSpPr>
        <p:spPr/>
        <p:txBody>
          <a:bodyPr/>
          <a:lstStyle/>
          <a:p>
            <a:fld id="{A6821D61-D015-4274-B894-314414003888}" type="slidenum">
              <a:rPr lang="en-US" smtClean="0"/>
              <a:pPr/>
              <a:t>47</a:t>
            </a:fld>
            <a:endParaRPr lang="en-US"/>
          </a:p>
        </p:txBody>
      </p:sp>
    </p:spTree>
    <p:extLst>
      <p:ext uri="{BB962C8B-B14F-4D97-AF65-F5344CB8AC3E}">
        <p14:creationId xmlns:p14="http://schemas.microsoft.com/office/powerpoint/2010/main" val="293610868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sym typeface="Wingdings" panose="05000000000000000000" pitchFamily="2" charset="2"/>
            </a:endParaRPr>
          </a:p>
        </p:txBody>
      </p:sp>
      <p:sp>
        <p:nvSpPr>
          <p:cNvPr id="4" name="Slide Number Placeholder 3"/>
          <p:cNvSpPr>
            <a:spLocks noGrp="1"/>
          </p:cNvSpPr>
          <p:nvPr>
            <p:ph type="sldNum" sz="quarter" idx="10"/>
          </p:nvPr>
        </p:nvSpPr>
        <p:spPr/>
        <p:txBody>
          <a:bodyPr/>
          <a:lstStyle/>
          <a:p>
            <a:fld id="{A6821D61-D015-4274-B894-314414003888}" type="slidenum">
              <a:rPr lang="en-US" smtClean="0"/>
              <a:pPr/>
              <a:t>48</a:t>
            </a:fld>
            <a:endParaRPr lang="en-US"/>
          </a:p>
        </p:txBody>
      </p:sp>
    </p:spTree>
    <p:extLst>
      <p:ext uri="{BB962C8B-B14F-4D97-AF65-F5344CB8AC3E}">
        <p14:creationId xmlns:p14="http://schemas.microsoft.com/office/powerpoint/2010/main" val="21364125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9938" name="Rectangle 2"/>
          <p:cNvSpPr>
            <a:spLocks noGrp="1" noChangeArrowheads="1"/>
          </p:cNvSpPr>
          <p:nvPr>
            <p:ph type="body"/>
          </p:nvPr>
        </p:nvSpPr>
        <p:spPr>
          <a:xfrm>
            <a:off x="1322196" y="3496299"/>
            <a:ext cx="7266336" cy="3312617"/>
          </a:xfrm>
          <a:noFill/>
          <a:ln/>
        </p:spPr>
        <p:txBody>
          <a:bodyPr wrap="none" anchor="ctr"/>
          <a:lstStyle/>
          <a:p>
            <a:endParaRPr lang="en-US"/>
          </a:p>
        </p:txBody>
      </p:sp>
      <p:sp>
        <p:nvSpPr>
          <p:cNvPr id="39939" name="Text Box 3"/>
          <p:cNvSpPr txBox="1">
            <a:spLocks noChangeArrowheads="1"/>
          </p:cNvSpPr>
          <p:nvPr/>
        </p:nvSpPr>
        <p:spPr bwMode="auto">
          <a:xfrm>
            <a:off x="1735075" y="557429"/>
            <a:ext cx="6452047" cy="2750399"/>
          </a:xfrm>
          <a:prstGeom prst="rect">
            <a:avLst/>
          </a:prstGeom>
          <a:solidFill>
            <a:srgbClr val="FFFFFF"/>
          </a:solidFill>
          <a:ln w="9525">
            <a:solidFill>
              <a:srgbClr val="000000"/>
            </a:solidFill>
            <a:miter lim="800000"/>
            <a:headEnd/>
            <a:tailEnd/>
          </a:ln>
        </p:spPr>
        <p:txBody>
          <a:bodyPr wrap="none" lIns="93287" tIns="46644" rIns="93287" bIns="46644" anchor="ctr"/>
          <a:lstStyle/>
          <a:p>
            <a:endParaRPr lang="en-US"/>
          </a:p>
        </p:txBody>
      </p:sp>
    </p:spTree>
    <p:extLst>
      <p:ext uri="{BB962C8B-B14F-4D97-AF65-F5344CB8AC3E}">
        <p14:creationId xmlns:p14="http://schemas.microsoft.com/office/powerpoint/2010/main" val="372707162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sym typeface="Wingdings" panose="05000000000000000000" pitchFamily="2" charset="2"/>
              </a:rPr>
              <a:t>N depends on the amount of available RAM:</a:t>
            </a:r>
          </a:p>
          <a:p>
            <a:pPr marL="174913" indent="-174913">
              <a:buFont typeface="Arial" panose="020B0604020202020204" pitchFamily="34" charset="0"/>
              <a:buChar char="•"/>
            </a:pPr>
            <a:r>
              <a:rPr lang="en-US" baseline="0" dirty="0">
                <a:sym typeface="Wingdings" panose="05000000000000000000" pitchFamily="2" charset="2"/>
              </a:rPr>
              <a:t>e.g. for 2GB of RAM, N=19.  Because 2GB=2^31 bits and 31=12+19</a:t>
            </a:r>
          </a:p>
          <a:p>
            <a:pPr marL="174913" indent="-174913">
              <a:buFont typeface="Arial" panose="020B0604020202020204" pitchFamily="34" charset="0"/>
              <a:buChar char="•"/>
            </a:pPr>
            <a:r>
              <a:rPr lang="en-US" baseline="0" dirty="0">
                <a:sym typeface="Wingdings" panose="05000000000000000000" pitchFamily="2" charset="2"/>
              </a:rPr>
              <a:t>since N max = 20  a 32-bit OS can reference 4GB of memory  a maximum of 1 million pages</a:t>
            </a:r>
          </a:p>
          <a:p>
            <a:pPr marL="174913" indent="-174913">
              <a:buFont typeface="Arial" panose="020B0604020202020204" pitchFamily="34" charset="0"/>
              <a:buChar char="•"/>
            </a:pPr>
            <a:r>
              <a:rPr lang="en-US" baseline="0" dirty="0">
                <a:sym typeface="Wingdings" panose="05000000000000000000" pitchFamily="2" charset="2"/>
              </a:rPr>
              <a:t>each address requires 4bytes  the PT takes 4MB</a:t>
            </a:r>
          </a:p>
          <a:p>
            <a:pPr marL="174913" indent="-174913">
              <a:buFont typeface="Arial" panose="020B0604020202020204" pitchFamily="34" charset="0"/>
              <a:buChar char="•"/>
            </a:pPr>
            <a:r>
              <a:rPr lang="en-US" baseline="0" dirty="0">
                <a:sym typeface="Wingdings" panose="05000000000000000000" pitchFamily="2" charset="2"/>
              </a:rPr>
              <a:t>each active application has its own PT  lots of memory just for the PTs</a:t>
            </a:r>
          </a:p>
          <a:p>
            <a:endParaRPr lang="en-US" dirty="0"/>
          </a:p>
        </p:txBody>
      </p:sp>
      <p:sp>
        <p:nvSpPr>
          <p:cNvPr id="4" name="Slide Number Placeholder 3"/>
          <p:cNvSpPr>
            <a:spLocks noGrp="1"/>
          </p:cNvSpPr>
          <p:nvPr>
            <p:ph type="sldNum" sz="quarter" idx="10"/>
          </p:nvPr>
        </p:nvSpPr>
        <p:spPr/>
        <p:txBody>
          <a:bodyPr/>
          <a:lstStyle/>
          <a:p>
            <a:fld id="{A6821D61-D015-4274-B894-314414003888}" type="slidenum">
              <a:rPr lang="en-US" smtClean="0"/>
              <a:pPr/>
              <a:t>49</a:t>
            </a:fld>
            <a:endParaRPr lang="en-US"/>
          </a:p>
        </p:txBody>
      </p:sp>
    </p:spTree>
    <p:extLst>
      <p:ext uri="{BB962C8B-B14F-4D97-AF65-F5344CB8AC3E}">
        <p14:creationId xmlns:p14="http://schemas.microsoft.com/office/powerpoint/2010/main" val="321071232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baseline="0" dirty="0"/>
              <a:t>Recall</a:t>
            </a:r>
            <a:r>
              <a:rPr lang="en-US" baseline="0" dirty="0"/>
              <a:t>:</a:t>
            </a:r>
          </a:p>
          <a:p>
            <a:r>
              <a:rPr lang="en-US" baseline="0" dirty="0">
                <a:sym typeface="Wingdings" panose="05000000000000000000" pitchFamily="2" charset="2"/>
              </a:rPr>
              <a:t>N depends on the amount of available RAM:</a:t>
            </a:r>
          </a:p>
          <a:p>
            <a:pPr marL="174913" indent="-174913">
              <a:buFont typeface="Arial" panose="020B0604020202020204" pitchFamily="34" charset="0"/>
              <a:buChar char="•"/>
            </a:pPr>
            <a:r>
              <a:rPr lang="en-US" baseline="0" dirty="0">
                <a:sym typeface="Wingdings" panose="05000000000000000000" pitchFamily="2" charset="2"/>
              </a:rPr>
              <a:t>e.g. for 2GB of RAM, N=19.  Because 2GB=2^31 bits and 31=12+19</a:t>
            </a:r>
          </a:p>
          <a:p>
            <a:pPr marL="174913" indent="-174913">
              <a:buFont typeface="Arial" panose="020B0604020202020204" pitchFamily="34" charset="0"/>
              <a:buChar char="•"/>
            </a:pPr>
            <a:r>
              <a:rPr lang="en-US" baseline="0" dirty="0">
                <a:sym typeface="Wingdings" panose="05000000000000000000" pitchFamily="2" charset="2"/>
              </a:rPr>
              <a:t>since N max = 20  a 32-bit OS can reference 4GB of memory  a maximum of 1 million pages</a:t>
            </a:r>
          </a:p>
          <a:p>
            <a:pPr marL="174913" indent="-174913">
              <a:buFont typeface="Arial" panose="020B0604020202020204" pitchFamily="34" charset="0"/>
              <a:buChar char="•"/>
            </a:pPr>
            <a:r>
              <a:rPr lang="en-US" baseline="0" dirty="0">
                <a:sym typeface="Wingdings" panose="05000000000000000000" pitchFamily="2" charset="2"/>
              </a:rPr>
              <a:t>each address requires 4bytes  the PT takes 4MB</a:t>
            </a:r>
          </a:p>
          <a:p>
            <a:pPr marL="174913" indent="-174913">
              <a:buFont typeface="Arial" panose="020B0604020202020204" pitchFamily="34" charset="0"/>
              <a:buChar char="•"/>
            </a:pPr>
            <a:r>
              <a:rPr lang="en-US" baseline="0" dirty="0">
                <a:sym typeface="Wingdings" panose="05000000000000000000" pitchFamily="2" charset="2"/>
              </a:rPr>
              <a:t>each active application has its own PT  lots of memory just for the PTs</a:t>
            </a:r>
          </a:p>
          <a:p>
            <a:pPr marL="174913" indent="-174913">
              <a:buFont typeface="Arial" panose="020B0604020202020204" pitchFamily="34" charset="0"/>
              <a:buChar char="•"/>
            </a:pPr>
            <a:endParaRPr lang="en-US" baseline="0" dirty="0">
              <a:sym typeface="Wingdings" panose="05000000000000000000" pitchFamily="2" charset="2"/>
            </a:endParaRPr>
          </a:p>
          <a:p>
            <a:r>
              <a:rPr lang="en-US" baseline="0" dirty="0">
                <a:sym typeface="Wingdings" panose="05000000000000000000" pitchFamily="2" charset="2"/>
              </a:rPr>
              <a:t>NOTE: memory requirements for PT even slightly larger than that: there are additional bits associated with each entry, e.g. </a:t>
            </a:r>
          </a:p>
          <a:p>
            <a:pPr marL="174913" indent="-174913">
              <a:buFont typeface="Arial" panose="020B0604020202020204" pitchFamily="34" charset="0"/>
              <a:buChar char="•"/>
            </a:pPr>
            <a:r>
              <a:rPr lang="en-US" b="1" baseline="0" dirty="0">
                <a:sym typeface="Wingdings" panose="05000000000000000000" pitchFamily="2" charset="2"/>
              </a:rPr>
              <a:t>valid</a:t>
            </a:r>
            <a:r>
              <a:rPr lang="en-US" baseline="0" dirty="0">
                <a:sym typeface="Wingdings" panose="05000000000000000000" pitchFamily="2" charset="2"/>
              </a:rPr>
              <a:t> bit indicating if the physical address is on secondary storage</a:t>
            </a:r>
          </a:p>
          <a:p>
            <a:pPr marL="174913" indent="-174913">
              <a:buFont typeface="Arial" panose="020B0604020202020204" pitchFamily="34" charset="0"/>
              <a:buChar char="•"/>
            </a:pPr>
            <a:r>
              <a:rPr lang="en-US" b="1" baseline="0" dirty="0">
                <a:sym typeface="Wingdings" panose="05000000000000000000" pitchFamily="2" charset="2"/>
              </a:rPr>
              <a:t>use</a:t>
            </a:r>
            <a:r>
              <a:rPr lang="en-US" baseline="0" dirty="0">
                <a:sym typeface="Wingdings" panose="05000000000000000000" pitchFamily="2" charset="2"/>
              </a:rPr>
              <a:t> bit used in LRU eviction strategy</a:t>
            </a:r>
            <a:endParaRPr lang="en-US" dirty="0"/>
          </a:p>
          <a:p>
            <a:endParaRPr lang="en-US" dirty="0"/>
          </a:p>
        </p:txBody>
      </p:sp>
      <p:sp>
        <p:nvSpPr>
          <p:cNvPr id="4" name="Slide Number Placeholder 3"/>
          <p:cNvSpPr>
            <a:spLocks noGrp="1"/>
          </p:cNvSpPr>
          <p:nvPr>
            <p:ph type="sldNum" sz="quarter" idx="10"/>
          </p:nvPr>
        </p:nvSpPr>
        <p:spPr/>
        <p:txBody>
          <a:bodyPr/>
          <a:lstStyle/>
          <a:p>
            <a:fld id="{A6821D61-D015-4274-B894-314414003888}" type="slidenum">
              <a:rPr lang="en-US" smtClean="0"/>
              <a:pPr/>
              <a:t>50</a:t>
            </a:fld>
            <a:endParaRPr lang="en-US"/>
          </a:p>
        </p:txBody>
      </p:sp>
    </p:spTree>
    <p:extLst>
      <p:ext uri="{BB962C8B-B14F-4D97-AF65-F5344CB8AC3E}">
        <p14:creationId xmlns:p14="http://schemas.microsoft.com/office/powerpoint/2010/main" val="307343343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page fault</a:t>
            </a:r>
            <a:r>
              <a:rPr lang="en-US" baseline="0" dirty="0"/>
              <a:t>, the OS does the following:</a:t>
            </a:r>
          </a:p>
          <a:p>
            <a:pPr marL="174913" indent="-174913">
              <a:buFont typeface="Arial" panose="020B0604020202020204" pitchFamily="34" charset="0"/>
              <a:buChar char="•"/>
            </a:pPr>
            <a:r>
              <a:rPr lang="en-US" baseline="0" dirty="0"/>
              <a:t>data requested is located in secondary storage</a:t>
            </a:r>
          </a:p>
          <a:p>
            <a:pPr marL="174913" indent="-174913">
              <a:buFont typeface="Arial" panose="020B0604020202020204" pitchFamily="34" charset="0"/>
              <a:buChar char="•"/>
            </a:pPr>
            <a:r>
              <a:rPr lang="en-US" baseline="0" dirty="0"/>
              <a:t>request made for an entire (“surrounding”) frame to be brought over in main memory</a:t>
            </a:r>
          </a:p>
          <a:p>
            <a:pPr marL="174913" indent="-174913">
              <a:buFont typeface="Arial" panose="020B0604020202020204" pitchFamily="34" charset="0"/>
              <a:buChar char="•"/>
            </a:pPr>
            <a:r>
              <a:rPr lang="en-US" baseline="0" dirty="0"/>
              <a:t>room is made for the new frame as a virtual page (this may require evicting an existing one; e.g. using a LRU strategy)</a:t>
            </a:r>
          </a:p>
          <a:p>
            <a:pPr marL="174913" indent="-174913">
              <a:buFont typeface="Arial" panose="020B0604020202020204" pitchFamily="34" charset="0"/>
              <a:buChar char="•"/>
            </a:pPr>
            <a:r>
              <a:rPr lang="en-US" baseline="0" dirty="0"/>
              <a:t>the new frame is loaded in the virtual page</a:t>
            </a:r>
          </a:p>
          <a:p>
            <a:pPr marL="174913" indent="-174913">
              <a:buFont typeface="Arial" panose="020B0604020202020204" pitchFamily="34" charset="0"/>
              <a:buChar char="•"/>
            </a:pPr>
            <a:r>
              <a:rPr lang="en-US" baseline="0" dirty="0"/>
              <a:t>the PT is updated to reflect the change</a:t>
            </a:r>
          </a:p>
          <a:p>
            <a:pPr marL="174913" indent="-174913">
              <a:buFont typeface="Arial" panose="020B0604020202020204" pitchFamily="34" charset="0"/>
              <a:buChar char="•"/>
            </a:pPr>
            <a:r>
              <a:rPr lang="en-US" baseline="0" dirty="0"/>
              <a:t>control returns to process which is instructed to retry the instruction that led to a page fault</a:t>
            </a:r>
            <a:endParaRPr lang="en-US" dirty="0"/>
          </a:p>
          <a:p>
            <a:endParaRPr lang="en-US" dirty="0"/>
          </a:p>
        </p:txBody>
      </p:sp>
      <p:sp>
        <p:nvSpPr>
          <p:cNvPr id="4" name="Slide Number Placeholder 3"/>
          <p:cNvSpPr>
            <a:spLocks noGrp="1"/>
          </p:cNvSpPr>
          <p:nvPr>
            <p:ph type="sldNum" sz="quarter" idx="10"/>
          </p:nvPr>
        </p:nvSpPr>
        <p:spPr/>
        <p:txBody>
          <a:bodyPr/>
          <a:lstStyle/>
          <a:p>
            <a:fld id="{A6821D61-D015-4274-B894-314414003888}" type="slidenum">
              <a:rPr lang="en-US" smtClean="0"/>
              <a:pPr/>
              <a:t>51</a:t>
            </a:fld>
            <a:endParaRPr lang="en-US"/>
          </a:p>
        </p:txBody>
      </p:sp>
    </p:spTree>
    <p:extLst>
      <p:ext uri="{BB962C8B-B14F-4D97-AF65-F5344CB8AC3E}">
        <p14:creationId xmlns:p14="http://schemas.microsoft.com/office/powerpoint/2010/main" val="108955492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Without</a:t>
            </a:r>
            <a:r>
              <a:rPr lang="en-US" b="1" baseline="0" dirty="0"/>
              <a:t> a TLB, the purpose of caches would be defeated</a:t>
            </a:r>
            <a:r>
              <a:rPr lang="en-US" baseline="0" dirty="0"/>
              <a:t>: a trip to memory would be required just to interrogate the PT to figure out the actual physical address of the required information (instruction or data)</a:t>
            </a:r>
          </a:p>
          <a:p>
            <a:endParaRPr lang="en-US" baseline="0" dirty="0"/>
          </a:p>
          <a:p>
            <a:r>
              <a:rPr lang="en-US" baseline="0" dirty="0"/>
              <a:t>Typically, TLB has between </a:t>
            </a:r>
            <a:r>
              <a:rPr lang="en-US" b="1" baseline="0" dirty="0"/>
              <a:t>16 and 512 entries</a:t>
            </a:r>
            <a:r>
              <a:rPr lang="en-US" baseline="0" dirty="0"/>
              <a:t>.</a:t>
            </a:r>
          </a:p>
          <a:p>
            <a:r>
              <a:rPr lang="en-US" baseline="0" dirty="0"/>
              <a:t>Its “cache line” is 2 PT rows.</a:t>
            </a:r>
          </a:p>
          <a:p>
            <a:r>
              <a:rPr lang="en-US" baseline="0" dirty="0"/>
              <a:t>Mapping is usually fully associative.</a:t>
            </a:r>
          </a:p>
          <a:p>
            <a:r>
              <a:rPr lang="en-US" baseline="0" dirty="0"/>
              <a:t>Hit time very short (1 cycle)</a:t>
            </a:r>
          </a:p>
          <a:p>
            <a:r>
              <a:rPr lang="en-US" baseline="0" dirty="0"/>
              <a:t>Miss penalty 10-100 cycles</a:t>
            </a:r>
          </a:p>
          <a:p>
            <a:endParaRPr lang="en-US" baseline="0" dirty="0"/>
          </a:p>
          <a:p>
            <a:r>
              <a:rPr lang="en-US" baseline="0" dirty="0"/>
              <a:t>Typical TLB miss rate: 0.01 – 0.1%</a:t>
            </a:r>
            <a:endParaRPr lang="en-US" dirty="0"/>
          </a:p>
        </p:txBody>
      </p:sp>
      <p:sp>
        <p:nvSpPr>
          <p:cNvPr id="4" name="Slide Number Placeholder 3"/>
          <p:cNvSpPr>
            <a:spLocks noGrp="1"/>
          </p:cNvSpPr>
          <p:nvPr>
            <p:ph type="sldNum" sz="quarter" idx="10"/>
          </p:nvPr>
        </p:nvSpPr>
        <p:spPr/>
        <p:txBody>
          <a:bodyPr/>
          <a:lstStyle/>
          <a:p>
            <a:fld id="{A6821D61-D015-4274-B894-314414003888}" type="slidenum">
              <a:rPr lang="en-US" smtClean="0"/>
              <a:pPr/>
              <a:t>52</a:t>
            </a:fld>
            <a:endParaRPr lang="en-US"/>
          </a:p>
        </p:txBody>
      </p:sp>
    </p:spTree>
    <p:extLst>
      <p:ext uri="{BB962C8B-B14F-4D97-AF65-F5344CB8AC3E}">
        <p14:creationId xmlns:p14="http://schemas.microsoft.com/office/powerpoint/2010/main" val="275131193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page fault</a:t>
            </a:r>
            <a:r>
              <a:rPr lang="en-US" baseline="0" dirty="0"/>
              <a:t>, the OS does the following:</a:t>
            </a:r>
          </a:p>
          <a:p>
            <a:pPr marL="174913" indent="-174913">
              <a:buFont typeface="Arial" panose="020B0604020202020204" pitchFamily="34" charset="0"/>
              <a:buChar char="•"/>
            </a:pPr>
            <a:r>
              <a:rPr lang="en-US" baseline="0" dirty="0"/>
              <a:t>data requested is located in secondary storage</a:t>
            </a:r>
          </a:p>
          <a:p>
            <a:pPr marL="174913" indent="-174913">
              <a:buFont typeface="Arial" panose="020B0604020202020204" pitchFamily="34" charset="0"/>
              <a:buChar char="•"/>
            </a:pPr>
            <a:r>
              <a:rPr lang="en-US" baseline="0" dirty="0"/>
              <a:t>request made for an entire (“surrounding”) frame to be brought over in main memory</a:t>
            </a:r>
          </a:p>
          <a:p>
            <a:pPr marL="174913" indent="-174913">
              <a:buFont typeface="Arial" panose="020B0604020202020204" pitchFamily="34" charset="0"/>
              <a:buChar char="•"/>
            </a:pPr>
            <a:r>
              <a:rPr lang="en-US" baseline="0" dirty="0"/>
              <a:t>room is made for the new frame as a virtual page (this may require evicting an existing one; e.g. using a LRU strategy)</a:t>
            </a:r>
          </a:p>
          <a:p>
            <a:pPr marL="174913" indent="-174913">
              <a:buFont typeface="Arial" panose="020B0604020202020204" pitchFamily="34" charset="0"/>
              <a:buChar char="•"/>
            </a:pPr>
            <a:r>
              <a:rPr lang="en-US" baseline="0" dirty="0"/>
              <a:t>the new frame is loaded in the virtual page</a:t>
            </a:r>
          </a:p>
          <a:p>
            <a:pPr marL="174913" indent="-174913">
              <a:buFont typeface="Arial" panose="020B0604020202020204" pitchFamily="34" charset="0"/>
              <a:buChar char="•"/>
            </a:pPr>
            <a:r>
              <a:rPr lang="en-US" baseline="0" dirty="0"/>
              <a:t>the PT is updated to reflect the change</a:t>
            </a:r>
          </a:p>
          <a:p>
            <a:pPr marL="174913" indent="-174913">
              <a:buFont typeface="Arial" panose="020B0604020202020204" pitchFamily="34" charset="0"/>
              <a:buChar char="•"/>
            </a:pPr>
            <a:r>
              <a:rPr lang="en-US" baseline="0" dirty="0"/>
              <a:t>control returns to process which is instructed to retry the instruction that led to a page fault</a:t>
            </a:r>
            <a:endParaRPr lang="en-US" dirty="0"/>
          </a:p>
          <a:p>
            <a:endParaRPr lang="en-US" dirty="0"/>
          </a:p>
        </p:txBody>
      </p:sp>
      <p:sp>
        <p:nvSpPr>
          <p:cNvPr id="4" name="Slide Number Placeholder 3"/>
          <p:cNvSpPr>
            <a:spLocks noGrp="1"/>
          </p:cNvSpPr>
          <p:nvPr>
            <p:ph type="sldNum" sz="quarter" idx="10"/>
          </p:nvPr>
        </p:nvSpPr>
        <p:spPr/>
        <p:txBody>
          <a:bodyPr/>
          <a:lstStyle/>
          <a:p>
            <a:fld id="{A6821D61-D015-4274-B894-314414003888}" type="slidenum">
              <a:rPr lang="en-US" smtClean="0"/>
              <a:pPr/>
              <a:t>53</a:t>
            </a:fld>
            <a:endParaRPr lang="en-US"/>
          </a:p>
        </p:txBody>
      </p:sp>
    </p:spTree>
    <p:extLst>
      <p:ext uri="{BB962C8B-B14F-4D97-AF65-F5344CB8AC3E}">
        <p14:creationId xmlns:p14="http://schemas.microsoft.com/office/powerpoint/2010/main" val="323478574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the virtual memory mechanism allows</a:t>
            </a:r>
            <a:r>
              <a:rPr lang="en-US" baseline="0" dirty="0"/>
              <a:t> looking </a:t>
            </a:r>
            <a:r>
              <a:rPr lang="en-US" b="1" baseline="0" dirty="0"/>
              <a:t>at main memory as a “cache” for secondary storage</a:t>
            </a:r>
            <a:r>
              <a:rPr lang="en-US" baseline="0" dirty="0"/>
              <a:t>.</a:t>
            </a:r>
          </a:p>
          <a:p>
            <a:pPr marL="174913" indent="-174913">
              <a:buFont typeface="Arial" panose="020B0604020202020204" pitchFamily="34" charset="0"/>
              <a:buChar char="•"/>
            </a:pPr>
            <a:r>
              <a:rPr lang="en-US" b="1" baseline="0" dirty="0"/>
              <a:t>Memory block </a:t>
            </a:r>
            <a:r>
              <a:rPr lang="en-US" b="1" baseline="0" dirty="0">
                <a:sym typeface="Wingdings" panose="05000000000000000000" pitchFamily="2" charset="2"/>
              </a:rPr>
              <a:t> memory frame</a:t>
            </a:r>
            <a:endParaRPr lang="en-US" b="1" baseline="0" dirty="0"/>
          </a:p>
          <a:p>
            <a:pPr marL="174913" indent="-174913">
              <a:buFont typeface="Arial" panose="020B0604020202020204" pitchFamily="34" charset="0"/>
              <a:buChar char="•"/>
            </a:pPr>
            <a:r>
              <a:rPr lang="en-US" b="1" baseline="0" dirty="0"/>
              <a:t>Cache line (64 bytes) </a:t>
            </a:r>
            <a:r>
              <a:rPr lang="en-US" b="1" baseline="0" dirty="0">
                <a:sym typeface="Wingdings" panose="05000000000000000000" pitchFamily="2" charset="2"/>
              </a:rPr>
              <a:t> virtual memory page (4096 bytes)</a:t>
            </a:r>
          </a:p>
          <a:p>
            <a:pPr marL="174913" indent="-174913">
              <a:buFont typeface="Arial" panose="020B0604020202020204" pitchFamily="34" charset="0"/>
              <a:buChar char="•"/>
            </a:pPr>
            <a:r>
              <a:rPr lang="en-US" b="1" baseline="0" dirty="0">
                <a:sym typeface="Wingdings" panose="05000000000000000000" pitchFamily="2" charset="2"/>
              </a:rPr>
              <a:t>Cache miss  page fault</a:t>
            </a:r>
          </a:p>
          <a:p>
            <a:endParaRPr lang="en-US" baseline="0" dirty="0">
              <a:sym typeface="Wingdings" panose="05000000000000000000" pitchFamily="2" charset="2"/>
            </a:endParaRPr>
          </a:p>
          <a:p>
            <a:r>
              <a:rPr lang="en-US" baseline="0" dirty="0">
                <a:sym typeface="Wingdings" panose="05000000000000000000" pitchFamily="2" charset="2"/>
              </a:rPr>
              <a:t>Note: page fault much more costly (secondary storage is even “farther” from RAM than RAM is to CPU)</a:t>
            </a:r>
            <a:endParaRPr lang="en-US" dirty="0"/>
          </a:p>
        </p:txBody>
      </p:sp>
      <p:sp>
        <p:nvSpPr>
          <p:cNvPr id="4" name="Slide Number Placeholder 3"/>
          <p:cNvSpPr>
            <a:spLocks noGrp="1"/>
          </p:cNvSpPr>
          <p:nvPr>
            <p:ph type="sldNum" sz="quarter" idx="10"/>
          </p:nvPr>
        </p:nvSpPr>
        <p:spPr/>
        <p:txBody>
          <a:bodyPr/>
          <a:lstStyle/>
          <a:p>
            <a:fld id="{A6821D61-D015-4274-B894-314414003888}" type="slidenum">
              <a:rPr lang="en-US" smtClean="0"/>
              <a:pPr/>
              <a:t>55</a:t>
            </a:fld>
            <a:endParaRPr lang="en-US"/>
          </a:p>
        </p:txBody>
      </p:sp>
    </p:spTree>
    <p:extLst>
      <p:ext uri="{BB962C8B-B14F-4D97-AF65-F5344CB8AC3E}">
        <p14:creationId xmlns:p14="http://schemas.microsoft.com/office/powerpoint/2010/main" val="242727303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Looking for operand: you’re dealing w/ a cache line. For integers, there are 15 more integers next to you, in the same cache line</a:t>
            </a:r>
          </a:p>
          <a:p>
            <a:r>
              <a:rPr lang="en-US" dirty="0"/>
              <a:t>Looking for a page translation: there are 4096 bytes that share the same page, so there are 1023 other integers that will hit the same Page Table entry</a:t>
            </a:r>
          </a:p>
        </p:txBody>
      </p:sp>
      <p:sp>
        <p:nvSpPr>
          <p:cNvPr id="4" name="Slide Number Placeholder 3"/>
          <p:cNvSpPr>
            <a:spLocks noGrp="1"/>
          </p:cNvSpPr>
          <p:nvPr>
            <p:ph type="sldNum" sz="quarter" idx="5"/>
          </p:nvPr>
        </p:nvSpPr>
        <p:spPr/>
        <p:txBody>
          <a:bodyPr/>
          <a:lstStyle/>
          <a:p>
            <a:fld id="{FD610F1B-C815-4D63-837F-DE9BF80525A3}" type="slidenum">
              <a:rPr lang="en-US" smtClean="0"/>
              <a:t>56</a:t>
            </a:fld>
            <a:endParaRPr lang="en-US"/>
          </a:p>
        </p:txBody>
      </p:sp>
    </p:spTree>
    <p:extLst>
      <p:ext uri="{BB962C8B-B14F-4D97-AF65-F5344CB8AC3E}">
        <p14:creationId xmlns:p14="http://schemas.microsoft.com/office/powerpoint/2010/main" val="329498955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6821D61-D015-4274-B894-314414003888}" type="slidenum">
              <a:rPr lang="en-US" smtClean="0"/>
              <a:pPr/>
              <a:t>67</a:t>
            </a:fld>
            <a:endParaRPr lang="en-US"/>
          </a:p>
        </p:txBody>
      </p:sp>
    </p:spTree>
    <p:extLst>
      <p:ext uri="{BB962C8B-B14F-4D97-AF65-F5344CB8AC3E}">
        <p14:creationId xmlns:p14="http://schemas.microsoft.com/office/powerpoint/2010/main" val="2737310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latin typeface="Arial" pitchFamily="34" charset="0"/>
              </a:rPr>
              <a:t>But, a shift from 32-bit to 64-bit isn’t an automatic win</a:t>
            </a:r>
          </a:p>
          <a:p>
            <a:r>
              <a:rPr lang="en-US" dirty="0">
                <a:latin typeface="Arial" pitchFamily="34" charset="0"/>
              </a:rPr>
              <a:t>“Your pointers will get bigger; your alignment boundaries get bigger; your data is less dense; equivalent code is bigger.  You will fit less useful information into one cache line, code and data, and you will therefore take more cache misses.  Everything, but everything, will suffer.  Your processor's cache did not get bigger.  Even other programs on your system that have nothing to do with the code you’re running will suffer.  And you didn’t need the extra memory anyway.  So you got nothing.  Yay for speed-brakes.”</a:t>
            </a:r>
          </a:p>
          <a:p>
            <a:r>
              <a:rPr lang="en-US" dirty="0">
                <a:latin typeface="Arial" pitchFamily="34" charset="0"/>
              </a:rPr>
              <a:t>Rico </a:t>
            </a:r>
            <a:r>
              <a:rPr lang="en-US" dirty="0" err="1">
                <a:latin typeface="Arial" pitchFamily="34" charset="0"/>
              </a:rPr>
              <a:t>Mariani</a:t>
            </a:r>
            <a:r>
              <a:rPr lang="en-US" dirty="0">
                <a:latin typeface="Arial" pitchFamily="34" charset="0"/>
              </a:rPr>
              <a:t> (Microsoft) on why Visual Studio is still a 32-bit application</a:t>
            </a:r>
            <a:endParaRPr lang="en-US" dirty="0"/>
          </a:p>
        </p:txBody>
      </p:sp>
      <p:sp>
        <p:nvSpPr>
          <p:cNvPr id="4" name="Slide Number Placeholder 3"/>
          <p:cNvSpPr>
            <a:spLocks noGrp="1"/>
          </p:cNvSpPr>
          <p:nvPr>
            <p:ph type="sldNum" sz="quarter" idx="10"/>
          </p:nvPr>
        </p:nvSpPr>
        <p:spPr/>
        <p:txBody>
          <a:bodyPr/>
          <a:lstStyle/>
          <a:p>
            <a:fld id="{A6821D61-D015-4274-B894-314414003888}" type="slidenum">
              <a:rPr lang="en-US" smtClean="0"/>
              <a:pPr/>
              <a:t>68</a:t>
            </a:fld>
            <a:endParaRPr lang="en-US"/>
          </a:p>
        </p:txBody>
      </p:sp>
    </p:spTree>
    <p:extLst>
      <p:ext uri="{BB962C8B-B14F-4D97-AF65-F5344CB8AC3E}">
        <p14:creationId xmlns:p14="http://schemas.microsoft.com/office/powerpoint/2010/main" val="162639690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9541E68-BF45-46B7-835A-CA6B5F7BC96A}" type="slidenum">
              <a:rPr lang="en-US"/>
              <a:pPr/>
              <a:t>76</a:t>
            </a:fld>
            <a:endParaRPr lang="en-US"/>
          </a:p>
        </p:txBody>
      </p:sp>
      <p:sp>
        <p:nvSpPr>
          <p:cNvPr id="391170" name="Rectangle 2"/>
          <p:cNvSpPr>
            <a:spLocks noGrp="1" noRot="1" noChangeAspect="1" noChangeArrowheads="1" noTextEdit="1"/>
          </p:cNvSpPr>
          <p:nvPr>
            <p:ph type="sldImg"/>
          </p:nvPr>
        </p:nvSpPr>
        <p:spPr>
          <a:ln/>
        </p:spPr>
      </p:sp>
      <p:sp>
        <p:nvSpPr>
          <p:cNvPr id="39117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8483382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body" idx="1"/>
          </p:nvPr>
        </p:nvSpPr>
        <p:spPr>
          <a:xfrm>
            <a:off x="1320558" y="3496299"/>
            <a:ext cx="7267975" cy="3312617"/>
          </a:xfrm>
          <a:noFill/>
          <a:ln/>
        </p:spPr>
        <p:txBody>
          <a:bodyPr lIns="97616" tIns="47952" rIns="97616" bIns="47952"/>
          <a:lstStyle/>
          <a:p>
            <a:endParaRPr lang="en-US"/>
          </a:p>
        </p:txBody>
      </p:sp>
      <p:sp>
        <p:nvSpPr>
          <p:cNvPr id="40963" name="Rectangle 3"/>
          <p:cNvSpPr>
            <a:spLocks noGrp="1" noRot="1" noChangeAspect="1" noChangeArrowheads="1" noTextEdit="1"/>
          </p:cNvSpPr>
          <p:nvPr>
            <p:ph type="sldImg"/>
          </p:nvPr>
        </p:nvSpPr>
        <p:spPr>
          <a:xfrm>
            <a:off x="2498725" y="549275"/>
            <a:ext cx="4914900" cy="2763838"/>
          </a:xfrm>
          <a:ln w="12700" cap="flat">
            <a:solidFill>
              <a:schemeClr val="tx1"/>
            </a:solidFill>
          </a:ln>
        </p:spPr>
      </p:sp>
    </p:spTree>
    <p:extLst>
      <p:ext uri="{BB962C8B-B14F-4D97-AF65-F5344CB8AC3E}">
        <p14:creationId xmlns:p14="http://schemas.microsoft.com/office/powerpoint/2010/main" val="317292492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3C5E6B7-E3FD-4D7B-8EEF-C3EDA13F6FFC}" type="slidenum">
              <a:rPr lang="en-US"/>
              <a:pPr/>
              <a:t>78</a:t>
            </a:fld>
            <a:endParaRPr lang="en-US"/>
          </a:p>
        </p:txBody>
      </p:sp>
      <p:sp>
        <p:nvSpPr>
          <p:cNvPr id="393218" name="Rectangle 2"/>
          <p:cNvSpPr>
            <a:spLocks noGrp="1" noRot="1" noChangeAspect="1" noChangeArrowheads="1" noTextEdit="1"/>
          </p:cNvSpPr>
          <p:nvPr>
            <p:ph type="sldImg"/>
          </p:nvPr>
        </p:nvSpPr>
        <p:spPr>
          <a:ln/>
        </p:spPr>
      </p:sp>
      <p:sp>
        <p:nvSpPr>
          <p:cNvPr id="393219" name="Rectangle 3"/>
          <p:cNvSpPr>
            <a:spLocks noGrp="1" noChangeArrowheads="1"/>
          </p:cNvSpPr>
          <p:nvPr>
            <p:ph type="body" idx="1"/>
          </p:nvPr>
        </p:nvSpPr>
        <p:spPr/>
        <p:txBody>
          <a:bodyPr/>
          <a:lstStyle/>
          <a:p>
            <a:pPr marL="228534" indent="-228534"/>
            <a:r>
              <a:rPr lang="en-US" dirty="0"/>
              <a:t>Predicted in 2000:</a:t>
            </a:r>
          </a:p>
          <a:p>
            <a:pPr marL="228534" indent="-228534"/>
            <a:endParaRPr lang="en-US" dirty="0"/>
          </a:p>
        </p:txBody>
      </p:sp>
    </p:spTree>
    <p:extLst>
      <p:ext uri="{BB962C8B-B14F-4D97-AF65-F5344CB8AC3E}">
        <p14:creationId xmlns:p14="http://schemas.microsoft.com/office/powerpoint/2010/main" val="362200657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E057A82-C779-4DDA-9586-EEE1A87557DC}" type="slidenum">
              <a:rPr lang="en-US"/>
              <a:pPr/>
              <a:t>79</a:t>
            </a:fld>
            <a:endParaRPr lang="en-US"/>
          </a:p>
        </p:txBody>
      </p:sp>
      <p:sp>
        <p:nvSpPr>
          <p:cNvPr id="395266" name="Rectangle 2"/>
          <p:cNvSpPr>
            <a:spLocks noGrp="1" noRot="1" noChangeAspect="1" noChangeArrowheads="1" noTextEdit="1"/>
          </p:cNvSpPr>
          <p:nvPr>
            <p:ph type="sldImg"/>
          </p:nvPr>
        </p:nvSpPr>
        <p:spPr>
          <a:ln/>
        </p:spPr>
      </p:sp>
      <p:sp>
        <p:nvSpPr>
          <p:cNvPr id="395267"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47166818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Hammad: in</a:t>
            </a:r>
            <a:r>
              <a:rPr lang="en-US" sz="1000" baseline="0" dirty="0"/>
              <a:t> the fifth edition of the book embedded/mobile have their own diagram</a:t>
            </a:r>
            <a:endParaRPr lang="en-US" sz="1000" dirty="0"/>
          </a:p>
        </p:txBody>
      </p:sp>
      <p:sp>
        <p:nvSpPr>
          <p:cNvPr id="4" name="Slide Number Placeholder 3"/>
          <p:cNvSpPr>
            <a:spLocks noGrp="1"/>
          </p:cNvSpPr>
          <p:nvPr>
            <p:ph type="sldNum" sz="quarter" idx="10"/>
          </p:nvPr>
        </p:nvSpPr>
        <p:spPr/>
        <p:txBody>
          <a:bodyPr/>
          <a:lstStyle/>
          <a:p>
            <a:fld id="{A6821D61-D015-4274-B894-314414003888}" type="slidenum">
              <a:rPr lang="en-US" smtClean="0"/>
              <a:pPr/>
              <a:t>80</a:t>
            </a:fld>
            <a:endParaRPr lang="en-US"/>
          </a:p>
        </p:txBody>
      </p:sp>
    </p:spTree>
    <p:extLst>
      <p:ext uri="{BB962C8B-B14F-4D97-AF65-F5344CB8AC3E}">
        <p14:creationId xmlns:p14="http://schemas.microsoft.com/office/powerpoint/2010/main" val="102621955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For</a:t>
            </a:r>
            <a:r>
              <a:rPr lang="en-US" baseline="0" dirty="0"/>
              <a:t> the Microprocessor this is measured in MIPS (million instructions per second). </a:t>
            </a:r>
            <a:r>
              <a:rPr lang="en-US" dirty="0"/>
              <a:t>Many reported IPS values have represented "peak" execution rates on artificial instruction sequences with few branches, whereas realistic workloads typically lead to significantly lower IPS values.</a:t>
            </a:r>
          </a:p>
        </p:txBody>
      </p:sp>
      <p:sp>
        <p:nvSpPr>
          <p:cNvPr id="4" name="Slide Number Placeholder 3"/>
          <p:cNvSpPr>
            <a:spLocks noGrp="1"/>
          </p:cNvSpPr>
          <p:nvPr>
            <p:ph type="sldNum" sz="quarter" idx="10"/>
          </p:nvPr>
        </p:nvSpPr>
        <p:spPr/>
        <p:txBody>
          <a:bodyPr/>
          <a:lstStyle/>
          <a:p>
            <a:fld id="{A6821D61-D015-4274-B894-314414003888}" type="slidenum">
              <a:rPr lang="en-US" smtClean="0"/>
              <a:pPr/>
              <a:t>84</a:t>
            </a:fld>
            <a:endParaRPr lang="en-US"/>
          </a:p>
        </p:txBody>
      </p:sp>
    </p:spTree>
    <p:extLst>
      <p:ext uri="{BB962C8B-B14F-4D97-AF65-F5344CB8AC3E}">
        <p14:creationId xmlns:p14="http://schemas.microsoft.com/office/powerpoint/2010/main" val="173726672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Dan - AGU: </a:t>
            </a:r>
            <a:r>
              <a:rPr lang="en-US" sz="1200" b="0" i="0" kern="1200" dirty="0">
                <a:solidFill>
                  <a:schemeClr val="tx1"/>
                </a:solidFill>
                <a:effectLst/>
                <a:latin typeface="Arial" pitchFamily="34" charset="0"/>
                <a:ea typeface="+mn-ea"/>
                <a:cs typeface="+mn-cs"/>
              </a:rPr>
              <a:t>Address generation</a:t>
            </a:r>
            <a:r>
              <a:rPr lang="en-US" sz="1200" b="0" i="0" kern="1200" baseline="0" dirty="0">
                <a:solidFill>
                  <a:schemeClr val="tx1"/>
                </a:solidFill>
                <a:effectLst/>
                <a:latin typeface="Arial" pitchFamily="34" charset="0"/>
                <a:ea typeface="+mn-ea"/>
                <a:cs typeface="+mn-cs"/>
              </a:rPr>
              <a:t> unit</a:t>
            </a:r>
            <a:endParaRPr lang="en-US" dirty="0"/>
          </a:p>
        </p:txBody>
      </p:sp>
      <p:sp>
        <p:nvSpPr>
          <p:cNvPr id="4" name="Slide Number Placeholder 3"/>
          <p:cNvSpPr>
            <a:spLocks noGrp="1"/>
          </p:cNvSpPr>
          <p:nvPr>
            <p:ph type="sldNum" sz="quarter" idx="10"/>
          </p:nvPr>
        </p:nvSpPr>
        <p:spPr/>
        <p:txBody>
          <a:bodyPr/>
          <a:lstStyle/>
          <a:p>
            <a:fld id="{A6821D61-D015-4274-B894-314414003888}" type="slidenum">
              <a:rPr lang="en-US" smtClean="0"/>
              <a:pPr/>
              <a:t>88</a:t>
            </a:fld>
            <a:endParaRPr lang="en-US"/>
          </a:p>
        </p:txBody>
      </p:sp>
    </p:spTree>
    <p:extLst>
      <p:ext uri="{BB962C8B-B14F-4D97-AF65-F5344CB8AC3E}">
        <p14:creationId xmlns:p14="http://schemas.microsoft.com/office/powerpoint/2010/main" val="147302356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BC1290A-2C49-4E8A-91E6-D34C2C6C3305}" type="slidenum">
              <a:rPr lang="en-US"/>
              <a:pPr/>
              <a:t>90</a:t>
            </a:fld>
            <a:endParaRPr lang="en-US"/>
          </a:p>
        </p:txBody>
      </p:sp>
      <p:sp>
        <p:nvSpPr>
          <p:cNvPr id="397314" name="Rectangle 2"/>
          <p:cNvSpPr>
            <a:spLocks noGrp="1" noRot="1" noChangeAspect="1" noChangeArrowheads="1" noTextEdit="1"/>
          </p:cNvSpPr>
          <p:nvPr>
            <p:ph type="sldImg"/>
          </p:nvPr>
        </p:nvSpPr>
        <p:spPr>
          <a:ln/>
        </p:spPr>
      </p:sp>
      <p:sp>
        <p:nvSpPr>
          <p:cNvPr id="39731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402277253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50D17EF-235B-412C-8008-D346A7F9157E}" type="slidenum">
              <a:rPr lang="en-US"/>
              <a:pPr/>
              <a:t>92</a:t>
            </a:fld>
            <a:endParaRPr lang="en-US"/>
          </a:p>
        </p:txBody>
      </p:sp>
      <p:sp>
        <p:nvSpPr>
          <p:cNvPr id="403458" name="Rectangle 2"/>
          <p:cNvSpPr>
            <a:spLocks noGrp="1" noRot="1" noChangeAspect="1" noChangeArrowheads="1" noTextEdit="1"/>
          </p:cNvSpPr>
          <p:nvPr>
            <p:ph type="sldImg"/>
          </p:nvPr>
        </p:nvSpPr>
        <p:spPr>
          <a:ln/>
        </p:spPr>
      </p:sp>
      <p:sp>
        <p:nvSpPr>
          <p:cNvPr id="403459"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363512031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F3C19C7-4768-4A09-8C70-9C6BD5B70044}" type="slidenum">
              <a:rPr lang="en-US"/>
              <a:pPr/>
              <a:t>93</a:t>
            </a:fld>
            <a:endParaRPr lang="en-US"/>
          </a:p>
        </p:txBody>
      </p:sp>
      <p:sp>
        <p:nvSpPr>
          <p:cNvPr id="401410" name="Rectangle 2"/>
          <p:cNvSpPr>
            <a:spLocks noGrp="1" noRot="1" noChangeAspect="1" noChangeArrowheads="1" noTextEdit="1"/>
          </p:cNvSpPr>
          <p:nvPr>
            <p:ph type="sldImg"/>
          </p:nvPr>
        </p:nvSpPr>
        <p:spPr>
          <a:ln/>
        </p:spPr>
      </p:sp>
      <p:sp>
        <p:nvSpPr>
          <p:cNvPr id="401411"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342861160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6821D61-D015-4274-B894-314414003888}" type="slidenum">
              <a:rPr lang="en-US" smtClean="0"/>
              <a:pPr/>
              <a:t>94</a:t>
            </a:fld>
            <a:endParaRPr lang="en-US"/>
          </a:p>
        </p:txBody>
      </p:sp>
    </p:spTree>
    <p:extLst>
      <p:ext uri="{BB962C8B-B14F-4D97-AF65-F5344CB8AC3E}">
        <p14:creationId xmlns:p14="http://schemas.microsoft.com/office/powerpoint/2010/main" val="119218077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[DN]</a:t>
            </a:r>
          </a:p>
          <a:p>
            <a:r>
              <a:rPr lang="en-US" dirty="0"/>
              <a:t>For a Opteron 6276, TDP is 115 W.</a:t>
            </a:r>
          </a:p>
          <a:p>
            <a:r>
              <a:rPr lang="en-US" dirty="0"/>
              <a:t>The Thermal Design Power (TDP) is the average maximum power a processor can dissipate while running commercially available software. TDP is primarily used as a guideline for manufacturers of thermal solutions (</a:t>
            </a:r>
            <a:r>
              <a:rPr lang="en-US" dirty="0" err="1"/>
              <a:t>heatsinks</a:t>
            </a:r>
            <a:r>
              <a:rPr lang="en-US" dirty="0"/>
              <a:t>/fans, </a:t>
            </a:r>
            <a:r>
              <a:rPr lang="en-US" dirty="0" err="1"/>
              <a:t>etc</a:t>
            </a:r>
            <a:r>
              <a:rPr lang="en-US" dirty="0"/>
              <a:t>) which tells them how much heat their solution should dissipate. TDP is not the maximum power the CPU may generate - there may be periods of time when the CPU dissipates more power than designed, in which case either the CPU temperature will rise closer to the maximum, or special CPU circuitry will activate and add idle cycles or reduce CPU frequency with the intent of reducing the amount of generated power. </a:t>
            </a:r>
          </a:p>
          <a:p>
            <a:r>
              <a:rPr lang="en-US" dirty="0"/>
              <a:t>TDP is usually 20% - 30% lower than the </a:t>
            </a:r>
            <a:r>
              <a:rPr lang="en-US" dirty="0">
                <a:hlinkClick r:id="rId3"/>
              </a:rPr>
              <a:t>CPU maximum power dissipation</a:t>
            </a:r>
            <a:r>
              <a:rPr lang="en-US" dirty="0"/>
              <a:t>.</a:t>
            </a:r>
          </a:p>
          <a:p>
            <a:endParaRPr lang="en-US" dirty="0"/>
          </a:p>
        </p:txBody>
      </p:sp>
      <p:sp>
        <p:nvSpPr>
          <p:cNvPr id="4" name="Slide Number Placeholder 3"/>
          <p:cNvSpPr>
            <a:spLocks noGrp="1"/>
          </p:cNvSpPr>
          <p:nvPr>
            <p:ph type="sldNum" sz="quarter" idx="10"/>
          </p:nvPr>
        </p:nvSpPr>
        <p:spPr/>
        <p:txBody>
          <a:bodyPr/>
          <a:lstStyle/>
          <a:p>
            <a:fld id="{A6821D61-D015-4274-B894-314414003888}" type="slidenum">
              <a:rPr lang="en-US" smtClean="0"/>
              <a:pPr/>
              <a:t>96</a:t>
            </a:fld>
            <a:endParaRPr lang="en-US"/>
          </a:p>
        </p:txBody>
      </p:sp>
    </p:spTree>
    <p:extLst>
      <p:ext uri="{BB962C8B-B14F-4D97-AF65-F5344CB8AC3E}">
        <p14:creationId xmlns:p14="http://schemas.microsoft.com/office/powerpoint/2010/main" val="7076044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Rectangle 2"/>
          <p:cNvSpPr>
            <a:spLocks noGrp="1" noRot="1" noChangeAspect="1" noChangeArrowheads="1" noTextEdit="1"/>
          </p:cNvSpPr>
          <p:nvPr>
            <p:ph type="sldImg"/>
          </p:nvPr>
        </p:nvSpPr>
        <p:spPr>
          <a:ln/>
        </p:spPr>
      </p:sp>
      <p:sp>
        <p:nvSpPr>
          <p:cNvPr id="23040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12550261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6821D61-D015-4274-B894-314414003888}" type="slidenum">
              <a:rPr lang="en-US" smtClean="0"/>
              <a:pPr/>
              <a:t>97</a:t>
            </a:fld>
            <a:endParaRPr lang="en-US"/>
          </a:p>
        </p:txBody>
      </p:sp>
    </p:spTree>
    <p:extLst>
      <p:ext uri="{BB962C8B-B14F-4D97-AF65-F5344CB8AC3E}">
        <p14:creationId xmlns:p14="http://schemas.microsoft.com/office/powerpoint/2010/main" val="148037308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a:spLocks noGrp="1" noChangeArrowheads="1"/>
          </p:cNvSpPr>
          <p:nvPr>
            <p:ph type="sldNum" sz="quarter" idx="5"/>
          </p:nvPr>
        </p:nvSpPr>
        <p:spPr>
          <a:ln/>
        </p:spPr>
        <p:txBody>
          <a:bodyPr/>
          <a:lstStyle/>
          <a:p>
            <a:fld id="{198446CC-0241-4009-BC98-BBF14F816E8F}" type="slidenum">
              <a:rPr lang="en-US"/>
              <a:pPr/>
              <a:t>98</a:t>
            </a:fld>
            <a:endParaRPr lang="en-US"/>
          </a:p>
        </p:txBody>
      </p:sp>
      <p:sp>
        <p:nvSpPr>
          <p:cNvPr id="987138" name="Rectangle 1026"/>
          <p:cNvSpPr>
            <a:spLocks noGrp="1" noRot="1" noChangeAspect="1" noChangeArrowheads="1" noTextEdit="1"/>
          </p:cNvSpPr>
          <p:nvPr>
            <p:ph type="sldImg"/>
          </p:nvPr>
        </p:nvSpPr>
        <p:spPr>
          <a:xfrm>
            <a:off x="2312988" y="525463"/>
            <a:ext cx="4672012" cy="2628900"/>
          </a:xfrm>
          <a:ln/>
        </p:spPr>
      </p:sp>
      <p:sp>
        <p:nvSpPr>
          <p:cNvPr id="987139" name="Rectangle 1027"/>
          <p:cNvSpPr>
            <a:spLocks noGrp="1" noChangeArrowheads="1"/>
          </p:cNvSpPr>
          <p:nvPr>
            <p:ph type="body" idx="1"/>
          </p:nvPr>
        </p:nvSpPr>
        <p:spPr>
          <a:xfrm>
            <a:off x="1238714" y="3330173"/>
            <a:ext cx="6818974" cy="3153984"/>
          </a:xfrm>
        </p:spPr>
        <p:txBody>
          <a:bodyPr/>
          <a:lstStyle/>
          <a:p>
            <a:r>
              <a:rPr lang="en-US" sz="1000" dirty="0"/>
              <a:t>Power wall + Memory wall + ILP wall </a:t>
            </a:r>
            <a:r>
              <a:rPr lang="en-US" sz="1000" dirty="0">
                <a:sym typeface="Wingdings" panose="05000000000000000000" pitchFamily="2" charset="2"/>
              </a:rPr>
              <a:t> BRICK wall</a:t>
            </a:r>
            <a:endParaRPr lang="en-US" sz="1000" dirty="0"/>
          </a:p>
        </p:txBody>
      </p:sp>
    </p:spTree>
    <p:extLst>
      <p:ext uri="{BB962C8B-B14F-4D97-AF65-F5344CB8AC3E}">
        <p14:creationId xmlns:p14="http://schemas.microsoft.com/office/powerpoint/2010/main" val="298468285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B6D8D13-FBCD-41C2-91D5-34E5CEA1999C}" type="slidenum">
              <a:rPr lang="en-US"/>
              <a:pPr/>
              <a:t>104</a:t>
            </a:fld>
            <a:endParaRPr lang="en-US"/>
          </a:p>
        </p:txBody>
      </p:sp>
      <p:sp>
        <p:nvSpPr>
          <p:cNvPr id="407554" name="Rectangle 2"/>
          <p:cNvSpPr>
            <a:spLocks noGrp="1" noRot="1" noChangeAspect="1" noChangeArrowheads="1" noTextEdit="1"/>
          </p:cNvSpPr>
          <p:nvPr>
            <p:ph type="sldImg"/>
          </p:nvPr>
        </p:nvSpPr>
        <p:spPr>
          <a:ln/>
        </p:spPr>
      </p:sp>
      <p:sp>
        <p:nvSpPr>
          <p:cNvPr id="40755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75419742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Hammad:</a:t>
            </a:r>
            <a:r>
              <a:rPr lang="en-US" baseline="0" dirty="0"/>
              <a:t> Even intel is having problems going down in process technologies. 10nm was delayed until the second half of 2017. </a:t>
            </a:r>
            <a:r>
              <a:rPr lang="en-US" baseline="0" dirty="0" err="1"/>
              <a:t>Broadwell</a:t>
            </a:r>
            <a:r>
              <a:rPr lang="en-US" baseline="0" dirty="0"/>
              <a:t> didn’t have good yields, they never released a desktop version (only laptop) and went straight to </a:t>
            </a:r>
            <a:r>
              <a:rPr lang="en-US" baseline="0" dirty="0" err="1"/>
              <a:t>skylake</a:t>
            </a:r>
            <a:r>
              <a:rPr lang="en-US" baseline="0" dirty="0"/>
              <a:t> for desktop CPUs</a:t>
            </a:r>
            <a:endParaRPr lang="en-US" dirty="0"/>
          </a:p>
        </p:txBody>
      </p:sp>
      <p:sp>
        <p:nvSpPr>
          <p:cNvPr id="4" name="Slide Number Placeholder 3"/>
          <p:cNvSpPr>
            <a:spLocks noGrp="1"/>
          </p:cNvSpPr>
          <p:nvPr>
            <p:ph type="sldNum" sz="quarter" idx="10"/>
          </p:nvPr>
        </p:nvSpPr>
        <p:spPr/>
        <p:txBody>
          <a:bodyPr/>
          <a:lstStyle/>
          <a:p>
            <a:fld id="{A6821D61-D015-4274-B894-314414003888}" type="slidenum">
              <a:rPr lang="en-US" smtClean="0"/>
              <a:pPr/>
              <a:t>107</a:t>
            </a:fld>
            <a:endParaRPr lang="en-US"/>
          </a:p>
        </p:txBody>
      </p:sp>
    </p:spTree>
    <p:extLst>
      <p:ext uri="{BB962C8B-B14F-4D97-AF65-F5344CB8AC3E}">
        <p14:creationId xmlns:p14="http://schemas.microsoft.com/office/powerpoint/2010/main" val="16911622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Rectangle 2"/>
          <p:cNvSpPr>
            <a:spLocks noGrp="1" noRot="1" noChangeAspect="1" noChangeArrowheads="1" noTextEdit="1"/>
          </p:cNvSpPr>
          <p:nvPr>
            <p:ph type="sldImg"/>
          </p:nvPr>
        </p:nvSpPr>
        <p:spPr>
          <a:ln/>
        </p:spPr>
      </p:sp>
      <p:sp>
        <p:nvSpPr>
          <p:cNvPr id="23040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41947400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Rectangle 2"/>
          <p:cNvSpPr>
            <a:spLocks noGrp="1" noRot="1" noChangeAspect="1" noChangeArrowheads="1" noTextEdit="1"/>
          </p:cNvSpPr>
          <p:nvPr>
            <p:ph type="sldImg"/>
          </p:nvPr>
        </p:nvSpPr>
        <p:spPr>
          <a:ln/>
        </p:spPr>
      </p:sp>
      <p:sp>
        <p:nvSpPr>
          <p:cNvPr id="23347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8831968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Rectangle 2"/>
          <p:cNvSpPr>
            <a:spLocks noGrp="1" noRot="1" noChangeAspect="1" noChangeArrowheads="1" noTextEdit="1"/>
          </p:cNvSpPr>
          <p:nvPr>
            <p:ph type="sldImg"/>
          </p:nvPr>
        </p:nvSpPr>
        <p:spPr>
          <a:ln/>
        </p:spPr>
      </p:sp>
      <p:sp>
        <p:nvSpPr>
          <p:cNvPr id="23245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2456296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2" name="Rectangle 2"/>
          <p:cNvSpPr>
            <a:spLocks noGrp="1" noRot="1" noChangeAspect="1" noChangeArrowheads="1" noTextEdit="1"/>
          </p:cNvSpPr>
          <p:nvPr>
            <p:ph type="sldImg"/>
          </p:nvPr>
        </p:nvSpPr>
        <p:spPr>
          <a:ln/>
        </p:spPr>
      </p:sp>
      <p:sp>
        <p:nvSpPr>
          <p:cNvPr id="24064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41816232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5557040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SidedReferenc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0674" y="1789554"/>
            <a:ext cx="5631278" cy="452883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344871" y="1789554"/>
            <a:ext cx="5640435" cy="452883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fld id="{67D2203D-769A-4D5A-AE4C-EA73FDE6A130}" type="slidenum">
              <a:rPr lang="en-US" smtClean="0"/>
              <a:t>‹#›</a:t>
            </a:fld>
            <a:endParaRPr lang="en-US"/>
          </a:p>
        </p:txBody>
      </p:sp>
      <p:sp>
        <p:nvSpPr>
          <p:cNvPr id="6" name="Text Placeholder 8"/>
          <p:cNvSpPr>
            <a:spLocks noGrp="1"/>
          </p:cNvSpPr>
          <p:nvPr>
            <p:ph type="body" sz="quarter" idx="13" hasCustomPrompt="1"/>
          </p:nvPr>
        </p:nvSpPr>
        <p:spPr>
          <a:xfrm>
            <a:off x="147344" y="6525676"/>
            <a:ext cx="2567110" cy="205819"/>
          </a:xfrm>
        </p:spPr>
        <p:txBody>
          <a:bodyPr>
            <a:noAutofit/>
          </a:bodyPr>
          <a:lstStyle>
            <a:lvl1pPr marL="0" indent="0">
              <a:buNone/>
              <a:defRPr sz="600"/>
            </a:lvl1pPr>
          </a:lstStyle>
          <a:p>
            <a:pPr lvl="0"/>
            <a:r>
              <a:rPr lang="en-US" dirty="0"/>
              <a:t>[reference here]</a:t>
            </a:r>
          </a:p>
        </p:txBody>
      </p:sp>
    </p:spTree>
    <p:extLst>
      <p:ext uri="{BB962C8B-B14F-4D97-AF65-F5344CB8AC3E}">
        <p14:creationId xmlns:p14="http://schemas.microsoft.com/office/powerpoint/2010/main" val="32152878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RightSdReferenc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half" idx="2"/>
          </p:nvPr>
        </p:nvSpPr>
        <p:spPr>
          <a:xfrm>
            <a:off x="6344871" y="1789554"/>
            <a:ext cx="5640435" cy="452883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fld id="{67D2203D-769A-4D5A-AE4C-EA73FDE6A130}" type="slidenum">
              <a:rPr lang="en-US" smtClean="0"/>
              <a:t>‹#›</a:t>
            </a:fld>
            <a:endParaRPr lang="en-US"/>
          </a:p>
        </p:txBody>
      </p:sp>
      <p:sp>
        <p:nvSpPr>
          <p:cNvPr id="6" name="Text Placeholder 8"/>
          <p:cNvSpPr>
            <a:spLocks noGrp="1"/>
          </p:cNvSpPr>
          <p:nvPr>
            <p:ph type="body" sz="quarter" idx="13" hasCustomPrompt="1"/>
          </p:nvPr>
        </p:nvSpPr>
        <p:spPr>
          <a:xfrm>
            <a:off x="147344" y="6525676"/>
            <a:ext cx="2567110" cy="205819"/>
          </a:xfrm>
        </p:spPr>
        <p:txBody>
          <a:bodyPr>
            <a:noAutofit/>
          </a:bodyPr>
          <a:lstStyle>
            <a:lvl1pPr marL="0" indent="0">
              <a:buNone/>
              <a:defRPr sz="600"/>
            </a:lvl1pPr>
          </a:lstStyle>
          <a:p>
            <a:pPr lvl="0"/>
            <a:r>
              <a:rPr lang="en-US" dirty="0"/>
              <a:t>[reference here]</a:t>
            </a:r>
          </a:p>
        </p:txBody>
      </p:sp>
    </p:spTree>
    <p:extLst>
      <p:ext uri="{BB962C8B-B14F-4D97-AF65-F5344CB8AC3E}">
        <p14:creationId xmlns:p14="http://schemas.microsoft.com/office/powerpoint/2010/main" val="272111864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RightSid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half" idx="2"/>
          </p:nvPr>
        </p:nvSpPr>
        <p:spPr>
          <a:xfrm>
            <a:off x="6344871" y="1789554"/>
            <a:ext cx="5640435" cy="452883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219439367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OneSide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0674" y="1789554"/>
            <a:ext cx="5631278" cy="452883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35382858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OneSideCodeReferenc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0674" y="1789554"/>
            <a:ext cx="5631278" cy="452883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fld id="{67D2203D-769A-4D5A-AE4C-EA73FDE6A130}" type="slidenum">
              <a:rPr lang="en-US" smtClean="0"/>
              <a:t>‹#›</a:t>
            </a:fld>
            <a:endParaRPr lang="en-US"/>
          </a:p>
        </p:txBody>
      </p:sp>
      <p:sp>
        <p:nvSpPr>
          <p:cNvPr id="6" name="Text Placeholder 8"/>
          <p:cNvSpPr>
            <a:spLocks noGrp="1"/>
          </p:cNvSpPr>
          <p:nvPr>
            <p:ph type="body" sz="quarter" idx="13" hasCustomPrompt="1"/>
          </p:nvPr>
        </p:nvSpPr>
        <p:spPr>
          <a:xfrm>
            <a:off x="147344" y="6525676"/>
            <a:ext cx="2567110" cy="205819"/>
          </a:xfrm>
        </p:spPr>
        <p:txBody>
          <a:bodyPr>
            <a:noAutofit/>
          </a:bodyPr>
          <a:lstStyle>
            <a:lvl1pPr marL="0" indent="0">
              <a:buNone/>
              <a:defRPr sz="600"/>
            </a:lvl1pPr>
          </a:lstStyle>
          <a:p>
            <a:pPr lvl="0"/>
            <a:r>
              <a:rPr lang="en-US" dirty="0"/>
              <a:t>[reference here]</a:t>
            </a:r>
          </a:p>
        </p:txBody>
      </p:sp>
    </p:spTree>
    <p:extLst>
      <p:ext uri="{BB962C8B-B14F-4D97-AF65-F5344CB8AC3E}">
        <p14:creationId xmlns:p14="http://schemas.microsoft.com/office/powerpoint/2010/main" val="295936374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ExpeditionLeft">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p:spPr>
        <p:txBody>
          <a:bodyPr/>
          <a:lstStyle>
            <a:lvl1pPr>
              <a:defRPr>
                <a:solidFill>
                  <a:schemeClr val="accent2">
                    <a:lumMod val="50000"/>
                  </a:schemeClr>
                </a:solidFill>
              </a:defRPr>
            </a:lvl1pPr>
          </a:lstStyle>
          <a:p>
            <a:r>
              <a:rPr lang="en-US" dirty="0"/>
              <a:t>Click to edit Master title style</a:t>
            </a:r>
          </a:p>
        </p:txBody>
      </p:sp>
      <p:sp>
        <p:nvSpPr>
          <p:cNvPr id="3" name="Content Placeholder 2"/>
          <p:cNvSpPr>
            <a:spLocks noGrp="1"/>
          </p:cNvSpPr>
          <p:nvPr>
            <p:ph sz="half" idx="1"/>
          </p:nvPr>
        </p:nvSpPr>
        <p:spPr>
          <a:xfrm>
            <a:off x="380674" y="1486442"/>
            <a:ext cx="5631278" cy="483194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218387418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ExpeditionLeftCredits">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p:spPr>
        <p:txBody>
          <a:bodyPr vert="horz" lIns="91440" tIns="45720" rIns="91440" bIns="45720" rtlCol="0" anchor="ctr">
            <a:normAutofit/>
          </a:bodyPr>
          <a:lstStyle>
            <a:lvl1pPr>
              <a:defRPr lang="en-US">
                <a:solidFill>
                  <a:schemeClr val="accent2">
                    <a:lumMod val="50000"/>
                  </a:schemeClr>
                </a:solidFill>
              </a:defRPr>
            </a:lvl1pPr>
          </a:lstStyle>
          <a:p>
            <a:pPr lvl="0"/>
            <a:r>
              <a:rPr lang="en-US"/>
              <a:t>Click to edit Master title style</a:t>
            </a:r>
          </a:p>
        </p:txBody>
      </p:sp>
      <p:sp>
        <p:nvSpPr>
          <p:cNvPr id="3" name="Content Placeholder 2"/>
          <p:cNvSpPr>
            <a:spLocks noGrp="1"/>
          </p:cNvSpPr>
          <p:nvPr>
            <p:ph sz="half" idx="1"/>
          </p:nvPr>
        </p:nvSpPr>
        <p:spPr>
          <a:xfrm>
            <a:off x="380674" y="1486442"/>
            <a:ext cx="5631278" cy="483194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fld id="{67D2203D-769A-4D5A-AE4C-EA73FDE6A130}" type="slidenum">
              <a:rPr lang="en-US" smtClean="0"/>
              <a:t>‹#›</a:t>
            </a:fld>
            <a:endParaRPr lang="en-US"/>
          </a:p>
        </p:txBody>
      </p:sp>
      <p:sp>
        <p:nvSpPr>
          <p:cNvPr id="6" name="Text Placeholder 8"/>
          <p:cNvSpPr>
            <a:spLocks noGrp="1"/>
          </p:cNvSpPr>
          <p:nvPr>
            <p:ph type="body" sz="quarter" idx="13" hasCustomPrompt="1"/>
          </p:nvPr>
        </p:nvSpPr>
        <p:spPr>
          <a:xfrm>
            <a:off x="147344" y="6525676"/>
            <a:ext cx="2567110" cy="205819"/>
          </a:xfrm>
        </p:spPr>
        <p:txBody>
          <a:bodyPr>
            <a:noAutofit/>
          </a:bodyPr>
          <a:lstStyle>
            <a:lvl1pPr marL="0" indent="0">
              <a:buNone/>
              <a:defRPr sz="600"/>
            </a:lvl1pPr>
          </a:lstStyle>
          <a:p>
            <a:pPr lvl="0"/>
            <a:r>
              <a:rPr lang="en-US" dirty="0"/>
              <a:t>[reference here]</a:t>
            </a:r>
          </a:p>
        </p:txBody>
      </p:sp>
    </p:spTree>
    <p:extLst>
      <p:ext uri="{BB962C8B-B14F-4D97-AF65-F5344CB8AC3E}">
        <p14:creationId xmlns:p14="http://schemas.microsoft.com/office/powerpoint/2010/main" val="142516247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838200" y="6356350"/>
            <a:ext cx="2743200" cy="365125"/>
          </a:xfrm>
          <a:prstGeom prst="rect">
            <a:avLst/>
          </a:prstGeom>
        </p:spPr>
        <p:txBody>
          <a:bodyPr/>
          <a:lstStyle/>
          <a:p>
            <a:endParaRPr lang="en-US"/>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372566255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Slide Number Placeholder 4"/>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72855561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OnlyCredi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Slide Number Placeholder 4"/>
          <p:cNvSpPr>
            <a:spLocks noGrp="1"/>
          </p:cNvSpPr>
          <p:nvPr>
            <p:ph type="sldNum" sz="quarter" idx="12"/>
          </p:nvPr>
        </p:nvSpPr>
        <p:spPr/>
        <p:txBody>
          <a:bodyPr/>
          <a:lstStyle/>
          <a:p>
            <a:fld id="{67D2203D-769A-4D5A-AE4C-EA73FDE6A130}" type="slidenum">
              <a:rPr lang="en-US" smtClean="0"/>
              <a:t>‹#›</a:t>
            </a:fld>
            <a:endParaRPr lang="en-US"/>
          </a:p>
        </p:txBody>
      </p:sp>
      <p:sp>
        <p:nvSpPr>
          <p:cNvPr id="4" name="Text Placeholder 8"/>
          <p:cNvSpPr>
            <a:spLocks noGrp="1"/>
          </p:cNvSpPr>
          <p:nvPr>
            <p:ph type="body" sz="quarter" idx="13" hasCustomPrompt="1"/>
          </p:nvPr>
        </p:nvSpPr>
        <p:spPr>
          <a:xfrm>
            <a:off x="147344" y="6525676"/>
            <a:ext cx="2567110" cy="205819"/>
          </a:xfrm>
        </p:spPr>
        <p:txBody>
          <a:bodyPr>
            <a:noAutofit/>
          </a:bodyPr>
          <a:lstStyle>
            <a:lvl1pPr marL="0" indent="0">
              <a:buNone/>
              <a:defRPr sz="600"/>
            </a:lvl1pPr>
          </a:lstStyle>
          <a:p>
            <a:pPr lvl="0"/>
            <a:r>
              <a:rPr lang="en-US" dirty="0"/>
              <a:t>[reference here]</a:t>
            </a:r>
          </a:p>
        </p:txBody>
      </p:sp>
    </p:spTree>
    <p:extLst>
      <p:ext uri="{BB962C8B-B14F-4D97-AF65-F5344CB8AC3E}">
        <p14:creationId xmlns:p14="http://schemas.microsoft.com/office/powerpoint/2010/main" val="32197198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28601538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214497492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187036031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403075821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328541297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122412214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Quiz_OneSideCode">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2240E">
              <a:alpha val="56863"/>
            </a:srgbClr>
          </a:solidFill>
        </p:spPr>
        <p:txBody>
          <a:bodyPr vert="horz" lIns="91440" tIns="45720" rIns="91440" bIns="45720" rtlCol="0" anchor="ctr">
            <a:normAutofit/>
          </a:bodyPr>
          <a:lstStyle>
            <a:lvl1pPr>
              <a:defRPr lang="en-US">
                <a:solidFill>
                  <a:schemeClr val="accent5">
                    <a:lumMod val="50000"/>
                  </a:schemeClr>
                </a:solidFill>
              </a:defRPr>
            </a:lvl1pPr>
          </a:lstStyle>
          <a:p>
            <a:pPr lvl="0"/>
            <a:r>
              <a:rPr lang="en-US"/>
              <a:t>Click to edit Master title style</a:t>
            </a:r>
          </a:p>
        </p:txBody>
      </p:sp>
      <p:sp>
        <p:nvSpPr>
          <p:cNvPr id="3" name="Content Placeholder 2"/>
          <p:cNvSpPr>
            <a:spLocks noGrp="1"/>
          </p:cNvSpPr>
          <p:nvPr>
            <p:ph sz="half" idx="1"/>
          </p:nvPr>
        </p:nvSpPr>
        <p:spPr>
          <a:xfrm>
            <a:off x="380674" y="1486442"/>
            <a:ext cx="5631278" cy="483194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299326722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hortExcursionCredits-Blank">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p:spPr>
        <p:txBody>
          <a:bodyPr/>
          <a:lstStyle>
            <a:lvl1pPr>
              <a:defRPr>
                <a:solidFill>
                  <a:schemeClr val="accent2">
                    <a:lumMod val="50000"/>
                  </a:schemeClr>
                </a:solidFill>
              </a:defRPr>
            </a:lvl1pPr>
          </a:lstStyle>
          <a:p>
            <a:r>
              <a:rPr lang="en-US" dirty="0"/>
              <a:t>Click to edit Master title style</a:t>
            </a:r>
          </a:p>
        </p:txBody>
      </p:sp>
      <p:sp>
        <p:nvSpPr>
          <p:cNvPr id="6" name="Slide Number Placeholder 5"/>
          <p:cNvSpPr>
            <a:spLocks noGrp="1"/>
          </p:cNvSpPr>
          <p:nvPr>
            <p:ph type="sldNum" sz="quarter" idx="12"/>
          </p:nvPr>
        </p:nvSpPr>
        <p:spPr/>
        <p:txBody>
          <a:bodyPr/>
          <a:lstStyle/>
          <a:p>
            <a:fld id="{67D2203D-769A-4D5A-AE4C-EA73FDE6A130}" type="slidenum">
              <a:rPr lang="en-US" smtClean="0"/>
              <a:t>‹#›</a:t>
            </a:fld>
            <a:endParaRPr lang="en-US"/>
          </a:p>
        </p:txBody>
      </p:sp>
      <p:sp>
        <p:nvSpPr>
          <p:cNvPr id="5" name="Text Placeholder 8"/>
          <p:cNvSpPr>
            <a:spLocks noGrp="1"/>
          </p:cNvSpPr>
          <p:nvPr>
            <p:ph type="body" sz="quarter" idx="13" hasCustomPrompt="1"/>
          </p:nvPr>
        </p:nvSpPr>
        <p:spPr>
          <a:xfrm>
            <a:off x="147344" y="6525676"/>
            <a:ext cx="2567110" cy="205819"/>
          </a:xfrm>
        </p:spPr>
        <p:txBody>
          <a:bodyPr>
            <a:noAutofit/>
          </a:bodyPr>
          <a:lstStyle>
            <a:lvl1pPr marL="0" indent="0">
              <a:buNone/>
              <a:defRPr sz="600"/>
            </a:lvl1pPr>
          </a:lstStyle>
          <a:p>
            <a:pPr lvl="0"/>
            <a:r>
              <a:rPr lang="en-US" dirty="0"/>
              <a:t>[reference here]</a:t>
            </a:r>
          </a:p>
        </p:txBody>
      </p:sp>
    </p:spTree>
    <p:extLst>
      <p:ext uri="{BB962C8B-B14F-4D97-AF65-F5344CB8AC3E}">
        <p14:creationId xmlns:p14="http://schemas.microsoft.com/office/powerpoint/2010/main" val="155253533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hortExcursion-Empty">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p:spPr>
        <p:txBody>
          <a:bodyPr/>
          <a:lstStyle>
            <a:lvl1pPr>
              <a:defRPr>
                <a:solidFill>
                  <a:schemeClr val="accent2">
                    <a:lumMod val="50000"/>
                  </a:schemeClr>
                </a:solidFill>
              </a:defRPr>
            </a:lvl1pPr>
          </a:lstStyle>
          <a:p>
            <a:r>
              <a:rPr lang="en-US" dirty="0"/>
              <a:t>Click to edit Master title style</a:t>
            </a:r>
          </a:p>
        </p:txBody>
      </p:sp>
      <p:sp>
        <p:nvSpPr>
          <p:cNvPr id="6" name="Slide Number Placeholder 5"/>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192297029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ShortExcursion-Empty">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p:spPr>
        <p:txBody>
          <a:bodyPr/>
          <a:lstStyle>
            <a:lvl1pPr>
              <a:defRPr>
                <a:solidFill>
                  <a:schemeClr val="accent2">
                    <a:lumMod val="50000"/>
                  </a:schemeClr>
                </a:solidFill>
              </a:defRPr>
            </a:lvl1pPr>
          </a:lstStyle>
          <a:p>
            <a:r>
              <a:rPr lang="en-US" dirty="0"/>
              <a:t>Click to edit Master title style</a:t>
            </a:r>
          </a:p>
        </p:txBody>
      </p:sp>
      <p:sp>
        <p:nvSpPr>
          <p:cNvPr id="6" name="Slide Number Placeholder 5"/>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225361056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09281" y="1122363"/>
            <a:ext cx="11598089" cy="2387600"/>
          </a:xfrm>
        </p:spPr>
        <p:txBody>
          <a:bodyPr anchor="b">
            <a:normAutofit/>
          </a:bodyPr>
          <a:lstStyle>
            <a:lvl1pPr algn="ctr">
              <a:defRPr sz="4000"/>
            </a:lvl1pPr>
          </a:lstStyle>
          <a:p>
            <a:r>
              <a:rPr lang="en-US"/>
              <a:t>Click to edit Master title style</a:t>
            </a:r>
            <a:endParaRPr lang="en-US" dirty="0"/>
          </a:p>
        </p:txBody>
      </p:sp>
      <p:sp>
        <p:nvSpPr>
          <p:cNvPr id="3" name="Subtitle 2"/>
          <p:cNvSpPr>
            <a:spLocks noGrp="1"/>
          </p:cNvSpPr>
          <p:nvPr>
            <p:ph type="subTitle" idx="1"/>
          </p:nvPr>
        </p:nvSpPr>
        <p:spPr>
          <a:xfrm>
            <a:off x="309281" y="3602038"/>
            <a:ext cx="11598089" cy="1655762"/>
          </a:xfrm>
        </p:spPr>
        <p:txBody>
          <a:bodyPr>
            <a:normAutofit/>
          </a:bodyPr>
          <a:lstStyle>
            <a:lvl1pPr marL="0" indent="0" algn="ctr">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293678" y="5433002"/>
            <a:ext cx="1629294" cy="548640"/>
          </a:xfrm>
          <a:prstGeom prst="rect">
            <a:avLst/>
          </a:prstGeom>
        </p:spPr>
      </p:pic>
    </p:spTree>
    <p:extLst>
      <p:ext uri="{BB962C8B-B14F-4D97-AF65-F5344CB8AC3E}">
        <p14:creationId xmlns:p14="http://schemas.microsoft.com/office/powerpoint/2010/main" val="5222819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lainVanillaCredi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11281508" y="6538281"/>
            <a:ext cx="691660" cy="269874"/>
          </a:xfrm>
        </p:spPr>
        <p:txBody>
          <a:bodyPr/>
          <a:lstStyle/>
          <a:p>
            <a:fld id="{533C3136-38B5-49B0-B7B2-ED139F0532E2}" type="slidenum">
              <a:rPr lang="en-US" smtClean="0"/>
              <a:t>‹#›</a:t>
            </a:fld>
            <a:endParaRPr lang="en-US"/>
          </a:p>
        </p:txBody>
      </p:sp>
      <p:sp>
        <p:nvSpPr>
          <p:cNvPr id="9" name="Text Placeholder 8"/>
          <p:cNvSpPr>
            <a:spLocks noGrp="1"/>
          </p:cNvSpPr>
          <p:nvPr>
            <p:ph type="body" sz="quarter" idx="13" hasCustomPrompt="1"/>
          </p:nvPr>
        </p:nvSpPr>
        <p:spPr>
          <a:xfrm>
            <a:off x="147344" y="6525676"/>
            <a:ext cx="2567110" cy="205819"/>
          </a:xfrm>
        </p:spPr>
        <p:txBody>
          <a:bodyPr>
            <a:noAutofit/>
          </a:bodyPr>
          <a:lstStyle>
            <a:lvl1pPr marL="0" indent="0">
              <a:buNone/>
              <a:defRPr sz="600"/>
            </a:lvl1pPr>
          </a:lstStyle>
          <a:p>
            <a:pPr lvl="0"/>
            <a:r>
              <a:rPr lang="en-US" dirty="0"/>
              <a:t>[reference here]</a:t>
            </a:r>
          </a:p>
        </p:txBody>
      </p:sp>
    </p:spTree>
    <p:extLst>
      <p:ext uri="{BB962C8B-B14F-4D97-AF65-F5344CB8AC3E}">
        <p14:creationId xmlns:p14="http://schemas.microsoft.com/office/powerpoint/2010/main" val="76147438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1385690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normAutofit/>
          </a:bodyPr>
          <a:lstStyle>
            <a:lvl1pPr>
              <a:defRPr sz="4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normAutofit/>
          </a:bodyPr>
          <a:lstStyle>
            <a:lvl1pPr marL="0" indent="0">
              <a:buNone/>
              <a:defRPr sz="28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1827806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09281" y="1241700"/>
            <a:ext cx="5710519" cy="493526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199" y="1241700"/>
            <a:ext cx="5735171" cy="493526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103884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Footer Placeholder 7"/>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9" name="Slide Number Placeholder 8"/>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9168687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Footer Placeholder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7224805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Footer Placeholder 2"/>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4370927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9897340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2446718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6664656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186550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ShortExcursion">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p:spPr>
        <p:txBody>
          <a:bodyPr/>
          <a:lstStyle>
            <a:lvl1pPr>
              <a:defRPr>
                <a:solidFill>
                  <a:schemeClr val="accent2">
                    <a:lumMod val="50000"/>
                  </a:schemeClr>
                </a:solidFill>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347008097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09281" y="1122363"/>
            <a:ext cx="11598089" cy="2387600"/>
          </a:xfrm>
        </p:spPr>
        <p:txBody>
          <a:bodyPr anchor="b">
            <a:normAutofit/>
          </a:bodyPr>
          <a:lstStyle>
            <a:lvl1pPr algn="ctr">
              <a:defRPr sz="4000"/>
            </a:lvl1pPr>
          </a:lstStyle>
          <a:p>
            <a:r>
              <a:rPr lang="en-US"/>
              <a:t>Click to edit Master title style</a:t>
            </a:r>
            <a:endParaRPr lang="en-US" dirty="0"/>
          </a:p>
        </p:txBody>
      </p:sp>
      <p:sp>
        <p:nvSpPr>
          <p:cNvPr id="3" name="Subtitle 2"/>
          <p:cNvSpPr>
            <a:spLocks noGrp="1"/>
          </p:cNvSpPr>
          <p:nvPr>
            <p:ph type="subTitle" idx="1"/>
          </p:nvPr>
        </p:nvSpPr>
        <p:spPr>
          <a:xfrm>
            <a:off x="309281" y="3602038"/>
            <a:ext cx="11598089" cy="1655762"/>
          </a:xfrm>
        </p:spPr>
        <p:txBody>
          <a:bodyPr>
            <a:normAutofit/>
          </a:bodyPr>
          <a:lstStyle>
            <a:lvl1pPr marL="0" indent="0" algn="ctr">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293678" y="5433002"/>
            <a:ext cx="1629294" cy="548640"/>
          </a:xfrm>
          <a:prstGeom prst="rect">
            <a:avLst/>
          </a:prstGeom>
        </p:spPr>
      </p:pic>
    </p:spTree>
    <p:extLst>
      <p:ext uri="{BB962C8B-B14F-4D97-AF65-F5344CB8AC3E}">
        <p14:creationId xmlns:p14="http://schemas.microsoft.com/office/powerpoint/2010/main" val="193673410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9007077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normAutofit/>
          </a:bodyPr>
          <a:lstStyle>
            <a:lvl1pPr>
              <a:defRPr sz="4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normAutofit/>
          </a:bodyPr>
          <a:lstStyle>
            <a:lvl1pPr marL="0" indent="0">
              <a:buNone/>
              <a:defRPr sz="28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6777601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09281" y="1241700"/>
            <a:ext cx="5710519" cy="493526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199" y="1241700"/>
            <a:ext cx="5735171" cy="493526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3173325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Footer Placeholder 7"/>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9" name="Slide Number Placeholder 8"/>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2625077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Footer Placeholder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0061063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Footer Placeholder 2"/>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9952874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6496339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8128663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729357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hortExcursionCredits">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p:spPr>
        <p:txBody>
          <a:bodyPr/>
          <a:lstStyle>
            <a:lvl1pPr>
              <a:defRPr>
                <a:solidFill>
                  <a:schemeClr val="accent2">
                    <a:lumMod val="50000"/>
                  </a:schemeClr>
                </a:solidFill>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p:txBody>
          <a:bodyPr/>
          <a:lstStyle/>
          <a:p>
            <a:fld id="{67D2203D-769A-4D5A-AE4C-EA73FDE6A130}" type="slidenum">
              <a:rPr lang="en-US" smtClean="0"/>
              <a:t>‹#›</a:t>
            </a:fld>
            <a:endParaRPr lang="en-US"/>
          </a:p>
        </p:txBody>
      </p:sp>
      <p:sp>
        <p:nvSpPr>
          <p:cNvPr id="5" name="Text Placeholder 8"/>
          <p:cNvSpPr>
            <a:spLocks noGrp="1"/>
          </p:cNvSpPr>
          <p:nvPr>
            <p:ph type="body" sz="quarter" idx="13" hasCustomPrompt="1"/>
          </p:nvPr>
        </p:nvSpPr>
        <p:spPr>
          <a:xfrm>
            <a:off x="147344" y="6525676"/>
            <a:ext cx="2567110" cy="205819"/>
          </a:xfrm>
        </p:spPr>
        <p:txBody>
          <a:bodyPr>
            <a:noAutofit/>
          </a:bodyPr>
          <a:lstStyle>
            <a:lvl1pPr marL="0" indent="0">
              <a:buNone/>
              <a:defRPr sz="600"/>
            </a:lvl1pPr>
          </a:lstStyle>
          <a:p>
            <a:pPr lvl="0"/>
            <a:r>
              <a:rPr lang="en-US" dirty="0"/>
              <a:t>[reference here]</a:t>
            </a:r>
          </a:p>
        </p:txBody>
      </p:sp>
    </p:spTree>
    <p:extLst>
      <p:ext uri="{BB962C8B-B14F-4D97-AF65-F5344CB8AC3E}">
        <p14:creationId xmlns:p14="http://schemas.microsoft.com/office/powerpoint/2010/main" val="142389604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3099793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09281" y="1122363"/>
            <a:ext cx="11598089" cy="2387600"/>
          </a:xfrm>
        </p:spPr>
        <p:txBody>
          <a:bodyPr anchor="b">
            <a:normAutofit/>
          </a:bodyPr>
          <a:lstStyle>
            <a:lvl1pPr algn="ctr">
              <a:defRPr sz="4000"/>
            </a:lvl1pPr>
          </a:lstStyle>
          <a:p>
            <a:r>
              <a:rPr lang="en-US"/>
              <a:t>Click to edit Master title style</a:t>
            </a:r>
            <a:endParaRPr lang="en-US" dirty="0"/>
          </a:p>
        </p:txBody>
      </p:sp>
      <p:sp>
        <p:nvSpPr>
          <p:cNvPr id="3" name="Subtitle 2"/>
          <p:cNvSpPr>
            <a:spLocks noGrp="1"/>
          </p:cNvSpPr>
          <p:nvPr>
            <p:ph type="subTitle" idx="1"/>
          </p:nvPr>
        </p:nvSpPr>
        <p:spPr>
          <a:xfrm>
            <a:off x="309281" y="3602038"/>
            <a:ext cx="11598089" cy="1655762"/>
          </a:xfrm>
        </p:spPr>
        <p:txBody>
          <a:bodyPr>
            <a:normAutofit/>
          </a:bodyPr>
          <a:lstStyle>
            <a:lvl1pPr marL="0" indent="0" algn="ctr">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293678" y="5433002"/>
            <a:ext cx="1629294" cy="548640"/>
          </a:xfrm>
          <a:prstGeom prst="rect">
            <a:avLst/>
          </a:prstGeom>
        </p:spPr>
      </p:pic>
    </p:spTree>
    <p:extLst>
      <p:ext uri="{BB962C8B-B14F-4D97-AF65-F5344CB8AC3E}">
        <p14:creationId xmlns:p14="http://schemas.microsoft.com/office/powerpoint/2010/main" val="326329568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447929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normAutofit/>
          </a:bodyPr>
          <a:lstStyle>
            <a:lvl1pPr>
              <a:defRPr sz="4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normAutofit/>
          </a:bodyPr>
          <a:lstStyle>
            <a:lvl1pPr marL="0" indent="0">
              <a:buNone/>
              <a:defRPr sz="28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2070995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09281" y="1241700"/>
            <a:ext cx="5710519" cy="493526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199" y="1241700"/>
            <a:ext cx="5735171" cy="493526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8490094"/>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Footer Placeholder 7"/>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9" name="Slide Number Placeholder 8"/>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4697012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Footer Placeholder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1553139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Footer Placeholder 2"/>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28814381"/>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00576380"/>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163235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PlainVanillaNumber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marL="514350" indent="-514350">
              <a:buClr>
                <a:schemeClr val="accent5">
                  <a:lumMod val="75000"/>
                </a:schemeClr>
              </a:buClr>
              <a:buFont typeface="+mj-lt"/>
              <a:buAutoNum type="arabicPeriod"/>
              <a:defRPr/>
            </a:lvl1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p>
            <a:fld id="{533C3136-38B5-49B0-B7B2-ED139F0532E2}" type="slidenum">
              <a:rPr lang="en-US" smtClean="0"/>
              <a:t>‹#›</a:t>
            </a:fld>
            <a:endParaRPr lang="en-US"/>
          </a:p>
        </p:txBody>
      </p:sp>
    </p:spTree>
    <p:extLst>
      <p:ext uri="{BB962C8B-B14F-4D97-AF65-F5344CB8AC3E}">
        <p14:creationId xmlns:p14="http://schemas.microsoft.com/office/powerpoint/2010/main" val="299631911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6102461"/>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9723481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09281" y="1122363"/>
            <a:ext cx="11598089" cy="2387600"/>
          </a:xfrm>
        </p:spPr>
        <p:txBody>
          <a:bodyPr anchor="b">
            <a:normAutofit/>
          </a:bodyPr>
          <a:lstStyle>
            <a:lvl1pPr algn="ctr">
              <a:defRPr sz="4000"/>
            </a:lvl1pPr>
          </a:lstStyle>
          <a:p>
            <a:r>
              <a:rPr lang="en-US"/>
              <a:t>Click to edit Master title style</a:t>
            </a:r>
            <a:endParaRPr lang="en-US" dirty="0"/>
          </a:p>
        </p:txBody>
      </p:sp>
      <p:sp>
        <p:nvSpPr>
          <p:cNvPr id="3" name="Subtitle 2"/>
          <p:cNvSpPr>
            <a:spLocks noGrp="1"/>
          </p:cNvSpPr>
          <p:nvPr>
            <p:ph type="subTitle" idx="1"/>
          </p:nvPr>
        </p:nvSpPr>
        <p:spPr>
          <a:xfrm>
            <a:off x="309281" y="3602038"/>
            <a:ext cx="11598089" cy="1655762"/>
          </a:xfrm>
        </p:spPr>
        <p:txBody>
          <a:bodyPr>
            <a:normAutofit/>
          </a:bodyPr>
          <a:lstStyle>
            <a:lvl1pPr marL="0" indent="0" algn="ctr">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293678" y="5433002"/>
            <a:ext cx="1629294" cy="548640"/>
          </a:xfrm>
          <a:prstGeom prst="rect">
            <a:avLst/>
          </a:prstGeom>
        </p:spPr>
      </p:pic>
    </p:spTree>
    <p:extLst>
      <p:ext uri="{BB962C8B-B14F-4D97-AF65-F5344CB8AC3E}">
        <p14:creationId xmlns:p14="http://schemas.microsoft.com/office/powerpoint/2010/main" val="1807789281"/>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80519640"/>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normAutofit/>
          </a:bodyPr>
          <a:lstStyle>
            <a:lvl1pPr>
              <a:defRPr sz="4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normAutofit/>
          </a:bodyPr>
          <a:lstStyle>
            <a:lvl1pPr marL="0" indent="0">
              <a:buNone/>
              <a:defRPr sz="28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52755054"/>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09281" y="1241700"/>
            <a:ext cx="5710519" cy="493526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199" y="1241700"/>
            <a:ext cx="5735171" cy="493526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96220853"/>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Footer Placeholder 7"/>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9" name="Slide Number Placeholder 8"/>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43785427"/>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Footer Placeholder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38888415"/>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Footer Placeholder 2"/>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92389042"/>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544485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lainVanillaNumberCredi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marL="514350" indent="-514350">
              <a:buClr>
                <a:schemeClr val="accent5">
                  <a:lumMod val="75000"/>
                </a:schemeClr>
              </a:buClr>
              <a:buFont typeface="+mj-lt"/>
              <a:buAutoNum type="arabicPeriod"/>
              <a:defRPr/>
            </a:lvl1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p>
            <a:fld id="{533C3136-38B5-49B0-B7B2-ED139F0532E2}" type="slidenum">
              <a:rPr lang="en-US" smtClean="0"/>
              <a:t>‹#›</a:t>
            </a:fld>
            <a:endParaRPr lang="en-US"/>
          </a:p>
        </p:txBody>
      </p:sp>
      <p:sp>
        <p:nvSpPr>
          <p:cNvPr id="9" name="Text Placeholder 8"/>
          <p:cNvSpPr>
            <a:spLocks noGrp="1"/>
          </p:cNvSpPr>
          <p:nvPr>
            <p:ph type="body" sz="quarter" idx="13" hasCustomPrompt="1"/>
          </p:nvPr>
        </p:nvSpPr>
        <p:spPr>
          <a:xfrm>
            <a:off x="147344" y="6553568"/>
            <a:ext cx="2567110" cy="205819"/>
          </a:xfrm>
        </p:spPr>
        <p:txBody>
          <a:bodyPr>
            <a:noAutofit/>
          </a:bodyPr>
          <a:lstStyle>
            <a:lvl1pPr marL="0" indent="0">
              <a:buNone/>
              <a:defRPr sz="600"/>
            </a:lvl1pPr>
          </a:lstStyle>
          <a:p>
            <a:pPr lvl="0"/>
            <a:r>
              <a:rPr lang="en-US" dirty="0"/>
              <a:t>[reference here]</a:t>
            </a:r>
          </a:p>
        </p:txBody>
      </p:sp>
    </p:spTree>
    <p:extLst>
      <p:ext uri="{BB962C8B-B14F-4D97-AF65-F5344CB8AC3E}">
        <p14:creationId xmlns:p14="http://schemas.microsoft.com/office/powerpoint/2010/main" val="853708810"/>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11319093"/>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90191092"/>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966338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33530511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2Sid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0674" y="1789554"/>
            <a:ext cx="5631278" cy="452883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344871" y="1789554"/>
            <a:ext cx="5640435" cy="452883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25706016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image" Target="../media/image1.png"/><Relationship Id="rId3" Type="http://schemas.openxmlformats.org/officeDocument/2006/relationships/slideLayout" Target="../slideLayouts/slideLayout31.xml"/><Relationship Id="rId7" Type="http://schemas.openxmlformats.org/officeDocument/2006/relationships/slideLayout" Target="../slideLayouts/slideLayout35.xml"/><Relationship Id="rId12" Type="http://schemas.openxmlformats.org/officeDocument/2006/relationships/theme" Target="../theme/theme2.xml"/><Relationship Id="rId2" Type="http://schemas.openxmlformats.org/officeDocument/2006/relationships/slideLayout" Target="../slideLayouts/slideLayout30.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0" Type="http://schemas.openxmlformats.org/officeDocument/2006/relationships/slideLayout" Target="../slideLayouts/slideLayout38.xml"/><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image" Target="../media/image2.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7.xml"/><Relationship Id="rId13" Type="http://schemas.openxmlformats.org/officeDocument/2006/relationships/image" Target="../media/image1.png"/><Relationship Id="rId3" Type="http://schemas.openxmlformats.org/officeDocument/2006/relationships/slideLayout" Target="../slideLayouts/slideLayout42.xml"/><Relationship Id="rId7" Type="http://schemas.openxmlformats.org/officeDocument/2006/relationships/slideLayout" Target="../slideLayouts/slideLayout46.xml"/><Relationship Id="rId12" Type="http://schemas.openxmlformats.org/officeDocument/2006/relationships/theme" Target="../theme/theme3.xml"/><Relationship Id="rId2" Type="http://schemas.openxmlformats.org/officeDocument/2006/relationships/slideLayout" Target="../slideLayouts/slideLayout41.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5" Type="http://schemas.openxmlformats.org/officeDocument/2006/relationships/slideLayout" Target="../slideLayouts/slideLayout44.xml"/><Relationship Id="rId10" Type="http://schemas.openxmlformats.org/officeDocument/2006/relationships/slideLayout" Target="../slideLayouts/slideLayout49.xml"/><Relationship Id="rId4" Type="http://schemas.openxmlformats.org/officeDocument/2006/relationships/slideLayout" Target="../slideLayouts/slideLayout43.xml"/><Relationship Id="rId9" Type="http://schemas.openxmlformats.org/officeDocument/2006/relationships/slideLayout" Target="../slideLayouts/slideLayout48.xml"/><Relationship Id="rId14" Type="http://schemas.openxmlformats.org/officeDocument/2006/relationships/image" Target="../media/image2.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8.xml"/><Relationship Id="rId13" Type="http://schemas.openxmlformats.org/officeDocument/2006/relationships/image" Target="../media/image1.png"/><Relationship Id="rId3" Type="http://schemas.openxmlformats.org/officeDocument/2006/relationships/slideLayout" Target="../slideLayouts/slideLayout53.xml"/><Relationship Id="rId7" Type="http://schemas.openxmlformats.org/officeDocument/2006/relationships/slideLayout" Target="../slideLayouts/slideLayout57.xml"/><Relationship Id="rId12" Type="http://schemas.openxmlformats.org/officeDocument/2006/relationships/theme" Target="../theme/theme4.xml"/><Relationship Id="rId2" Type="http://schemas.openxmlformats.org/officeDocument/2006/relationships/slideLayout" Target="../slideLayouts/slideLayout52.xml"/><Relationship Id="rId1" Type="http://schemas.openxmlformats.org/officeDocument/2006/relationships/slideLayout" Target="../slideLayouts/slideLayout51.xml"/><Relationship Id="rId6" Type="http://schemas.openxmlformats.org/officeDocument/2006/relationships/slideLayout" Target="../slideLayouts/slideLayout56.xml"/><Relationship Id="rId11" Type="http://schemas.openxmlformats.org/officeDocument/2006/relationships/slideLayout" Target="../slideLayouts/slideLayout61.xml"/><Relationship Id="rId5" Type="http://schemas.openxmlformats.org/officeDocument/2006/relationships/slideLayout" Target="../slideLayouts/slideLayout55.xml"/><Relationship Id="rId10" Type="http://schemas.openxmlformats.org/officeDocument/2006/relationships/slideLayout" Target="../slideLayouts/slideLayout60.xml"/><Relationship Id="rId4" Type="http://schemas.openxmlformats.org/officeDocument/2006/relationships/slideLayout" Target="../slideLayouts/slideLayout54.xml"/><Relationship Id="rId9" Type="http://schemas.openxmlformats.org/officeDocument/2006/relationships/slideLayout" Target="../slideLayouts/slideLayout59.xml"/><Relationship Id="rId14" Type="http://schemas.openxmlformats.org/officeDocument/2006/relationships/image" Target="../media/image2.pn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9.xml"/><Relationship Id="rId13" Type="http://schemas.openxmlformats.org/officeDocument/2006/relationships/image" Target="../media/image1.png"/><Relationship Id="rId3" Type="http://schemas.openxmlformats.org/officeDocument/2006/relationships/slideLayout" Target="../slideLayouts/slideLayout64.xml"/><Relationship Id="rId7" Type="http://schemas.openxmlformats.org/officeDocument/2006/relationships/slideLayout" Target="../slideLayouts/slideLayout68.xml"/><Relationship Id="rId12" Type="http://schemas.openxmlformats.org/officeDocument/2006/relationships/theme" Target="../theme/theme5.xml"/><Relationship Id="rId2" Type="http://schemas.openxmlformats.org/officeDocument/2006/relationships/slideLayout" Target="../slideLayouts/slideLayout63.xml"/><Relationship Id="rId1" Type="http://schemas.openxmlformats.org/officeDocument/2006/relationships/slideLayout" Target="../slideLayouts/slideLayout62.xml"/><Relationship Id="rId6" Type="http://schemas.openxmlformats.org/officeDocument/2006/relationships/slideLayout" Target="../slideLayouts/slideLayout67.xml"/><Relationship Id="rId11" Type="http://schemas.openxmlformats.org/officeDocument/2006/relationships/slideLayout" Target="../slideLayouts/slideLayout72.xml"/><Relationship Id="rId5" Type="http://schemas.openxmlformats.org/officeDocument/2006/relationships/slideLayout" Target="../slideLayouts/slideLayout66.xml"/><Relationship Id="rId10" Type="http://schemas.openxmlformats.org/officeDocument/2006/relationships/slideLayout" Target="../slideLayouts/slideLayout71.xml"/><Relationship Id="rId4" Type="http://schemas.openxmlformats.org/officeDocument/2006/relationships/slideLayout" Target="../slideLayouts/slideLayout65.xml"/><Relationship Id="rId9" Type="http://schemas.openxmlformats.org/officeDocument/2006/relationships/slideLayout" Target="../slideLayouts/slideLayout70.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0"/>
            <a:ext cx="12192000" cy="823393"/>
          </a:xfrm>
          <a:prstGeom prst="rect">
            <a:avLst/>
          </a:prstGeom>
          <a:solidFill>
            <a:schemeClr val="accent1">
              <a:lumMod val="50000"/>
            </a:schemeClr>
          </a:solidFill>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47344" y="1495221"/>
            <a:ext cx="11960872" cy="4933050"/>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11458167" y="6522143"/>
            <a:ext cx="693023" cy="268671"/>
          </a:xfrm>
          <a:prstGeom prst="rect">
            <a:avLst/>
          </a:prstGeom>
        </p:spPr>
        <p:txBody>
          <a:bodyPr vert="horz" lIns="91440" tIns="45720" rIns="91440" bIns="45720" rtlCol="0" anchor="ctr"/>
          <a:lstStyle>
            <a:lvl1pPr algn="r">
              <a:defRPr sz="1200">
                <a:solidFill>
                  <a:schemeClr val="tx1">
                    <a:tint val="75000"/>
                  </a:schemeClr>
                </a:solidFill>
              </a:defRPr>
            </a:lvl1pPr>
          </a:lstStyle>
          <a:p>
            <a:fld id="{67D2203D-769A-4D5A-AE4C-EA73FDE6A130}" type="slidenum">
              <a:rPr lang="en-US" smtClean="0"/>
              <a:t>‹#›</a:t>
            </a:fld>
            <a:endParaRPr lang="en-US"/>
          </a:p>
        </p:txBody>
      </p:sp>
      <p:sp>
        <p:nvSpPr>
          <p:cNvPr id="7" name="Rectangle 6"/>
          <p:cNvSpPr/>
          <p:nvPr userDrawn="1"/>
        </p:nvSpPr>
        <p:spPr>
          <a:xfrm>
            <a:off x="5164182" y="6656478"/>
            <a:ext cx="1570401" cy="215444"/>
          </a:xfrm>
          <a:prstGeom prst="rect">
            <a:avLst/>
          </a:prstGeom>
        </p:spPr>
        <p:txBody>
          <a:bodyPr wrap="square">
            <a:spAutoFit/>
          </a:bodyPr>
          <a:lstStyle/>
          <a:p>
            <a:r>
              <a:rPr lang="en-US" sz="800"/>
              <a:t>University of </a:t>
            </a:r>
            <a:r>
              <a:rPr lang="en-US" sz="800">
                <a:solidFill>
                  <a:srgbClr val="C00000"/>
                </a:solidFill>
              </a:rPr>
              <a:t>Wisconsin</a:t>
            </a:r>
            <a:r>
              <a:rPr lang="en-US" sz="800"/>
              <a:t>-Madison</a:t>
            </a:r>
          </a:p>
        </p:txBody>
      </p:sp>
    </p:spTree>
    <p:extLst>
      <p:ext uri="{BB962C8B-B14F-4D97-AF65-F5344CB8AC3E}">
        <p14:creationId xmlns:p14="http://schemas.microsoft.com/office/powerpoint/2010/main" val="3863594827"/>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81" r:id="rId3"/>
    <p:sldLayoutId id="2147483688" r:id="rId4"/>
    <p:sldLayoutId id="2147483689" r:id="rId5"/>
    <p:sldLayoutId id="2147483679" r:id="rId6"/>
    <p:sldLayoutId id="2147483680" r:id="rId7"/>
    <p:sldLayoutId id="2147483668" r:id="rId8"/>
    <p:sldLayoutId id="2147483669" r:id="rId9"/>
    <p:sldLayoutId id="2147483685" r:id="rId10"/>
    <p:sldLayoutId id="2147483683" r:id="rId11"/>
    <p:sldLayoutId id="2147483686" r:id="rId12"/>
    <p:sldLayoutId id="2147483684" r:id="rId13"/>
    <p:sldLayoutId id="2147483682" r:id="rId14"/>
    <p:sldLayoutId id="2147483690" r:id="rId15"/>
    <p:sldLayoutId id="2147483691" r:id="rId16"/>
    <p:sldLayoutId id="2147483670" r:id="rId17"/>
    <p:sldLayoutId id="2147483671" r:id="rId18"/>
    <p:sldLayoutId id="2147483687" r:id="rId19"/>
    <p:sldLayoutId id="2147483672" r:id="rId20"/>
    <p:sldLayoutId id="2147483673" r:id="rId21"/>
    <p:sldLayoutId id="2147483674" r:id="rId22"/>
    <p:sldLayoutId id="2147483675" r:id="rId23"/>
    <p:sldLayoutId id="2147483676" r:id="rId24"/>
    <p:sldLayoutId id="2147483740" r:id="rId25"/>
    <p:sldLayoutId id="2147483741" r:id="rId26"/>
    <p:sldLayoutId id="2147483742" r:id="rId27"/>
    <p:sldLayoutId id="2147483743" r:id="rId28"/>
  </p:sldLayoutIdLst>
  <p:hf hdr="0" ftr="0" dt="0"/>
  <p:txStyles>
    <p:titleStyle>
      <a:lvl1pPr algn="l" defTabSz="914400" rtl="0" eaLnBrk="1" latinLnBrk="0" hangingPunct="1">
        <a:lnSpc>
          <a:spcPct val="90000"/>
        </a:lnSpc>
        <a:spcBef>
          <a:spcPct val="0"/>
        </a:spcBef>
        <a:buNone/>
        <a:defRPr sz="36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9281" y="190309"/>
            <a:ext cx="10724031" cy="87200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309281" y="1243853"/>
            <a:ext cx="11598089" cy="4933110"/>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309281" y="6356348"/>
            <a:ext cx="2600647"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4"/>
          </p:nvPr>
        </p:nvSpPr>
        <p:spPr>
          <a:xfrm>
            <a:off x="9164170" y="6356349"/>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7" name="Picture 6"/>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11457868" y="461570"/>
            <a:ext cx="233390" cy="365760"/>
          </a:xfrm>
          <a:prstGeom prst="rect">
            <a:avLst/>
          </a:prstGeom>
        </p:spPr>
      </p:pic>
      <p:pic>
        <p:nvPicPr>
          <p:cNvPr id="12" name="Picture 11"/>
          <p:cNvPicPr>
            <a:picLocks noChangeAspect="1"/>
          </p:cNvPicPr>
          <p:nvPr userDrawn="1"/>
        </p:nvPicPr>
        <p:blipFill>
          <a:blip r:embed="rId14"/>
          <a:stretch>
            <a:fillRect/>
          </a:stretch>
        </p:blipFill>
        <p:spPr>
          <a:xfrm>
            <a:off x="11146587" y="220597"/>
            <a:ext cx="855953" cy="190211"/>
          </a:xfrm>
          <a:prstGeom prst="rect">
            <a:avLst/>
          </a:prstGeom>
        </p:spPr>
      </p:pic>
    </p:spTree>
    <p:extLst>
      <p:ext uri="{BB962C8B-B14F-4D97-AF65-F5344CB8AC3E}">
        <p14:creationId xmlns:p14="http://schemas.microsoft.com/office/powerpoint/2010/main" val="3273951506"/>
      </p:ext>
    </p:extLst>
  </p:cSld>
  <p:clrMap bg1="lt1" tx1="dk1" bg2="lt2" tx2="dk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Lst>
  <p:hf hdr="0" ftr="0" dt="0"/>
  <p:txStyles>
    <p:title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9281" y="190309"/>
            <a:ext cx="10724031" cy="87200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309281" y="1243853"/>
            <a:ext cx="11598089" cy="4933110"/>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309281" y="6356348"/>
            <a:ext cx="2600647"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4"/>
          </p:nvPr>
        </p:nvSpPr>
        <p:spPr>
          <a:xfrm>
            <a:off x="9164170" y="6356349"/>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7" name="Picture 6"/>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11457868" y="461570"/>
            <a:ext cx="233390" cy="365760"/>
          </a:xfrm>
          <a:prstGeom prst="rect">
            <a:avLst/>
          </a:prstGeom>
        </p:spPr>
      </p:pic>
      <p:pic>
        <p:nvPicPr>
          <p:cNvPr id="12" name="Picture 11"/>
          <p:cNvPicPr>
            <a:picLocks noChangeAspect="1"/>
          </p:cNvPicPr>
          <p:nvPr userDrawn="1"/>
        </p:nvPicPr>
        <p:blipFill>
          <a:blip r:embed="rId14"/>
          <a:stretch>
            <a:fillRect/>
          </a:stretch>
        </p:blipFill>
        <p:spPr>
          <a:xfrm>
            <a:off x="11146587" y="220597"/>
            <a:ext cx="855953" cy="190211"/>
          </a:xfrm>
          <a:prstGeom prst="rect">
            <a:avLst/>
          </a:prstGeom>
        </p:spPr>
      </p:pic>
    </p:spTree>
    <p:extLst>
      <p:ext uri="{BB962C8B-B14F-4D97-AF65-F5344CB8AC3E}">
        <p14:creationId xmlns:p14="http://schemas.microsoft.com/office/powerpoint/2010/main" val="3109818047"/>
      </p:ext>
    </p:extLst>
  </p:cSld>
  <p:clrMap bg1="lt1" tx1="dk1" bg2="lt2" tx2="dk2" accent1="accent1" accent2="accent2" accent3="accent3" accent4="accent4" accent5="accent5" accent6="accent6" hlink="hlink" folHlink="folHlink"/>
  <p:sldLayoutIdLst>
    <p:sldLayoutId id="2147483705" r:id="rId1"/>
    <p:sldLayoutId id="2147483706" r:id="rId2"/>
    <p:sldLayoutId id="2147483707" r:id="rId3"/>
    <p:sldLayoutId id="2147483708" r:id="rId4"/>
    <p:sldLayoutId id="2147483709" r:id="rId5"/>
    <p:sldLayoutId id="2147483710" r:id="rId6"/>
    <p:sldLayoutId id="2147483711" r:id="rId7"/>
    <p:sldLayoutId id="2147483712" r:id="rId8"/>
    <p:sldLayoutId id="2147483713" r:id="rId9"/>
    <p:sldLayoutId id="2147483714" r:id="rId10"/>
    <p:sldLayoutId id="2147483715" r:id="rId11"/>
  </p:sldLayoutIdLst>
  <p:hf hdr="0" ftr="0" dt="0"/>
  <p:txStyles>
    <p:title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9281" y="190309"/>
            <a:ext cx="10724031" cy="87200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309281" y="1243853"/>
            <a:ext cx="11598089" cy="4933110"/>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309281" y="6356348"/>
            <a:ext cx="2600647"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4"/>
          </p:nvPr>
        </p:nvSpPr>
        <p:spPr>
          <a:xfrm>
            <a:off x="9164170" y="6356349"/>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7" name="Picture 6"/>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11457868" y="461570"/>
            <a:ext cx="233390" cy="365760"/>
          </a:xfrm>
          <a:prstGeom prst="rect">
            <a:avLst/>
          </a:prstGeom>
        </p:spPr>
      </p:pic>
      <p:pic>
        <p:nvPicPr>
          <p:cNvPr id="12" name="Picture 11"/>
          <p:cNvPicPr>
            <a:picLocks noChangeAspect="1"/>
          </p:cNvPicPr>
          <p:nvPr userDrawn="1"/>
        </p:nvPicPr>
        <p:blipFill>
          <a:blip r:embed="rId14"/>
          <a:stretch>
            <a:fillRect/>
          </a:stretch>
        </p:blipFill>
        <p:spPr>
          <a:xfrm>
            <a:off x="11146587" y="220597"/>
            <a:ext cx="855953" cy="190211"/>
          </a:xfrm>
          <a:prstGeom prst="rect">
            <a:avLst/>
          </a:prstGeom>
        </p:spPr>
      </p:pic>
    </p:spTree>
    <p:extLst>
      <p:ext uri="{BB962C8B-B14F-4D97-AF65-F5344CB8AC3E}">
        <p14:creationId xmlns:p14="http://schemas.microsoft.com/office/powerpoint/2010/main" val="2649719698"/>
      </p:ext>
    </p:extLst>
  </p:cSld>
  <p:clrMap bg1="lt1" tx1="dk1" bg2="lt2" tx2="dk2" accent1="accent1" accent2="accent2" accent3="accent3" accent4="accent4" accent5="accent5" accent6="accent6" hlink="hlink" folHlink="folHlink"/>
  <p:sldLayoutIdLst>
    <p:sldLayoutId id="2147483717" r:id="rId1"/>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Lst>
  <p:hf hdr="0" ftr="0" dt="0"/>
  <p:txStyles>
    <p:title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9281" y="190309"/>
            <a:ext cx="10724031" cy="87200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309281" y="1243853"/>
            <a:ext cx="11598089" cy="4933110"/>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309281" y="6356348"/>
            <a:ext cx="2600647"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4"/>
          </p:nvPr>
        </p:nvSpPr>
        <p:spPr>
          <a:xfrm>
            <a:off x="9164170" y="6356349"/>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7" name="Picture 6"/>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11457868" y="461570"/>
            <a:ext cx="233390" cy="365760"/>
          </a:xfrm>
          <a:prstGeom prst="rect">
            <a:avLst/>
          </a:prstGeom>
        </p:spPr>
      </p:pic>
      <p:pic>
        <p:nvPicPr>
          <p:cNvPr id="12" name="Picture 11"/>
          <p:cNvPicPr>
            <a:picLocks noChangeAspect="1"/>
          </p:cNvPicPr>
          <p:nvPr userDrawn="1"/>
        </p:nvPicPr>
        <p:blipFill>
          <a:blip r:embed="rId14"/>
          <a:stretch>
            <a:fillRect/>
          </a:stretch>
        </p:blipFill>
        <p:spPr>
          <a:xfrm>
            <a:off x="11146587" y="220597"/>
            <a:ext cx="855953" cy="190211"/>
          </a:xfrm>
          <a:prstGeom prst="rect">
            <a:avLst/>
          </a:prstGeom>
        </p:spPr>
      </p:pic>
    </p:spTree>
    <p:extLst>
      <p:ext uri="{BB962C8B-B14F-4D97-AF65-F5344CB8AC3E}">
        <p14:creationId xmlns:p14="http://schemas.microsoft.com/office/powerpoint/2010/main" val="2199832813"/>
      </p:ext>
    </p:extLst>
  </p:cSld>
  <p:clrMap bg1="lt1" tx1="dk1" bg2="lt2" tx2="dk2" accent1="accent1" accent2="accent2" accent3="accent3" accent4="accent4" accent5="accent5" accent6="accent6" hlink="hlink" folHlink="folHlink"/>
  <p:sldLayoutIdLst>
    <p:sldLayoutId id="2147483729" r:id="rId1"/>
    <p:sldLayoutId id="2147483730" r:id="rId2"/>
    <p:sldLayoutId id="2147483731" r:id="rId3"/>
    <p:sldLayoutId id="2147483732" r:id="rId4"/>
    <p:sldLayoutId id="2147483733" r:id="rId5"/>
    <p:sldLayoutId id="2147483734" r:id="rId6"/>
    <p:sldLayoutId id="2147483735" r:id="rId7"/>
    <p:sldLayoutId id="2147483736" r:id="rId8"/>
    <p:sldLayoutId id="2147483737" r:id="rId9"/>
    <p:sldLayoutId id="2147483738" r:id="rId10"/>
    <p:sldLayoutId id="2147483739" r:id="rId11"/>
  </p:sldLayoutIdLst>
  <p:hf hdr="0" ftr="0" dt="0"/>
  <p:txStyles>
    <p:title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8.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52.xml"/><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jpeg"/></Relationships>
</file>

<file path=ppt/slides/_rels/slide10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0.xml"/></Relationships>
</file>

<file path=ppt/slides/_rels/slide10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8.xml"/><Relationship Id="rId4" Type="http://schemas.openxmlformats.org/officeDocument/2006/relationships/hyperlink" Target="http://www.cs.cmu.edu/afs/cs/academic/class/15213-f10/www/code/10-cache-memories/mountain/" TargetMode="External"/></Relationships>
</file>

<file path=ppt/slides/_rels/slide17.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5.xml"/><Relationship Id="rId1" Type="http://schemas.openxmlformats.org/officeDocument/2006/relationships/slideLayout" Target="../slideLayouts/slideLayout18.xml"/><Relationship Id="rId4" Type="http://schemas.openxmlformats.org/officeDocument/2006/relationships/image" Target="../media/image10.png"/></Relationships>
</file>

<file path=ppt/slides/_rels/slide4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hyperlink" Target="https://www.unrealengine.com/en-US/" TargetMode="External"/><Relationship Id="rId2" Type="http://schemas.openxmlformats.org/officeDocument/2006/relationships/hyperlink" Target="https://unity.com/" TargetMode="External"/><Relationship Id="rId1" Type="http://schemas.openxmlformats.org/officeDocument/2006/relationships/slideLayout" Target="../slideLayouts/slideLayout2.xml"/><Relationship Id="rId6" Type="http://schemas.openxmlformats.org/officeDocument/2006/relationships/hyperlink" Target="https://www.autoware.org/" TargetMode="External"/><Relationship Id="rId5" Type="http://schemas.openxmlformats.org/officeDocument/2006/relationships/hyperlink" Target="https://www.lgsvlsimulator.com/" TargetMode="External"/><Relationship Id="rId4" Type="http://schemas.openxmlformats.org/officeDocument/2006/relationships/hyperlink" Target="https://carla.org/" TargetMode="Externa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5.xml"/><Relationship Id="rId1" Type="http://schemas.openxmlformats.org/officeDocument/2006/relationships/slideLayout" Target="../slideLayouts/slideLayout18.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8.png"/><Relationship Id="rId1" Type="http://schemas.openxmlformats.org/officeDocument/2006/relationships/slideLayout" Target="../slideLayouts/slideLayout25.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6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20.png"/><Relationship Id="rId1" Type="http://schemas.openxmlformats.org/officeDocument/2006/relationships/slideLayout" Target="../slideLayouts/slideLayout12.xml"/><Relationship Id="rId4" Type="http://schemas.openxmlformats.org/officeDocument/2006/relationships/image" Target="../media/image22.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8.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9.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0.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42.xml"/><Relationship Id="rId1" Type="http://schemas.openxmlformats.org/officeDocument/2006/relationships/slideLayout" Target="../slideLayouts/slideLayout18.xml"/><Relationship Id="rId4" Type="http://schemas.openxmlformats.org/officeDocument/2006/relationships/image" Target="../media/image25.emf"/></Relationships>
</file>

<file path=ppt/slides/_rels/slide8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50.png"/><Relationship Id="rId1" Type="http://schemas.openxmlformats.org/officeDocument/2006/relationships/slideLayout" Target="../slideLayouts/slideLayout1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43.xml"/><Relationship Id="rId1" Type="http://schemas.openxmlformats.org/officeDocument/2006/relationships/slideLayout" Target="../slideLayouts/slideLayout18.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package" Target="../embeddings/Microsoft_Excel_Worksheet.xlsx"/><Relationship Id="rId1" Type="http://schemas.openxmlformats.org/officeDocument/2006/relationships/slideLayout" Target="../slideLayouts/slideLayout2.xml"/><Relationship Id="rId4" Type="http://schemas.openxmlformats.org/officeDocument/2006/relationships/image" Target="../media/image24.emf"/></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4.xml"/><Relationship Id="rId1" Type="http://schemas.openxmlformats.org/officeDocument/2006/relationships/slideLayout" Target="../slideLayouts/slideLayout18.xml"/><Relationship Id="rId4" Type="http://schemas.openxmlformats.org/officeDocument/2006/relationships/hyperlink" Target="http://www.realworldtech.com/haswell-cpu/" TargetMode="Externa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hyperlink" Target="https://dl.acm.org/doi/10.5555/320080.320082" TargetMode="External"/><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9.xml"/><Relationship Id="rId1" Type="http://schemas.openxmlformats.org/officeDocument/2006/relationships/slideLayout" Target="../slideLayouts/slideLayout4.xml"/><Relationship Id="rId5" Type="http://schemas.openxmlformats.org/officeDocument/2006/relationships/image" Target="../media/image33.png"/><Relationship Id="rId4" Type="http://schemas.openxmlformats.org/officeDocument/2006/relationships/image" Target="../media/image32.png"/></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9.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a:t>ME759</a:t>
            </a:r>
            <a:br>
              <a:rPr lang="en-US" dirty="0"/>
            </a:br>
            <a:r>
              <a:rPr lang="en-US" sz="2400" dirty="0"/>
              <a:t>High Performance Computing for Applications in Engineering</a:t>
            </a:r>
            <a:br>
              <a:rPr lang="en-US" sz="2400" dirty="0"/>
            </a:br>
            <a:br>
              <a:rPr lang="en-US" sz="2400" dirty="0"/>
            </a:br>
            <a:r>
              <a:rPr lang="en-US" sz="2400" dirty="0"/>
              <a:t>[Spring 2021]</a:t>
            </a:r>
            <a:br>
              <a:rPr lang="en-US" sz="2400" dirty="0"/>
            </a:br>
            <a:endParaRPr lang="en-US" sz="2400" dirty="0"/>
          </a:p>
        </p:txBody>
      </p:sp>
      <p:sp>
        <p:nvSpPr>
          <p:cNvPr id="5" name="Subtitle 4"/>
          <p:cNvSpPr>
            <a:spLocks noGrp="1"/>
          </p:cNvSpPr>
          <p:nvPr>
            <p:ph type="subTitle" idx="1"/>
          </p:nvPr>
        </p:nvSpPr>
        <p:spPr/>
        <p:txBody>
          <a:bodyPr>
            <a:normAutofit/>
          </a:bodyPr>
          <a:lstStyle/>
          <a:p>
            <a:endParaRPr lang="en-US" dirty="0"/>
          </a:p>
          <a:p>
            <a:r>
              <a:rPr lang="en-US"/>
              <a:t>Lecture 06</a:t>
            </a:r>
            <a:endParaRPr lang="en-US" dirty="0"/>
          </a:p>
          <a:p>
            <a:r>
              <a:rPr lang="en-US" dirty="0"/>
              <a:t>02/05/2021</a:t>
            </a:r>
          </a:p>
          <a:p>
            <a:endParaRPr lang="en-US" dirty="0"/>
          </a:p>
        </p:txBody>
      </p:sp>
      <p:sp>
        <p:nvSpPr>
          <p:cNvPr id="4" name="Slide Number Placeholder 3"/>
          <p:cNvSpPr>
            <a:spLocks noGrp="1"/>
          </p:cNvSpPr>
          <p:nvPr>
            <p:ph type="sldNum" sz="quarter" idx="12"/>
          </p:nvPr>
        </p:nvSpPr>
        <p:spPr/>
        <p:txBody>
          <a:bodyPr/>
          <a:lstStyle/>
          <a:p>
            <a:fld id="{533C3136-38B5-49B0-B7B2-ED139F0532E2}" type="slidenum">
              <a:rPr lang="en-US" smtClean="0"/>
              <a:t>1</a:t>
            </a:fld>
            <a:endParaRPr lang="en-US"/>
          </a:p>
        </p:txBody>
      </p:sp>
      <p:sp>
        <p:nvSpPr>
          <p:cNvPr id="6" name="Rectangle 5"/>
          <p:cNvSpPr>
            <a:spLocks noChangeArrowheads="1"/>
          </p:cNvSpPr>
          <p:nvPr/>
        </p:nvSpPr>
        <p:spPr bwMode="auto">
          <a:xfrm>
            <a:off x="0" y="6581001"/>
            <a:ext cx="861133" cy="276999"/>
          </a:xfrm>
          <a:prstGeom prst="rect">
            <a:avLst/>
          </a:prstGeom>
          <a:noFill/>
          <a:ln w="9525">
            <a:noFill/>
            <a:miter lim="800000"/>
            <a:headEnd/>
            <a:tailEnd/>
          </a:ln>
        </p:spPr>
        <p:txBody>
          <a:bodyPr wrap="none">
            <a:spAutoFit/>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eaLnBrk="0" hangingPunct="0"/>
            <a:r>
              <a:rPr lang="en-US" sz="600" dirty="0">
                <a:latin typeface="Tahoma" pitchFamily="34" charset="0"/>
              </a:rPr>
              <a:t>Dan Negrut, 2021</a:t>
            </a:r>
            <a:br>
              <a:rPr lang="en-US" sz="600" dirty="0">
                <a:latin typeface="Tahoma" pitchFamily="34" charset="0"/>
              </a:rPr>
            </a:br>
            <a:r>
              <a:rPr lang="en-US" sz="600" dirty="0">
                <a:latin typeface="Tahoma" pitchFamily="34" charset="0"/>
              </a:rPr>
              <a:t>ME759 UW-Madison</a:t>
            </a:r>
          </a:p>
        </p:txBody>
      </p:sp>
    </p:spTree>
    <p:extLst>
      <p:ext uri="{BB962C8B-B14F-4D97-AF65-F5344CB8AC3E}">
        <p14:creationId xmlns:p14="http://schemas.microsoft.com/office/powerpoint/2010/main" val="33603490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r>
              <a:rPr lang="en-GB" dirty="0"/>
              <a:t>Cache performance metrics [a nomenclature matter]</a:t>
            </a:r>
          </a:p>
        </p:txBody>
      </p:sp>
      <p:sp>
        <p:nvSpPr>
          <p:cNvPr id="114691" name="Rectangle 3"/>
          <p:cNvSpPr>
            <a:spLocks noGrp="1" noChangeArrowheads="1"/>
          </p:cNvSpPr>
          <p:nvPr>
            <p:ph idx="1"/>
          </p:nvPr>
        </p:nvSpPr>
        <p:spPr/>
        <p:txBody>
          <a:bodyPr>
            <a:normAutofit lnSpcReduction="10000"/>
          </a:bodyPr>
          <a:lstStyle/>
          <a:p>
            <a:r>
              <a:rPr lang="en-GB" sz="1800" dirty="0"/>
              <a:t>Miss Rate</a:t>
            </a:r>
          </a:p>
          <a:p>
            <a:pPr lvl="1"/>
            <a:r>
              <a:rPr lang="en-GB" sz="1600" dirty="0"/>
              <a:t>Defined as Miss Rate = 1 – Hit Rate (note that we defined the Hit Rate in the previous lecture)</a:t>
            </a:r>
          </a:p>
          <a:p>
            <a:pPr lvl="1"/>
            <a:r>
              <a:rPr lang="en-GB" sz="1600" dirty="0"/>
              <a:t>Represents the fraction of memory references that are not found in cache</a:t>
            </a:r>
          </a:p>
          <a:p>
            <a:pPr lvl="1"/>
            <a:r>
              <a:rPr lang="en-GB" sz="1600" dirty="0"/>
              <a:t>Typical numbers (in percentages):</a:t>
            </a:r>
          </a:p>
          <a:p>
            <a:pPr lvl="2"/>
            <a:r>
              <a:rPr lang="en-GB" sz="1400" dirty="0"/>
              <a:t>As low as 3-10% for L1</a:t>
            </a:r>
          </a:p>
          <a:p>
            <a:pPr lvl="2"/>
            <a:r>
              <a:rPr lang="en-GB" sz="1400" dirty="0"/>
              <a:t>Can be quite small (e.g., &lt; 1%) for L2, depending on size, nature of problem you run, etc.</a:t>
            </a:r>
          </a:p>
          <a:p>
            <a:endParaRPr lang="en-GB" sz="1800" dirty="0"/>
          </a:p>
          <a:p>
            <a:r>
              <a:rPr lang="en-GB" sz="1800" dirty="0"/>
              <a:t>Hit Time</a:t>
            </a:r>
          </a:p>
          <a:p>
            <a:pPr lvl="1"/>
            <a:r>
              <a:rPr lang="en-GB" sz="1600" dirty="0"/>
              <a:t>Time to deliver a line in the cache into a register of the processor</a:t>
            </a:r>
          </a:p>
          <a:p>
            <a:pPr lvl="2"/>
            <a:r>
              <a:rPr lang="en-GB" sz="1400" dirty="0"/>
              <a:t>Includes time to determine whether the line is in the cache</a:t>
            </a:r>
          </a:p>
          <a:p>
            <a:pPr lvl="1"/>
            <a:r>
              <a:rPr lang="en-GB" sz="1600" dirty="0"/>
              <a:t>Typical numbers:</a:t>
            </a:r>
          </a:p>
          <a:p>
            <a:pPr lvl="2"/>
            <a:r>
              <a:rPr lang="en-GB" sz="1400" dirty="0"/>
              <a:t>4 clock cycle for L1</a:t>
            </a:r>
          </a:p>
          <a:p>
            <a:pPr lvl="2"/>
            <a:r>
              <a:rPr lang="en-GB" sz="1400" dirty="0"/>
              <a:t>10 clock cycles for L2</a:t>
            </a:r>
          </a:p>
          <a:p>
            <a:endParaRPr lang="en-GB" sz="1800" dirty="0"/>
          </a:p>
          <a:p>
            <a:r>
              <a:rPr lang="en-GB" sz="1800" dirty="0"/>
              <a:t>Miss Penalty</a:t>
            </a:r>
          </a:p>
          <a:p>
            <a:pPr lvl="1"/>
            <a:r>
              <a:rPr lang="en-GB" sz="1600" dirty="0"/>
              <a:t>Additional time required because of a miss</a:t>
            </a:r>
          </a:p>
          <a:p>
            <a:pPr lvl="2"/>
            <a:r>
              <a:rPr lang="en-GB" sz="1400" dirty="0"/>
              <a:t>Typically 50-200 cycles for main memory (Trend: slightly increasing)</a:t>
            </a:r>
          </a:p>
        </p:txBody>
      </p:sp>
      <p:sp>
        <p:nvSpPr>
          <p:cNvPr id="2" name="Slide Number Placeholder 1"/>
          <p:cNvSpPr>
            <a:spLocks noGrp="1"/>
          </p:cNvSpPr>
          <p:nvPr>
            <p:ph type="sldNum" sz="quarter" idx="12"/>
          </p:nvPr>
        </p:nvSpPr>
        <p:spPr/>
        <p:txBody>
          <a:bodyPr/>
          <a:lstStyle/>
          <a:p>
            <a:fld id="{04A7C484-7E24-447E-8CB0-5149A4D34DEF}" type="slidenum">
              <a:rPr lang="en-US" altLang="en-US" smtClean="0"/>
              <a:pPr/>
              <a:t>10</a:t>
            </a:fld>
            <a:endParaRPr lang="en-US" altLang="en-US"/>
          </a:p>
        </p:txBody>
      </p:sp>
      <p:sp>
        <p:nvSpPr>
          <p:cNvPr id="5" name="Rectangle 4"/>
          <p:cNvSpPr/>
          <p:nvPr/>
        </p:nvSpPr>
        <p:spPr>
          <a:xfrm>
            <a:off x="99019" y="6656478"/>
            <a:ext cx="1371600" cy="200055"/>
          </a:xfrm>
          <a:prstGeom prst="rect">
            <a:avLst/>
          </a:prstGeom>
          <a:solidFill>
            <a:schemeClr val="bg1"/>
          </a:solidFill>
        </p:spPr>
        <p:txBody>
          <a:bodyPr wrap="square">
            <a:spAutoFit/>
          </a:bodyPr>
          <a:lstStyle/>
          <a:p>
            <a:r>
              <a:rPr lang="en-US" sz="700" dirty="0">
                <a:latin typeface="Calibri" panose="020F0502020204030204" pitchFamily="34" charset="0"/>
                <a:cs typeface="Calibri" panose="020F0502020204030204" pitchFamily="34" charset="0"/>
              </a:rPr>
              <a:t>[Bryant and </a:t>
            </a:r>
            <a:r>
              <a:rPr lang="en-US" sz="700" dirty="0" err="1">
                <a:latin typeface="Calibri" panose="020F0502020204030204" pitchFamily="34" charset="0"/>
                <a:cs typeface="Calibri" panose="020F0502020204030204" pitchFamily="34" charset="0"/>
              </a:rPr>
              <a:t>O‘Hallaron</a:t>
            </a:r>
            <a:r>
              <a:rPr lang="en-US" sz="700" dirty="0">
                <a:latin typeface="Calibri" panose="020F0502020204030204" pitchFamily="34" charset="0"/>
                <a:cs typeface="Calibri" panose="020F0502020204030204" pitchFamily="34" charset="0"/>
              </a:rPr>
              <a:t>: CMU] →</a:t>
            </a:r>
          </a:p>
        </p:txBody>
      </p:sp>
    </p:spTree>
    <p:extLst>
      <p:ext uri="{BB962C8B-B14F-4D97-AF65-F5344CB8AC3E}">
        <p14:creationId xmlns:p14="http://schemas.microsoft.com/office/powerpoint/2010/main" val="954293907"/>
      </p:ext>
    </p:extLst>
  </p:cSld>
  <p:clrMapOvr>
    <a:masterClrMapping/>
  </p:clrMapOvr>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Another quote of the day</a:t>
            </a:r>
          </a:p>
        </p:txBody>
      </p:sp>
      <p:sp>
        <p:nvSpPr>
          <p:cNvPr id="3" name="Content Placeholder 2"/>
          <p:cNvSpPr>
            <a:spLocks noGrp="1"/>
          </p:cNvSpPr>
          <p:nvPr>
            <p:ph idx="1"/>
          </p:nvPr>
        </p:nvSpPr>
        <p:spPr>
          <a:xfrm>
            <a:off x="687351" y="3381947"/>
            <a:ext cx="10817298" cy="681134"/>
          </a:xfrm>
        </p:spPr>
        <p:txBody>
          <a:bodyPr>
            <a:normAutofit fontScale="92500" lnSpcReduction="10000"/>
          </a:bodyPr>
          <a:lstStyle/>
          <a:p>
            <a:pPr marL="0" indent="0" algn="r">
              <a:buNone/>
            </a:pPr>
            <a:r>
              <a:rPr lang="en-US" dirty="0"/>
              <a:t>“The report of my death was an exaggeration.”</a:t>
            </a:r>
          </a:p>
          <a:p>
            <a:pPr marL="0" indent="0" algn="r">
              <a:buNone/>
            </a:pPr>
            <a:r>
              <a:rPr lang="en-US" sz="1300" dirty="0"/>
              <a:t>-- Mark Twain, American writer, humorist, entrepreneur, publisher, and lecturer [1835-1910]</a:t>
            </a:r>
          </a:p>
          <a:p>
            <a:pPr algn="r"/>
            <a:endParaRPr lang="en-US" dirty="0"/>
          </a:p>
        </p:txBody>
      </p:sp>
      <p:sp>
        <p:nvSpPr>
          <p:cNvPr id="4" name="Slide Number Placeholder 3"/>
          <p:cNvSpPr>
            <a:spLocks noGrp="1"/>
          </p:cNvSpPr>
          <p:nvPr>
            <p:ph type="sldNum" sz="quarter" idx="12"/>
          </p:nvPr>
        </p:nvSpPr>
        <p:spPr/>
        <p:txBody>
          <a:bodyPr/>
          <a:lstStyle/>
          <a:p>
            <a:fld id="{67D2203D-769A-4D5A-AE4C-EA73FDE6A130}" type="slidenum">
              <a:rPr lang="en-US" smtClean="0"/>
              <a:t>100</a:t>
            </a:fld>
            <a:endParaRPr lang="en-US"/>
          </a:p>
        </p:txBody>
      </p:sp>
    </p:spTree>
    <p:extLst>
      <p:ext uri="{BB962C8B-B14F-4D97-AF65-F5344CB8AC3E}">
        <p14:creationId xmlns:p14="http://schemas.microsoft.com/office/powerpoint/2010/main" val="324653105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bright spot</a:t>
            </a:r>
          </a:p>
        </p:txBody>
      </p:sp>
      <p:sp>
        <p:nvSpPr>
          <p:cNvPr id="3" name="Content Placeholder 2"/>
          <p:cNvSpPr>
            <a:spLocks noGrp="1"/>
          </p:cNvSpPr>
          <p:nvPr>
            <p:ph idx="1"/>
          </p:nvPr>
        </p:nvSpPr>
        <p:spPr/>
        <p:txBody>
          <a:bodyPr/>
          <a:lstStyle/>
          <a:p>
            <a:endParaRPr lang="en-US" dirty="0"/>
          </a:p>
          <a:p>
            <a:endParaRPr lang="en-US" dirty="0"/>
          </a:p>
          <a:p>
            <a:endParaRPr lang="en-US" dirty="0"/>
          </a:p>
          <a:p>
            <a:endParaRPr lang="en-US" dirty="0"/>
          </a:p>
          <a:p>
            <a:r>
              <a:rPr lang="en-US" dirty="0"/>
              <a:t>We can produce small[</a:t>
            </a:r>
            <a:r>
              <a:rPr lang="en-US" dirty="0" err="1"/>
              <a:t>er</a:t>
            </a:r>
            <a:r>
              <a:rPr lang="en-US"/>
              <a:t>] </a:t>
            </a:r>
            <a:r>
              <a:rPr lang="en-US" dirty="0"/>
              <a:t>transistors </a:t>
            </a:r>
            <a:r>
              <a:rPr lang="en-US"/>
              <a:t>and we are </a:t>
            </a:r>
            <a:r>
              <a:rPr lang="en-US" dirty="0"/>
              <a:t>increasingly good at </a:t>
            </a:r>
            <a:r>
              <a:rPr lang="en-US"/>
              <a:t>packaging them in ICs</a:t>
            </a:r>
            <a:endParaRPr lang="en-US" dirty="0"/>
          </a:p>
        </p:txBody>
      </p:sp>
      <p:sp>
        <p:nvSpPr>
          <p:cNvPr id="4" name="Slide Number Placeholder 3">
            <a:extLst>
              <a:ext uri="{FF2B5EF4-FFF2-40B4-BE49-F238E27FC236}">
                <a16:creationId xmlns:a16="http://schemas.microsoft.com/office/drawing/2014/main" id="{6FA07905-FFBE-4BFE-A59C-EB594DDC026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0599739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Good news: number of transistors going up</a:t>
            </a:r>
          </a:p>
        </p:txBody>
      </p:sp>
      <p:sp>
        <p:nvSpPr>
          <p:cNvPr id="4" name="Slide Number Placeholder 3"/>
          <p:cNvSpPr>
            <a:spLocks noGrp="1"/>
          </p:cNvSpPr>
          <p:nvPr>
            <p:ph type="sldNum" sz="quarter" idx="12"/>
          </p:nvPr>
        </p:nvSpPr>
        <p:spPr/>
        <p:txBody>
          <a:bodyPr/>
          <a:lstStyle/>
          <a:p>
            <a:fld id="{04A7C484-7E24-447E-8CB0-5149A4D34DEF}" type="slidenum">
              <a:rPr lang="en-US" altLang="en-US" smtClean="0"/>
              <a:pPr/>
              <a:t>102</a:t>
            </a:fld>
            <a:endParaRPr lang="en-US" altLang="en-US"/>
          </a:p>
        </p:txBody>
      </p:sp>
      <p:pic>
        <p:nvPicPr>
          <p:cNvPr id="5" name="Picture 4" descr="CPU trends graph"/>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931381" y="762779"/>
            <a:ext cx="5840095" cy="5819979"/>
          </a:xfrm>
          <a:prstGeom prst="rect">
            <a:avLst/>
          </a:prstGeom>
          <a:noFill/>
          <a:ln>
            <a:noFill/>
          </a:ln>
        </p:spPr>
      </p:pic>
    </p:spTree>
    <p:extLst>
      <p:ext uri="{BB962C8B-B14F-4D97-AF65-F5344CB8AC3E}">
        <p14:creationId xmlns:p14="http://schemas.microsoft.com/office/powerpoint/2010/main" val="198082546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Moore’s Law (1965)</a:t>
            </a:r>
          </a:p>
        </p:txBody>
      </p:sp>
      <p:sp>
        <p:nvSpPr>
          <p:cNvPr id="3" name="Content Placeholder 2"/>
          <p:cNvSpPr>
            <a:spLocks noGrp="1"/>
          </p:cNvSpPr>
          <p:nvPr>
            <p:ph idx="1"/>
          </p:nvPr>
        </p:nvSpPr>
        <p:spPr/>
        <p:txBody>
          <a:bodyPr/>
          <a:lstStyle/>
          <a:p>
            <a:pPr marL="0" indent="0" algn="just">
              <a:buNone/>
            </a:pPr>
            <a:endParaRPr lang="en-US" sz="2000" dirty="0"/>
          </a:p>
          <a:p>
            <a:pPr marL="0" indent="0" algn="just">
              <a:buNone/>
            </a:pPr>
            <a:endParaRPr lang="en-US" sz="2000" dirty="0"/>
          </a:p>
          <a:p>
            <a:pPr marL="0" indent="0" algn="just">
              <a:buNone/>
            </a:pPr>
            <a:endParaRPr lang="en-US" sz="2000" dirty="0"/>
          </a:p>
          <a:p>
            <a:pPr marL="0" indent="0" algn="just">
              <a:buNone/>
            </a:pPr>
            <a:r>
              <a:rPr lang="en-US" sz="2000" dirty="0"/>
              <a:t>“The complexity for minimum component costs has increased at a rate of roughly a factor of two per year [see graph on </a:t>
            </a:r>
            <a:r>
              <a:rPr lang="en-US" sz="2000" dirty="0">
                <a:solidFill>
                  <a:srgbClr val="00B050"/>
                </a:solidFill>
              </a:rPr>
              <a:t>next page</a:t>
            </a:r>
            <a:r>
              <a:rPr lang="en-US" sz="2000" dirty="0"/>
              <a:t>]. Certainly over the short term this rate can be expected to continue, if not to increase. </a:t>
            </a:r>
            <a:r>
              <a:rPr lang="en-US" sz="2000" dirty="0">
                <a:solidFill>
                  <a:srgbClr val="0070C0"/>
                </a:solidFill>
              </a:rPr>
              <a:t>Over the longer term, the rate of increase is a bit more uncertain, although there is no reason to believe it will not remain nearly constant for at least 10 years</a:t>
            </a:r>
            <a:r>
              <a:rPr lang="en-US" sz="2000" dirty="0"/>
              <a:t>. That means by 1975, the number of components per integrated circuit for minimum cost will be 65,000. I believe that such a large circuit can be built on a single wafer.”</a:t>
            </a:r>
          </a:p>
          <a:p>
            <a:endParaRPr lang="en-US" sz="2000" dirty="0"/>
          </a:p>
          <a:p>
            <a:pPr marL="0" indent="0">
              <a:buNone/>
            </a:pPr>
            <a:r>
              <a:rPr lang="en-US" sz="2000" dirty="0"/>
              <a:t>“Cramming more components onto integrated circuits” by Gordon E. Moore, Electronics, Volume 38, Number 8, April 19, 1965</a:t>
            </a:r>
          </a:p>
          <a:p>
            <a:endParaRPr lang="en-US" sz="2000" dirty="0"/>
          </a:p>
        </p:txBody>
      </p:sp>
      <p:sp>
        <p:nvSpPr>
          <p:cNvPr id="4" name="Slide Number Placeholder 3">
            <a:extLst>
              <a:ext uri="{FF2B5EF4-FFF2-40B4-BE49-F238E27FC236}">
                <a16:creationId xmlns:a16="http://schemas.microsoft.com/office/drawing/2014/main" id="{9DFD9831-872A-4E85-8801-B952CCD669D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4299644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6530" name="Rectangle 2"/>
          <p:cNvSpPr>
            <a:spLocks noGrp="1" noChangeArrowheads="1"/>
          </p:cNvSpPr>
          <p:nvPr>
            <p:ph type="title"/>
          </p:nvPr>
        </p:nvSpPr>
        <p:spPr/>
        <p:txBody>
          <a:bodyPr/>
          <a:lstStyle/>
          <a:p>
            <a:r>
              <a:rPr lang="en-US"/>
              <a:t>Moore’s Law</a:t>
            </a:r>
          </a:p>
        </p:txBody>
      </p:sp>
      <p:sp>
        <p:nvSpPr>
          <p:cNvPr id="406531" name="Rectangle 3"/>
          <p:cNvSpPr>
            <a:spLocks noGrp="1" noChangeArrowheads="1"/>
          </p:cNvSpPr>
          <p:nvPr>
            <p:ph idx="1"/>
          </p:nvPr>
        </p:nvSpPr>
        <p:spPr/>
        <p:txBody>
          <a:bodyPr/>
          <a:lstStyle/>
          <a:p>
            <a:r>
              <a:rPr lang="en-US" sz="1800" dirty="0"/>
              <a:t>1965 paper: Doubling of the number of transistors on integrated circuits every two years </a:t>
            </a:r>
          </a:p>
          <a:p>
            <a:pPr lvl="1"/>
            <a:r>
              <a:rPr lang="en-US" sz="1600" dirty="0"/>
              <a:t>Moore himself wrote only about the </a:t>
            </a:r>
            <a:r>
              <a:rPr lang="en-US" sz="1600" dirty="0">
                <a:solidFill>
                  <a:srgbClr val="00B050"/>
                </a:solidFill>
              </a:rPr>
              <a:t>density of components (or transistors) at minimum cost</a:t>
            </a:r>
          </a:p>
          <a:p>
            <a:pPr lvl="1"/>
            <a:endParaRPr lang="en-US" sz="700" dirty="0"/>
          </a:p>
        </p:txBody>
      </p:sp>
      <p:pic>
        <p:nvPicPr>
          <p:cNvPr id="406533" name="Picture 5" descr="An older Gordon Moore"/>
          <p:cNvPicPr>
            <a:picLocks noChangeAspect="1" noChangeArrowheads="1"/>
          </p:cNvPicPr>
          <p:nvPr/>
        </p:nvPicPr>
        <p:blipFill>
          <a:blip r:embed="rId3" cstate="print"/>
          <a:srcRect/>
          <a:stretch>
            <a:fillRect/>
          </a:stretch>
        </p:blipFill>
        <p:spPr bwMode="auto">
          <a:xfrm>
            <a:off x="8007350" y="3733800"/>
            <a:ext cx="1836738" cy="2819400"/>
          </a:xfrm>
          <a:prstGeom prst="rect">
            <a:avLst/>
          </a:prstGeom>
          <a:noFill/>
        </p:spPr>
      </p:pic>
      <p:pic>
        <p:nvPicPr>
          <p:cNvPr id="406534" name="Picture 6" descr="A young Gordon Moore"/>
          <p:cNvPicPr>
            <a:picLocks noChangeAspect="1" noChangeArrowheads="1"/>
          </p:cNvPicPr>
          <p:nvPr/>
        </p:nvPicPr>
        <p:blipFill>
          <a:blip r:embed="rId4" cstate="print"/>
          <a:srcRect/>
          <a:stretch>
            <a:fillRect/>
          </a:stretch>
        </p:blipFill>
        <p:spPr bwMode="auto">
          <a:xfrm>
            <a:off x="1905000" y="3733800"/>
            <a:ext cx="2001838" cy="2743200"/>
          </a:xfrm>
          <a:prstGeom prst="rect">
            <a:avLst/>
          </a:prstGeom>
          <a:noFill/>
        </p:spPr>
      </p:pic>
      <p:sp>
        <p:nvSpPr>
          <p:cNvPr id="406535" name="Rectangle 7"/>
          <p:cNvSpPr>
            <a:spLocks noChangeArrowheads="1"/>
          </p:cNvSpPr>
          <p:nvPr/>
        </p:nvSpPr>
        <p:spPr bwMode="auto">
          <a:xfrm>
            <a:off x="0" y="6601728"/>
            <a:ext cx="4619625" cy="244475"/>
          </a:xfrm>
          <a:prstGeom prst="rect">
            <a:avLst/>
          </a:prstGeom>
          <a:noFill/>
          <a:ln w="9525">
            <a:noFill/>
            <a:miter lim="800000"/>
            <a:headEnd/>
            <a:tailEnd/>
          </a:ln>
          <a:effectLst/>
        </p:spPr>
        <p:txBody>
          <a:bodyPr wrap="none">
            <a:spAutoFit/>
          </a:bodyPr>
          <a:lstStyle/>
          <a:p>
            <a:r>
              <a:rPr lang="en-US" sz="1000" dirty="0">
                <a:latin typeface="Arial" pitchFamily="34" charset="0"/>
              </a:rPr>
              <a:t>http://news.cnet.com/Images-Moores-Law-turns-40/2009-1041_3-5649019.html</a:t>
            </a:r>
          </a:p>
        </p:txBody>
      </p:sp>
      <p:pic>
        <p:nvPicPr>
          <p:cNvPr id="2" name="Picture 1"/>
          <p:cNvPicPr>
            <a:picLocks noChangeAspect="1"/>
          </p:cNvPicPr>
          <p:nvPr/>
        </p:nvPicPr>
        <p:blipFill rotWithShape="1">
          <a:blip r:embed="rId5"/>
          <a:srcRect r="9801" b="7817"/>
          <a:stretch/>
        </p:blipFill>
        <p:spPr>
          <a:xfrm>
            <a:off x="4332347" y="2777471"/>
            <a:ext cx="3075760" cy="3705327"/>
          </a:xfrm>
          <a:prstGeom prst="rect">
            <a:avLst/>
          </a:prstGeom>
        </p:spPr>
      </p:pic>
      <p:sp>
        <p:nvSpPr>
          <p:cNvPr id="3" name="Slide Number Placeholder 2">
            <a:extLst>
              <a:ext uri="{FF2B5EF4-FFF2-40B4-BE49-F238E27FC236}">
                <a16:creationId xmlns:a16="http://schemas.microsoft.com/office/drawing/2014/main" id="{702D5AD5-0534-4CD7-BBEC-54C21F34EF4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9491785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Rectangle 6"/>
          <p:cNvSpPr/>
          <p:nvPr/>
        </p:nvSpPr>
        <p:spPr>
          <a:xfrm>
            <a:off x="7758113" y="1068917"/>
            <a:ext cx="1020233" cy="160866"/>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2F78069C-5162-4BD2-A68E-24D4BE80E4E7}"/>
              </a:ext>
            </a:extLst>
          </p:cNvPr>
          <p:cNvPicPr>
            <a:picLocks noChangeAspect="1"/>
          </p:cNvPicPr>
          <p:nvPr/>
        </p:nvPicPr>
        <p:blipFill rotWithShape="1">
          <a:blip r:embed="rId2"/>
          <a:srcRect l="16990" t="7195" r="17954" b="5221"/>
          <a:stretch/>
        </p:blipFill>
        <p:spPr>
          <a:xfrm>
            <a:off x="1742209" y="509154"/>
            <a:ext cx="7931728" cy="5839691"/>
          </a:xfrm>
          <a:prstGeom prst="rect">
            <a:avLst/>
          </a:prstGeom>
        </p:spPr>
      </p:pic>
    </p:spTree>
    <p:extLst>
      <p:ext uri="{BB962C8B-B14F-4D97-AF65-F5344CB8AC3E}">
        <p14:creationId xmlns:p14="http://schemas.microsoft.com/office/powerpoint/2010/main" val="236458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Moving to the processor: transistor counts per microprocessor</a:t>
            </a:r>
          </a:p>
        </p:txBody>
      </p:sp>
      <p:pic>
        <p:nvPicPr>
          <p:cNvPr id="5" name="Content Placeholder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633993" y="1495425"/>
            <a:ext cx="6987514" cy="4932363"/>
          </a:xfrm>
        </p:spPr>
      </p:pic>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106</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Rectangle 5"/>
          <p:cNvSpPr/>
          <p:nvPr/>
        </p:nvSpPr>
        <p:spPr>
          <a:xfrm>
            <a:off x="8958186" y="2239545"/>
            <a:ext cx="537882" cy="25427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9637078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Intel Roadmap [</a:t>
            </a:r>
            <a:r>
              <a:rPr lang="en-US" dirty="0">
                <a:solidFill>
                  <a:srgbClr val="FFC000"/>
                </a:solidFill>
              </a:rPr>
              <a:t>or other folks’ roadmap</a:t>
            </a:r>
            <a:r>
              <a:rPr lang="en-US" dirty="0"/>
              <a:t>]</a:t>
            </a:r>
          </a:p>
        </p:txBody>
      </p:sp>
      <p:sp>
        <p:nvSpPr>
          <p:cNvPr id="3" name="Content Placeholder 2"/>
          <p:cNvSpPr>
            <a:spLocks noGrp="1"/>
          </p:cNvSpPr>
          <p:nvPr>
            <p:ph idx="1"/>
          </p:nvPr>
        </p:nvSpPr>
        <p:spPr/>
        <p:txBody>
          <a:bodyPr/>
          <a:lstStyle/>
          <a:p>
            <a:pPr>
              <a:tabLst>
                <a:tab pos="2743200" algn="l"/>
              </a:tabLst>
            </a:pPr>
            <a:endParaRPr lang="en-US" dirty="0"/>
          </a:p>
          <a:p>
            <a:pPr>
              <a:tabLst>
                <a:tab pos="2743200" algn="l"/>
              </a:tabLst>
            </a:pPr>
            <a:r>
              <a:rPr lang="en-US" dirty="0"/>
              <a:t>2013 – 22 nm   	Tick: Ivy Bridge – Tock: Haswell</a:t>
            </a:r>
          </a:p>
          <a:p>
            <a:pPr>
              <a:tabLst>
                <a:tab pos="2743200" algn="l"/>
              </a:tabLst>
            </a:pPr>
            <a:r>
              <a:rPr lang="en-US" dirty="0"/>
              <a:t>2015 – 14 nm   	Tick: </a:t>
            </a:r>
            <a:r>
              <a:rPr lang="en-US" dirty="0" err="1"/>
              <a:t>Broadwell</a:t>
            </a:r>
            <a:r>
              <a:rPr lang="en-US" dirty="0"/>
              <a:t> – Tock: </a:t>
            </a:r>
            <a:r>
              <a:rPr lang="en-US" dirty="0" err="1"/>
              <a:t>Skylake</a:t>
            </a:r>
            <a:endParaRPr lang="en-US" dirty="0"/>
          </a:p>
          <a:p>
            <a:pPr>
              <a:tabLst>
                <a:tab pos="2743200" algn="l"/>
              </a:tabLst>
            </a:pPr>
            <a:r>
              <a:rPr lang="en-US" dirty="0"/>
              <a:t>2016 – 14nm     	“Refresh” </a:t>
            </a:r>
            <a:r>
              <a:rPr lang="en-US" dirty="0" err="1"/>
              <a:t>Kaby</a:t>
            </a:r>
            <a:r>
              <a:rPr lang="en-US" dirty="0"/>
              <a:t> Lake</a:t>
            </a:r>
          </a:p>
          <a:p>
            <a:pPr>
              <a:tabLst>
                <a:tab pos="2743200" algn="l"/>
              </a:tabLst>
            </a:pPr>
            <a:r>
              <a:rPr lang="en-US" dirty="0"/>
              <a:t>2017 – 10 nm    	Cannon Lake (delayed to 2019)</a:t>
            </a:r>
          </a:p>
          <a:p>
            <a:pPr>
              <a:tabLst>
                <a:tab pos="2743200" algn="l"/>
              </a:tabLst>
            </a:pPr>
            <a:r>
              <a:rPr lang="en-US" dirty="0"/>
              <a:t>2019 – 7 nm 	[AMD: Radeon Instinct MI60/Zen2]</a:t>
            </a:r>
          </a:p>
          <a:p>
            <a:r>
              <a:rPr lang="en-US" dirty="0"/>
              <a:t>2021 – 5 nm		(Samsung &amp; TSMC, in testing)</a:t>
            </a:r>
          </a:p>
          <a:p>
            <a:r>
              <a:rPr lang="en-US" dirty="0"/>
              <a:t>2023 – 3 nm		(Samsung?)</a:t>
            </a:r>
          </a:p>
          <a:p>
            <a:endParaRPr lang="en-US" dirty="0"/>
          </a:p>
        </p:txBody>
      </p:sp>
      <p:sp>
        <p:nvSpPr>
          <p:cNvPr id="4" name="Slide Number Placeholder 3"/>
          <p:cNvSpPr>
            <a:spLocks noGrp="1"/>
          </p:cNvSpPr>
          <p:nvPr>
            <p:ph type="sldNum" sz="quarter" idx="12"/>
          </p:nvPr>
        </p:nvSpPr>
        <p:spPr/>
        <p:txBody>
          <a:bodyPr/>
          <a:lstStyle/>
          <a:p>
            <a:fld id="{04A7C484-7E24-447E-8CB0-5149A4D34DEF}" type="slidenum">
              <a:rPr lang="en-US" altLang="en-US" smtClean="0"/>
              <a:pPr/>
              <a:t>107</a:t>
            </a:fld>
            <a:endParaRPr lang="en-US" altLang="en-US"/>
          </a:p>
        </p:txBody>
      </p:sp>
    </p:spTree>
    <p:extLst>
      <p:ext uri="{BB962C8B-B14F-4D97-AF65-F5344CB8AC3E}">
        <p14:creationId xmlns:p14="http://schemas.microsoft.com/office/powerpoint/2010/main" val="1744541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342B360-79C6-47E6-958D-48AD1FDDC711}"/>
              </a:ext>
            </a:extLst>
          </p:cNvPr>
          <p:cNvSpPr>
            <a:spLocks noGrp="1"/>
          </p:cNvSpPr>
          <p:nvPr>
            <p:ph type="title"/>
          </p:nvPr>
        </p:nvSpPr>
        <p:spPr/>
        <p:txBody>
          <a:bodyPr/>
          <a:lstStyle/>
          <a:p>
            <a:endParaRPr lang="en-US"/>
          </a:p>
        </p:txBody>
      </p:sp>
      <p:sp>
        <p:nvSpPr>
          <p:cNvPr id="4" name="Slide Number Placeholder 3">
            <a:extLst>
              <a:ext uri="{FF2B5EF4-FFF2-40B4-BE49-F238E27FC236}">
                <a16:creationId xmlns:a16="http://schemas.microsoft.com/office/drawing/2014/main" id="{9496959E-3710-41E8-B7FA-05C4F3AC50E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108</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mc:AlternateContent xmlns:mc="http://schemas.openxmlformats.org/markup-compatibility/2006">
        <mc:Choice xmlns:a14="http://schemas.microsoft.com/office/drawing/2010/main" Requires="a14">
          <p:sp>
            <p:nvSpPr>
              <p:cNvPr id="6" name="Text Placeholder 5">
                <a:extLst>
                  <a:ext uri="{FF2B5EF4-FFF2-40B4-BE49-F238E27FC236}">
                    <a16:creationId xmlns:a16="http://schemas.microsoft.com/office/drawing/2014/main" id="{5C817B7B-AC95-4F30-8090-03AB73B8BAB8}"/>
                  </a:ext>
                </a:extLst>
              </p:cNvPr>
              <p:cNvSpPr>
                <a:spLocks noGrp="1"/>
              </p:cNvSpPr>
              <p:nvPr>
                <p:ph type="body" sz="quarter" idx="13"/>
              </p:nvPr>
            </p:nvSpPr>
            <p:spPr/>
            <p:txBody>
              <a:bodyPr/>
              <a:lstStyle/>
              <a:p>
                <a:r>
                  <a:rPr lang="en-US" dirty="0"/>
                  <a:t>[OurWorldInData.org]</a:t>
                </a:r>
                <a14:m>
                  <m:oMath xmlns:m="http://schemas.openxmlformats.org/officeDocument/2006/math">
                    <m:r>
                      <a:rPr lang="en-US" b="0" i="1" smtClean="0">
                        <a:latin typeface="Cambria Math" panose="02040503050406030204" pitchFamily="18" charset="0"/>
                      </a:rPr>
                      <m:t>→</m:t>
                    </m:r>
                  </m:oMath>
                </a14:m>
                <a:endParaRPr lang="en-US" dirty="0"/>
              </a:p>
            </p:txBody>
          </p:sp>
        </mc:Choice>
        <mc:Fallback>
          <p:sp>
            <p:nvSpPr>
              <p:cNvPr id="6" name="Text Placeholder 5">
                <a:extLst>
                  <a:ext uri="{FF2B5EF4-FFF2-40B4-BE49-F238E27FC236}">
                    <a16:creationId xmlns:a16="http://schemas.microsoft.com/office/drawing/2014/main" id="{5C817B7B-AC95-4F30-8090-03AB73B8BAB8}"/>
                  </a:ext>
                </a:extLst>
              </p:cNvPr>
              <p:cNvSpPr>
                <a:spLocks noGrp="1" noRot="1" noChangeAspect="1" noMove="1" noResize="1" noEditPoints="1" noAdjustHandles="1" noChangeArrowheads="1" noChangeShapeType="1" noTextEdit="1"/>
              </p:cNvSpPr>
              <p:nvPr>
                <p:ph type="body" sz="quarter" idx="13"/>
              </p:nvPr>
            </p:nvSpPr>
            <p:spPr>
              <a:blipFill>
                <a:blip r:embed="rId2"/>
                <a:stretch>
                  <a:fillRect/>
                </a:stretch>
              </a:blipFill>
            </p:spPr>
            <p:txBody>
              <a:bodyPr/>
              <a:lstStyle/>
              <a:p>
                <a:r>
                  <a:rPr lang="en-US">
                    <a:noFill/>
                  </a:rPr>
                  <a:t> </a:t>
                </a:r>
              </a:p>
            </p:txBody>
          </p:sp>
        </mc:Fallback>
      </mc:AlternateContent>
      <p:pic>
        <p:nvPicPr>
          <p:cNvPr id="9" name="Picture 8" descr="Chart, line chart&#10;&#10;Description automatically generated">
            <a:extLst>
              <a:ext uri="{FF2B5EF4-FFF2-40B4-BE49-F238E27FC236}">
                <a16:creationId xmlns:a16="http://schemas.microsoft.com/office/drawing/2014/main" id="{460E0402-7F85-4D36-8773-49F98978F73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82092" y="823393"/>
            <a:ext cx="8016586" cy="5658767"/>
          </a:xfrm>
          <a:prstGeom prst="rect">
            <a:avLst/>
          </a:prstGeom>
        </p:spPr>
      </p:pic>
    </p:spTree>
    <p:extLst>
      <p:ext uri="{BB962C8B-B14F-4D97-AF65-F5344CB8AC3E}">
        <p14:creationId xmlns:p14="http://schemas.microsoft.com/office/powerpoint/2010/main" val="35601214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vert="horz" lIns="90488" tIns="44450" rIns="90488" bIns="44450" rtlCol="0" anchor="b">
            <a:normAutofit/>
          </a:bodyPr>
          <a:lstStyle/>
          <a:p>
            <a:pPr eaLnBrk="1" hangingPunct="1"/>
            <a:r>
              <a:rPr lang="en-US" dirty="0"/>
              <a:t>People Talk Miss Rate, Not Hit Rate</a:t>
            </a:r>
          </a:p>
        </p:txBody>
      </p:sp>
      <mc:AlternateContent xmlns:mc="http://schemas.openxmlformats.org/markup-compatibility/2006">
        <mc:Choice xmlns:a14="http://schemas.microsoft.com/office/drawing/2010/main" Requires="a14">
          <p:sp>
            <p:nvSpPr>
              <p:cNvPr id="112643" name="Rectangle 3"/>
              <p:cNvSpPr>
                <a:spLocks noGrp="1" noChangeArrowheads="1"/>
              </p:cNvSpPr>
              <p:nvPr>
                <p:ph idx="1"/>
              </p:nvPr>
            </p:nvSpPr>
            <p:spPr/>
            <p:txBody>
              <a:bodyPr vert="horz" lIns="90488" tIns="44450" rIns="90488" bIns="44450" rtlCol="0">
                <a:normAutofit/>
              </a:bodyPr>
              <a:lstStyle/>
              <a:p>
                <a:pPr>
                  <a:defRPr/>
                </a:pPr>
                <a:r>
                  <a:rPr lang="en-US" dirty="0"/>
                  <a:t>People talk about miss rate, and not hit rate</a:t>
                </a:r>
              </a:p>
              <a:p>
                <a:pPr lvl="1">
                  <a:defRPr/>
                </a:pPr>
                <a:endParaRPr lang="en-US" dirty="0"/>
              </a:p>
              <a:p>
                <a:pPr>
                  <a:defRPr/>
                </a:pPr>
                <a:r>
                  <a:rPr lang="en-US" dirty="0"/>
                  <a:t>Weird math: Although 97 and 99 close, time-wise, 99% hit rate twice as costly as 97% hit rate</a:t>
                </a:r>
              </a:p>
              <a:p>
                <a:pPr lvl="1" eaLnBrk="1" hangingPunct="1">
                  <a:lnSpc>
                    <a:spcPct val="100000"/>
                  </a:lnSpc>
                  <a:defRPr/>
                </a:pPr>
                <a:r>
                  <a:rPr lang="en-US" sz="1400" dirty="0"/>
                  <a:t>Assumptions, for back of the envelope calculation: </a:t>
                </a:r>
                <a:br>
                  <a:rPr lang="en-US" sz="1400" dirty="0"/>
                </a:br>
                <a:r>
                  <a:rPr lang="en-US" sz="1400" dirty="0"/>
                  <a:t>a) cache hit time of 1 cycle</a:t>
                </a:r>
                <a:br>
                  <a:rPr lang="en-US" sz="1400" dirty="0"/>
                </a:br>
                <a:r>
                  <a:rPr lang="en-US" sz="1400" dirty="0"/>
                  <a:t>b) miss penalty of 100 cycles</a:t>
                </a:r>
              </a:p>
              <a:p>
                <a:pPr lvl="1">
                  <a:defRPr/>
                </a:pPr>
                <a:endParaRPr lang="en-US" sz="1400" dirty="0"/>
              </a:p>
              <a:p>
                <a:pPr lvl="1">
                  <a:defRPr/>
                </a:pPr>
                <a:r>
                  <a:rPr lang="en-US" sz="1400" dirty="0"/>
                  <a:t>97% vs 99% hit rate: Access cost for 100 mem operations</a:t>
                </a:r>
              </a:p>
              <a:p>
                <a:pPr lvl="1">
                  <a:buNone/>
                  <a:defRPr/>
                </a:pPr>
                <a:r>
                  <a:rPr lang="en-US" sz="1400" dirty="0"/>
                  <a:t>	 97% hit rate: </a:t>
                </a:r>
                <a14:m>
                  <m:oMath xmlns:m="http://schemas.openxmlformats.org/officeDocument/2006/math">
                    <m:r>
                      <a:rPr lang="en-US" sz="1400" i="1">
                        <a:latin typeface="Cambria Math" panose="02040503050406030204" pitchFamily="18" charset="0"/>
                      </a:rPr>
                      <m:t>1+1+…+1+100+100+100=397 </m:t>
                    </m:r>
                    <m:r>
                      <a:rPr lang="en-US" sz="1400" i="1">
                        <a:latin typeface="Cambria Math" panose="02040503050406030204" pitchFamily="18" charset="0"/>
                      </a:rPr>
                      <m:t>𝑐𝑦𝑐𝑙𝑒𝑠</m:t>
                    </m:r>
                    <m:r>
                      <a:rPr lang="en-US" sz="1400" i="1">
                        <a:latin typeface="Cambria Math" panose="02040503050406030204" pitchFamily="18" charset="0"/>
                      </a:rPr>
                      <m:t> </m:t>
                    </m:r>
                  </m:oMath>
                </a14:m>
                <a:endParaRPr lang="en-US" sz="1400" dirty="0"/>
              </a:p>
              <a:p>
                <a:pPr lvl="1">
                  <a:buNone/>
                  <a:defRPr/>
                </a:pPr>
                <a:r>
                  <a:rPr lang="en-US" sz="1400" dirty="0"/>
                  <a:t>	 99% hit rate: </a:t>
                </a:r>
                <a14:m>
                  <m:oMath xmlns:m="http://schemas.openxmlformats.org/officeDocument/2006/math">
                    <m:r>
                      <a:rPr lang="en-US" sz="1400" i="1">
                        <a:latin typeface="Cambria Math" panose="02040503050406030204" pitchFamily="18" charset="0"/>
                      </a:rPr>
                      <m:t>1+1+…+1+  1   +   1  +100=199 </m:t>
                    </m:r>
                    <m:r>
                      <a:rPr lang="en-US" sz="1400" i="1">
                        <a:latin typeface="Cambria Math" panose="02040503050406030204" pitchFamily="18" charset="0"/>
                      </a:rPr>
                      <m:t>𝑐𝑦𝑐𝑙𝑒𝑠</m:t>
                    </m:r>
                    <m:r>
                      <a:rPr lang="en-US" sz="1400" i="1">
                        <a:latin typeface="Cambria Math" panose="02040503050406030204" pitchFamily="18" charset="0"/>
                      </a:rPr>
                      <m:t> </m:t>
                    </m:r>
                  </m:oMath>
                </a14:m>
                <a:endParaRPr lang="en-US" sz="1400" dirty="0"/>
              </a:p>
              <a:p>
                <a:pPr lvl="1">
                  <a:buNone/>
                  <a:defRPr/>
                </a:pPr>
                <a:endParaRPr lang="en-US" sz="1400" dirty="0"/>
              </a:p>
              <a:p>
                <a:pPr lvl="1">
                  <a:buNone/>
                  <a:defRPr/>
                </a:pPr>
                <a14:m>
                  <m:oMathPara xmlns:m="http://schemas.openxmlformats.org/officeDocument/2006/math">
                    <m:oMathParaPr>
                      <m:jc m:val="centerGroup"/>
                    </m:oMathParaPr>
                    <m:oMath xmlns:m="http://schemas.openxmlformats.org/officeDocument/2006/math">
                      <m:r>
                        <a:rPr lang="en-US">
                          <a:latin typeface="Cambria Math" panose="02040503050406030204" pitchFamily="18" charset="0"/>
                        </a:rPr>
                        <m:t> </m:t>
                      </m:r>
                      <m:f>
                        <m:fPr>
                          <m:ctrlPr>
                            <a:rPr lang="en-US" i="1">
                              <a:solidFill>
                                <a:srgbClr val="0000FF"/>
                              </a:solidFill>
                              <a:latin typeface="Cambria Math" panose="02040503050406030204" pitchFamily="18" charset="0"/>
                            </a:rPr>
                          </m:ctrlPr>
                        </m:fPr>
                        <m:num>
                          <m:r>
                            <a:rPr lang="en-US" i="1">
                              <a:solidFill>
                                <a:srgbClr val="0000FF"/>
                              </a:solidFill>
                              <a:latin typeface="Cambria Math" panose="02040503050406030204" pitchFamily="18" charset="0"/>
                            </a:rPr>
                            <m:t>397</m:t>
                          </m:r>
                        </m:num>
                        <m:den>
                          <m:r>
                            <a:rPr lang="en-US" i="1">
                              <a:solidFill>
                                <a:srgbClr val="0000FF"/>
                              </a:solidFill>
                              <a:latin typeface="Cambria Math" panose="02040503050406030204" pitchFamily="18" charset="0"/>
                            </a:rPr>
                            <m:t>199</m:t>
                          </m:r>
                        </m:den>
                      </m:f>
                      <m:r>
                        <a:rPr lang="en-US" i="1">
                          <a:solidFill>
                            <a:srgbClr val="0000FF"/>
                          </a:solidFill>
                          <a:latin typeface="Cambria Math" panose="02040503050406030204" pitchFamily="18" charset="0"/>
                        </a:rPr>
                        <m:t>≈2</m:t>
                      </m:r>
                    </m:oMath>
                  </m:oMathPara>
                </a14:m>
                <a:endParaRPr lang="en-US" sz="1400" dirty="0">
                  <a:solidFill>
                    <a:srgbClr val="0000FF"/>
                  </a:solidFill>
                </a:endParaRPr>
              </a:p>
              <a:p>
                <a:pPr lvl="1" eaLnBrk="1" hangingPunct="1">
                  <a:lnSpc>
                    <a:spcPct val="100000"/>
                  </a:lnSpc>
                  <a:buFont typeface="Wingdings" pitchFamily="2" charset="2"/>
                  <a:buNone/>
                  <a:defRPr/>
                </a:pPr>
                <a:endParaRPr lang="en-US" sz="1200" dirty="0">
                  <a:solidFill>
                    <a:srgbClr val="C00000"/>
                  </a:solidFill>
                </a:endParaRPr>
              </a:p>
              <a:p>
                <a:pPr>
                  <a:defRPr/>
                </a:pPr>
                <a:r>
                  <a:rPr lang="en-US" dirty="0"/>
                  <a:t>You’d think that 97% is as good as 99%. It’s not…</a:t>
                </a:r>
              </a:p>
              <a:p>
                <a:pPr lvl="1">
                  <a:defRPr/>
                </a:pPr>
                <a:r>
                  <a:rPr lang="en-US" dirty="0"/>
                  <a:t>This is why “</a:t>
                </a:r>
                <a:r>
                  <a:rPr lang="en-US" dirty="0">
                    <a:solidFill>
                      <a:srgbClr val="0070C0"/>
                    </a:solidFill>
                  </a:rPr>
                  <a:t>miss rate</a:t>
                </a:r>
                <a:r>
                  <a:rPr lang="en-US" dirty="0"/>
                  <a:t>” is used instead of “hit rate”: 1% miss rate vs. 3% miss rate</a:t>
                </a:r>
                <a:endParaRPr lang="en-US" sz="1000" dirty="0"/>
              </a:p>
            </p:txBody>
          </p:sp>
        </mc:Choice>
        <mc:Fallback>
          <p:sp>
            <p:nvSpPr>
              <p:cNvPr id="112643" name="Rectangle 3"/>
              <p:cNvSpPr>
                <a:spLocks noGrp="1" noRot="1" noChangeAspect="1" noMove="1" noResize="1" noEditPoints="1" noAdjustHandles="1" noChangeArrowheads="1" noChangeShapeType="1" noTextEdit="1"/>
              </p:cNvSpPr>
              <p:nvPr>
                <p:ph idx="1"/>
              </p:nvPr>
            </p:nvSpPr>
            <p:spPr>
              <a:blipFill>
                <a:blip r:embed="rId3"/>
                <a:stretch>
                  <a:fillRect l="-663" t="-1728" r="-153"/>
                </a:stretch>
              </a:blipFill>
            </p:spPr>
            <p:txBody>
              <a:bodyPr/>
              <a:lstStyle/>
              <a:p>
                <a:r>
                  <a:rPr lang="en-US">
                    <a:noFill/>
                  </a:rPr>
                  <a:t> </a:t>
                </a:r>
              </a:p>
            </p:txBody>
          </p:sp>
        </mc:Fallback>
      </mc:AlternateContent>
      <p:sp>
        <p:nvSpPr>
          <p:cNvPr id="2" name="Slide Number Placeholder 1"/>
          <p:cNvSpPr>
            <a:spLocks noGrp="1"/>
          </p:cNvSpPr>
          <p:nvPr>
            <p:ph type="sldNum" sz="quarter" idx="12"/>
          </p:nvPr>
        </p:nvSpPr>
        <p:spPr/>
        <p:txBody>
          <a:bodyPr/>
          <a:lstStyle/>
          <a:p>
            <a:fld id="{04A7C484-7E24-447E-8CB0-5149A4D34DEF}" type="slidenum">
              <a:rPr lang="en-US" altLang="en-US" smtClean="0"/>
              <a:pPr/>
              <a:t>11</a:t>
            </a:fld>
            <a:endParaRPr lang="en-US" altLang="en-US"/>
          </a:p>
        </p:txBody>
      </p:sp>
      <p:sp>
        <p:nvSpPr>
          <p:cNvPr id="5" name="Rectangle 4"/>
          <p:cNvSpPr/>
          <p:nvPr/>
        </p:nvSpPr>
        <p:spPr>
          <a:xfrm>
            <a:off x="79460" y="6656478"/>
            <a:ext cx="1371600" cy="200055"/>
          </a:xfrm>
          <a:prstGeom prst="rect">
            <a:avLst/>
          </a:prstGeom>
          <a:solidFill>
            <a:schemeClr val="bg1"/>
          </a:solidFill>
        </p:spPr>
        <p:txBody>
          <a:bodyPr wrap="square">
            <a:spAutoFit/>
          </a:bodyPr>
          <a:lstStyle/>
          <a:p>
            <a:r>
              <a:rPr lang="en-US" sz="700" dirty="0">
                <a:latin typeface="Calibri" panose="020F0502020204030204" pitchFamily="34" charset="0"/>
                <a:cs typeface="Calibri" panose="020F0502020204030204" pitchFamily="34" charset="0"/>
              </a:rPr>
              <a:t>[Bryant and </a:t>
            </a:r>
            <a:r>
              <a:rPr lang="en-US" sz="700" dirty="0" err="1">
                <a:latin typeface="Calibri" panose="020F0502020204030204" pitchFamily="34" charset="0"/>
                <a:cs typeface="Calibri" panose="020F0502020204030204" pitchFamily="34" charset="0"/>
              </a:rPr>
              <a:t>O‘Hallaron</a:t>
            </a:r>
            <a:r>
              <a:rPr lang="en-US" sz="700" dirty="0">
                <a:latin typeface="Calibri" panose="020F0502020204030204" pitchFamily="34" charset="0"/>
                <a:cs typeface="Calibri" panose="020F0502020204030204" pitchFamily="34" charset="0"/>
              </a:rPr>
              <a:t>: CMU] →</a:t>
            </a:r>
          </a:p>
        </p:txBody>
      </p:sp>
    </p:spTree>
    <p:extLst>
      <p:ext uri="{BB962C8B-B14F-4D97-AF65-F5344CB8AC3E}">
        <p14:creationId xmlns:p14="http://schemas.microsoft.com/office/powerpoint/2010/main" val="1263137216"/>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6" name="Rectangle 8"/>
          <p:cNvSpPr>
            <a:spLocks noGrp="1" noChangeArrowheads="1"/>
          </p:cNvSpPr>
          <p:nvPr>
            <p:ph type="title"/>
          </p:nvPr>
        </p:nvSpPr>
        <p:spPr/>
        <p:txBody>
          <a:bodyPr/>
          <a:lstStyle/>
          <a:p>
            <a:r>
              <a:rPr lang="en-US" dirty="0"/>
              <a:t>Writing Cache Friendly Code: Rules of Thumb (more to come)</a:t>
            </a:r>
          </a:p>
        </p:txBody>
      </p:sp>
      <p:sp>
        <p:nvSpPr>
          <p:cNvPr id="160777" name="Rectangle 9"/>
          <p:cNvSpPr>
            <a:spLocks noGrp="1" noChangeArrowheads="1"/>
          </p:cNvSpPr>
          <p:nvPr>
            <p:ph idx="1"/>
          </p:nvPr>
        </p:nvSpPr>
        <p:spPr/>
        <p:txBody>
          <a:bodyPr/>
          <a:lstStyle/>
          <a:p>
            <a:endParaRPr lang="en-US" dirty="0"/>
          </a:p>
          <a:p>
            <a:endParaRPr lang="en-US" dirty="0"/>
          </a:p>
          <a:p>
            <a:r>
              <a:rPr lang="en-US" dirty="0"/>
              <a:t>Basic facts: </a:t>
            </a:r>
          </a:p>
          <a:p>
            <a:pPr lvl="1"/>
            <a:r>
              <a:rPr lang="en-US" dirty="0"/>
              <a:t>You have no *direct* control over what data gets cached</a:t>
            </a:r>
          </a:p>
          <a:p>
            <a:pPr lvl="1"/>
            <a:endParaRPr lang="en-US" dirty="0"/>
          </a:p>
          <a:p>
            <a:pPr lvl="1"/>
            <a:r>
              <a:rPr lang="en-US" dirty="0"/>
              <a:t>However, you are not helpless: ensure your code is “local” (spatially and/or temporally) </a:t>
            </a:r>
          </a:p>
          <a:p>
            <a:pPr lvl="2"/>
            <a:endParaRPr lang="en-US" dirty="0"/>
          </a:p>
        </p:txBody>
      </p:sp>
      <p:sp>
        <p:nvSpPr>
          <p:cNvPr id="2" name="Slide Number Placeholder 1"/>
          <p:cNvSpPr>
            <a:spLocks noGrp="1"/>
          </p:cNvSpPr>
          <p:nvPr>
            <p:ph type="sldNum" sz="quarter" idx="12"/>
          </p:nvPr>
        </p:nvSpPr>
        <p:spPr/>
        <p:txBody>
          <a:bodyPr/>
          <a:lstStyle/>
          <a:p>
            <a:fld id="{04A7C484-7E24-447E-8CB0-5149A4D34DEF}" type="slidenum">
              <a:rPr lang="en-US" altLang="en-US" smtClean="0"/>
              <a:pPr/>
              <a:t>12</a:t>
            </a:fld>
            <a:endParaRPr lang="en-US" altLang="en-US"/>
          </a:p>
        </p:txBody>
      </p:sp>
      <p:sp>
        <p:nvSpPr>
          <p:cNvPr id="12" name="TextBox 11"/>
          <p:cNvSpPr txBox="1"/>
          <p:nvPr/>
        </p:nvSpPr>
        <p:spPr>
          <a:xfrm>
            <a:off x="2127595" y="4973193"/>
            <a:ext cx="8000369" cy="461665"/>
          </a:xfrm>
          <a:prstGeom prst="rect">
            <a:avLst/>
          </a:prstGeom>
          <a:solidFill>
            <a:srgbClr val="FFC000"/>
          </a:solidFill>
        </p:spPr>
        <p:txBody>
          <a:bodyPr wrap="square" rtlCol="0">
            <a:spAutoFit/>
          </a:bodyPr>
          <a:lstStyle/>
          <a:p>
            <a:pPr algn="ctr"/>
            <a:r>
              <a:rPr lang="en-US" sz="2400" dirty="0">
                <a:latin typeface="+mj-lt"/>
              </a:rPr>
              <a:t>when you write code, do not violate locality, if at all possible</a:t>
            </a:r>
          </a:p>
        </p:txBody>
      </p:sp>
    </p:spTree>
    <p:extLst>
      <p:ext uri="{BB962C8B-B14F-4D97-AF65-F5344CB8AC3E}">
        <p14:creationId xmlns:p14="http://schemas.microsoft.com/office/powerpoint/2010/main" val="2549918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6" name="Rectangle 8"/>
          <p:cNvSpPr>
            <a:spLocks noGrp="1" noChangeArrowheads="1"/>
          </p:cNvSpPr>
          <p:nvPr>
            <p:ph type="title"/>
          </p:nvPr>
        </p:nvSpPr>
        <p:spPr/>
        <p:txBody>
          <a:bodyPr/>
          <a:lstStyle/>
          <a:p>
            <a:r>
              <a:rPr lang="en-US" dirty="0"/>
              <a:t>Other performance rule of thumb</a:t>
            </a:r>
          </a:p>
        </p:txBody>
      </p:sp>
      <p:sp>
        <p:nvSpPr>
          <p:cNvPr id="160777" name="Rectangle 9"/>
          <p:cNvSpPr>
            <a:spLocks noGrp="1" noChangeArrowheads="1"/>
          </p:cNvSpPr>
          <p:nvPr>
            <p:ph idx="1"/>
          </p:nvPr>
        </p:nvSpPr>
        <p:spPr/>
        <p:txBody>
          <a:bodyPr/>
          <a:lstStyle/>
          <a:p>
            <a:endParaRPr lang="en-US" dirty="0"/>
          </a:p>
          <a:p>
            <a:endParaRPr lang="en-US" dirty="0"/>
          </a:p>
          <a:p>
            <a:r>
              <a:rPr lang="en-US" dirty="0"/>
              <a:t>Make the common case go fast</a:t>
            </a:r>
          </a:p>
          <a:p>
            <a:pPr lvl="1"/>
            <a:r>
              <a:rPr lang="en-US" dirty="0"/>
              <a:t>Focus on the inner loops of the “heavy” functions</a:t>
            </a:r>
          </a:p>
          <a:p>
            <a:endParaRPr lang="en-US" dirty="0"/>
          </a:p>
          <a:p>
            <a:endParaRPr lang="en-US" dirty="0"/>
          </a:p>
          <a:p>
            <a:r>
              <a:rPr lang="en-US" dirty="0"/>
              <a:t>Try to have cache-friendly code in the inner loops</a:t>
            </a:r>
          </a:p>
          <a:p>
            <a:pPr lvl="1"/>
            <a:r>
              <a:rPr lang="en-US" dirty="0"/>
              <a:t>Repeated references to same variables are good (</a:t>
            </a:r>
            <a:r>
              <a:rPr lang="en-US" dirty="0">
                <a:solidFill>
                  <a:srgbClr val="C00000"/>
                </a:solidFill>
              </a:rPr>
              <a:t>temporal locality</a:t>
            </a:r>
            <a:r>
              <a:rPr lang="en-US" dirty="0"/>
              <a:t>)</a:t>
            </a:r>
          </a:p>
          <a:p>
            <a:pPr lvl="1"/>
            <a:r>
              <a:rPr lang="en-US" dirty="0"/>
              <a:t>“stride of one” reference patterns are good (</a:t>
            </a:r>
            <a:r>
              <a:rPr lang="en-US" dirty="0">
                <a:solidFill>
                  <a:srgbClr val="C00000"/>
                </a:solidFill>
              </a:rPr>
              <a:t>spatial locality</a:t>
            </a:r>
            <a:r>
              <a:rPr lang="en-US" dirty="0"/>
              <a:t>)</a:t>
            </a:r>
          </a:p>
        </p:txBody>
      </p:sp>
      <p:sp>
        <p:nvSpPr>
          <p:cNvPr id="2" name="Slide Number Placeholder 1"/>
          <p:cNvSpPr>
            <a:spLocks noGrp="1"/>
          </p:cNvSpPr>
          <p:nvPr>
            <p:ph type="sldNum" sz="quarter" idx="12"/>
          </p:nvPr>
        </p:nvSpPr>
        <p:spPr/>
        <p:txBody>
          <a:bodyPr/>
          <a:lstStyle/>
          <a:p>
            <a:fld id="{04A7C484-7E24-447E-8CB0-5149A4D34DEF}" type="slidenum">
              <a:rPr lang="en-US" altLang="en-US" smtClean="0"/>
              <a:pPr/>
              <a:t>13</a:t>
            </a:fld>
            <a:endParaRPr lang="en-US" altLang="en-US"/>
          </a:p>
        </p:txBody>
      </p:sp>
      <p:sp>
        <p:nvSpPr>
          <p:cNvPr id="6" name="Rectangle 5"/>
          <p:cNvSpPr/>
          <p:nvPr/>
        </p:nvSpPr>
        <p:spPr>
          <a:xfrm>
            <a:off x="0" y="6657945"/>
            <a:ext cx="1371600" cy="200055"/>
          </a:xfrm>
          <a:prstGeom prst="rect">
            <a:avLst/>
          </a:prstGeom>
          <a:solidFill>
            <a:schemeClr val="bg1"/>
          </a:solidFill>
        </p:spPr>
        <p:txBody>
          <a:bodyPr wrap="square">
            <a:spAutoFit/>
          </a:bodyPr>
          <a:lstStyle/>
          <a:p>
            <a:r>
              <a:rPr lang="en-US" sz="700" dirty="0">
                <a:latin typeface="Calibri" panose="020F0502020204030204" pitchFamily="34" charset="0"/>
                <a:cs typeface="Calibri" panose="020F0502020204030204" pitchFamily="34" charset="0"/>
              </a:rPr>
              <a:t>[Bryant and </a:t>
            </a:r>
            <a:r>
              <a:rPr lang="en-US" sz="700" dirty="0" err="1">
                <a:latin typeface="Calibri" panose="020F0502020204030204" pitchFamily="34" charset="0"/>
                <a:cs typeface="Calibri" panose="020F0502020204030204" pitchFamily="34" charset="0"/>
              </a:rPr>
              <a:t>O‘Hallaron</a:t>
            </a:r>
            <a:r>
              <a:rPr lang="en-US" sz="700" dirty="0">
                <a:latin typeface="Calibri" panose="020F0502020204030204" pitchFamily="34" charset="0"/>
                <a:cs typeface="Calibri" panose="020F0502020204030204" pitchFamily="34" charset="0"/>
              </a:rPr>
              <a:t>: CMU] →</a:t>
            </a:r>
          </a:p>
        </p:txBody>
      </p:sp>
    </p:spTree>
    <p:extLst>
      <p:ext uri="{BB962C8B-B14F-4D97-AF65-F5344CB8AC3E}">
        <p14:creationId xmlns:p14="http://schemas.microsoft.com/office/powerpoint/2010/main" val="37632277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Approaching the task of programming</a:t>
            </a:r>
          </a:p>
        </p:txBody>
      </p:sp>
      <p:sp>
        <p:nvSpPr>
          <p:cNvPr id="3" name="Content Placeholder 2"/>
          <p:cNvSpPr>
            <a:spLocks noGrp="1"/>
          </p:cNvSpPr>
          <p:nvPr>
            <p:ph idx="1"/>
          </p:nvPr>
        </p:nvSpPr>
        <p:spPr/>
        <p:txBody>
          <a:bodyPr>
            <a:normAutofit lnSpcReduction="10000"/>
          </a:bodyPr>
          <a:lstStyle/>
          <a:p>
            <a:r>
              <a:rPr lang="en-US" sz="2000" dirty="0"/>
              <a:t>By and large, people write code by paying attention to </a:t>
            </a:r>
          </a:p>
          <a:p>
            <a:pPr lvl="1"/>
            <a:r>
              <a:rPr lang="en-US" sz="1800" dirty="0"/>
              <a:t>Correctness</a:t>
            </a:r>
          </a:p>
          <a:p>
            <a:pPr lvl="1"/>
            <a:r>
              <a:rPr lang="en-US" sz="1800" dirty="0"/>
              <a:t>Esthetics of the solution developed</a:t>
            </a:r>
          </a:p>
          <a:p>
            <a:pPr lvl="2"/>
            <a:r>
              <a:rPr lang="en-US" sz="1600" dirty="0"/>
              <a:t>Objects, lists, patterns, inheritance, etc. – code is flexible and easy to maintain</a:t>
            </a:r>
          </a:p>
          <a:p>
            <a:pPr lvl="1"/>
            <a:r>
              <a:rPr lang="en-US" sz="1800" dirty="0"/>
              <a:t>Portability</a:t>
            </a:r>
          </a:p>
          <a:p>
            <a:pPr lvl="1"/>
            <a:r>
              <a:rPr lang="en-US" sz="1800" dirty="0"/>
              <a:t>Legacy </a:t>
            </a:r>
          </a:p>
          <a:p>
            <a:pPr lvl="1"/>
            <a:endParaRPr lang="en-US" sz="1900" dirty="0"/>
          </a:p>
          <a:p>
            <a:pPr lvl="1"/>
            <a:endParaRPr lang="en-US" sz="1900" dirty="0"/>
          </a:p>
          <a:p>
            <a:r>
              <a:rPr lang="en-US" sz="2000" dirty="0"/>
              <a:t>Data Analytics (Big Data): you should think about </a:t>
            </a:r>
            <a:r>
              <a:rPr lang="en-US" sz="2000" dirty="0">
                <a:solidFill>
                  <a:srgbClr val="0070C0"/>
                </a:solidFill>
              </a:rPr>
              <a:t>performance</a:t>
            </a:r>
            <a:r>
              <a:rPr lang="en-US" sz="2000" dirty="0"/>
              <a:t> when writing/designing software</a:t>
            </a:r>
          </a:p>
          <a:p>
            <a:pPr lvl="1"/>
            <a:r>
              <a:rPr lang="en-US" sz="1800" dirty="0"/>
              <a:t>Cache friendly code via “</a:t>
            </a:r>
            <a:r>
              <a:rPr lang="en-US" sz="1800" dirty="0">
                <a:solidFill>
                  <a:srgbClr val="0070C0"/>
                </a:solidFill>
              </a:rPr>
              <a:t>locality</a:t>
            </a:r>
            <a:r>
              <a:rPr lang="en-US" sz="1800" dirty="0"/>
              <a:t>” is king</a:t>
            </a:r>
          </a:p>
          <a:p>
            <a:pPr lvl="1"/>
            <a:r>
              <a:rPr lang="en-US" sz="1800" dirty="0"/>
              <a:t>When you write a line of code, always pause and ask yourself: where is this data that I’m referencing here comes from?</a:t>
            </a:r>
          </a:p>
          <a:p>
            <a:pPr lvl="1"/>
            <a:endParaRPr lang="en-US" sz="1800" dirty="0"/>
          </a:p>
          <a:p>
            <a:pPr lvl="1"/>
            <a:endParaRPr lang="en-US" sz="1800" dirty="0"/>
          </a:p>
          <a:p>
            <a:r>
              <a:rPr lang="en-US" sz="2000" dirty="0"/>
              <a:t>Departing thoughts:</a:t>
            </a:r>
          </a:p>
          <a:p>
            <a:pPr lvl="1"/>
            <a:r>
              <a:rPr lang="en-US" sz="1800" dirty="0"/>
              <a:t>Does “performance” come before “esthetics”? Or “portability”?</a:t>
            </a:r>
          </a:p>
          <a:p>
            <a:pPr lvl="1">
              <a:lnSpc>
                <a:spcPct val="100000"/>
              </a:lnSpc>
            </a:pPr>
            <a:r>
              <a:rPr lang="en-US" sz="1600" dirty="0"/>
              <a:t>Good read: “The Mythical Man-Month,” by Frederick Phillips Brooks Jr.</a:t>
            </a:r>
          </a:p>
        </p:txBody>
      </p:sp>
      <p:sp>
        <p:nvSpPr>
          <p:cNvPr id="4" name="Slide Number Placeholder 3"/>
          <p:cNvSpPr>
            <a:spLocks noGrp="1"/>
          </p:cNvSpPr>
          <p:nvPr>
            <p:ph type="sldNum" sz="quarter" idx="12"/>
          </p:nvPr>
        </p:nvSpPr>
        <p:spPr/>
        <p:txBody>
          <a:bodyPr/>
          <a:lstStyle/>
          <a:p>
            <a:fld id="{04A7C484-7E24-447E-8CB0-5149A4D34DEF}" type="slidenum">
              <a:rPr lang="en-US" altLang="en-US" smtClean="0"/>
              <a:pPr/>
              <a:t>14</a:t>
            </a:fld>
            <a:endParaRPr lang="en-US" altLang="en-US"/>
          </a:p>
        </p:txBody>
      </p:sp>
    </p:spTree>
    <p:extLst>
      <p:ext uri="{BB962C8B-B14F-4D97-AF65-F5344CB8AC3E}">
        <p14:creationId xmlns:p14="http://schemas.microsoft.com/office/powerpoint/2010/main" val="2301439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The “Memory Mountain” Experiment</a:t>
            </a:r>
          </a:p>
        </p:txBody>
      </p:sp>
      <p:sp>
        <p:nvSpPr>
          <p:cNvPr id="5" name="Content Placeholder 4"/>
          <p:cNvSpPr>
            <a:spLocks noGrp="1"/>
          </p:cNvSpPr>
          <p:nvPr>
            <p:ph idx="1"/>
          </p:nvPr>
        </p:nvSpPr>
        <p:spPr/>
        <p:txBody>
          <a:bodyPr>
            <a:normAutofit fontScale="92500" lnSpcReduction="20000"/>
          </a:bodyPr>
          <a:lstStyle/>
          <a:p>
            <a:r>
              <a:rPr lang="en-US" dirty="0"/>
              <a:t>Task at hand in this exercise: adding up numbers in an array (just like example of two lectures ago)</a:t>
            </a:r>
          </a:p>
          <a:p>
            <a:pPr lvl="1"/>
            <a:endParaRPr lang="en-US" dirty="0"/>
          </a:p>
          <a:p>
            <a:pPr lvl="1"/>
            <a:r>
              <a:rPr lang="en-US" dirty="0"/>
              <a:t>The numbers must be brought over into the chip to be added</a:t>
            </a:r>
          </a:p>
          <a:p>
            <a:pPr lvl="1"/>
            <a:endParaRPr lang="en-US" dirty="0"/>
          </a:p>
          <a:p>
            <a:pPr lvl="1"/>
            <a:r>
              <a:rPr lang="en-US" dirty="0"/>
              <a:t>Timing how long it takes to finish execution: a good proxy for speed of moving data</a:t>
            </a:r>
          </a:p>
          <a:p>
            <a:pPr lvl="2"/>
            <a:r>
              <a:rPr lang="en-US" dirty="0"/>
              <a:t>Why? </a:t>
            </a:r>
          </a:p>
          <a:p>
            <a:pPr lvl="3"/>
            <a:r>
              <a:rPr lang="en-US" dirty="0"/>
              <a:t>Because the math is trivial, eats up no time at all: </a:t>
            </a:r>
            <a:r>
              <a:rPr lang="en-US" dirty="0">
                <a:latin typeface="Consolas" panose="020B0609020204030204" pitchFamily="49" charset="0"/>
              </a:rPr>
              <a:t>sum = sum + a[i]</a:t>
            </a:r>
          </a:p>
          <a:p>
            <a:endParaRPr lang="en-US" dirty="0">
              <a:latin typeface="Consolas" panose="020B0609020204030204" pitchFamily="49" charset="0"/>
            </a:endParaRPr>
          </a:p>
          <a:p>
            <a:endParaRPr lang="en-US" dirty="0">
              <a:latin typeface="Consolas" panose="020B0609020204030204" pitchFamily="49" charset="0"/>
            </a:endParaRPr>
          </a:p>
          <a:p>
            <a:r>
              <a:rPr lang="en-US" dirty="0"/>
              <a:t>Moral of the story: the good cases are the ones with very high “</a:t>
            </a:r>
            <a:r>
              <a:rPr lang="en-US" dirty="0">
                <a:solidFill>
                  <a:srgbClr val="0070C0"/>
                </a:solidFill>
              </a:rPr>
              <a:t>effective bandwidth</a:t>
            </a:r>
            <a:r>
              <a:rPr lang="en-US" dirty="0"/>
              <a:t>”</a:t>
            </a:r>
          </a:p>
          <a:p>
            <a:endParaRPr lang="en-US" dirty="0"/>
          </a:p>
          <a:p>
            <a:endParaRPr lang="en-US" dirty="0"/>
          </a:p>
          <a:p>
            <a:r>
              <a:rPr lang="en-US" dirty="0"/>
              <a:t>“</a:t>
            </a:r>
            <a:r>
              <a:rPr lang="en-US" dirty="0">
                <a:solidFill>
                  <a:srgbClr val="0070C0"/>
                </a:solidFill>
              </a:rPr>
              <a:t>effective bandwidth</a:t>
            </a:r>
            <a:r>
              <a:rPr lang="en-US" dirty="0"/>
              <a:t>”: computed  by dividing amount of data used during solving problem to the amount of time required to finish the execution</a:t>
            </a:r>
          </a:p>
          <a:p>
            <a:pPr lvl="1"/>
            <a:r>
              <a:rPr lang="en-US" dirty="0"/>
              <a:t>Note: the data used is less than the data moved (you don’t use everything that you move)</a:t>
            </a:r>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70161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20" name="Rectangle 4"/>
          <p:cNvSpPr>
            <a:spLocks noGrp="1" noChangeArrowheads="1"/>
          </p:cNvSpPr>
          <p:nvPr>
            <p:ph type="title"/>
          </p:nvPr>
        </p:nvSpPr>
        <p:spPr/>
        <p:txBody>
          <a:bodyPr/>
          <a:lstStyle/>
          <a:p>
            <a:r>
              <a:rPr lang="en-US" dirty="0"/>
              <a:t>Memory Mountain Test Function</a:t>
            </a:r>
          </a:p>
        </p:txBody>
      </p:sp>
      <p:sp>
        <p:nvSpPr>
          <p:cNvPr id="2" name="Slide Number Placeholder 1"/>
          <p:cNvSpPr>
            <a:spLocks noGrp="1"/>
          </p:cNvSpPr>
          <p:nvPr>
            <p:ph type="sldNum" sz="quarter" idx="12"/>
          </p:nvPr>
        </p:nvSpPr>
        <p:spPr/>
        <p:txBody>
          <a:bodyPr/>
          <a:lstStyle/>
          <a:p>
            <a:fld id="{04A7C484-7E24-447E-8CB0-5149A4D34DEF}" type="slidenum">
              <a:rPr lang="en-US" altLang="en-US" smtClean="0"/>
              <a:pPr/>
              <a:t>16</a:t>
            </a:fld>
            <a:endParaRPr lang="en-US" altLang="en-US"/>
          </a:p>
        </p:txBody>
      </p:sp>
      <p:sp>
        <p:nvSpPr>
          <p:cNvPr id="3" name="TextBox 2"/>
          <p:cNvSpPr txBox="1"/>
          <p:nvPr/>
        </p:nvSpPr>
        <p:spPr>
          <a:xfrm>
            <a:off x="8001001" y="1447800"/>
            <a:ext cx="2514600" cy="2362200"/>
          </a:xfrm>
          <a:prstGeom prst="rect">
            <a:avLst/>
          </a:prstGeom>
          <a:noFill/>
        </p:spPr>
        <p:txBody>
          <a:bodyPr wrap="none" rtlCol="0">
            <a:normAutofit/>
          </a:bodyPr>
          <a:lstStyle/>
          <a:p>
            <a:endParaRPr lang="en-US" sz="1600" dirty="0">
              <a:latin typeface="Courier New"/>
              <a:cs typeface="Courier New"/>
            </a:endParaRPr>
          </a:p>
        </p:txBody>
      </p:sp>
      <mc:AlternateContent xmlns:mc="http://schemas.openxmlformats.org/markup-compatibility/2006">
        <mc:Choice xmlns:a14="http://schemas.microsoft.com/office/drawing/2010/main" Requires="a14">
          <p:sp>
            <p:nvSpPr>
              <p:cNvPr id="4" name="TextBox 3"/>
              <p:cNvSpPr txBox="1"/>
              <p:nvPr/>
            </p:nvSpPr>
            <p:spPr>
              <a:xfrm>
                <a:off x="6498930" y="2432811"/>
                <a:ext cx="5428414" cy="2001596"/>
              </a:xfrm>
              <a:prstGeom prst="rect">
                <a:avLst/>
              </a:prstGeom>
              <a:noFill/>
              <a:ln>
                <a:solidFill>
                  <a:srgbClr val="0070C0"/>
                </a:solidFill>
              </a:ln>
            </p:spPr>
            <p:txBody>
              <a:bodyPr wrap="square" rtlCol="0">
                <a:normAutofit fontScale="85000" lnSpcReduction="10000"/>
              </a:bodyPr>
              <a:lstStyle/>
              <a:p>
                <a:r>
                  <a:rPr lang="en-US" dirty="0">
                    <a:latin typeface="Calibri" pitchFamily="34" charset="0"/>
                  </a:rPr>
                  <a:t>Call </a:t>
                </a:r>
                <a:r>
                  <a:rPr lang="en-US" dirty="0">
                    <a:latin typeface="Courier New"/>
                    <a:cs typeface="Courier New"/>
                  </a:rPr>
                  <a:t>test()</a:t>
                </a:r>
                <a:r>
                  <a:rPr lang="en-US" dirty="0">
                    <a:latin typeface="Calibri" pitchFamily="34" charset="0"/>
                  </a:rPr>
                  <a:t> with many combinations of </a:t>
                </a:r>
                <a:r>
                  <a:rPr lang="en-US" dirty="0" err="1">
                    <a:latin typeface="Courier New"/>
                    <a:cs typeface="Courier New"/>
                  </a:rPr>
                  <a:t>elems</a:t>
                </a:r>
                <a:r>
                  <a:rPr lang="en-US" dirty="0">
                    <a:latin typeface="Calibri" pitchFamily="34" charset="0"/>
                  </a:rPr>
                  <a:t> and </a:t>
                </a:r>
                <a:r>
                  <a:rPr lang="en-US" dirty="0">
                    <a:latin typeface="Courier New"/>
                    <a:cs typeface="Courier New"/>
                  </a:rPr>
                  <a:t>stride.</a:t>
                </a:r>
              </a:p>
              <a:p>
                <a:endParaRPr lang="en-US" dirty="0">
                  <a:latin typeface="Courier New"/>
                  <a:cs typeface="Courier New"/>
                </a:endParaRPr>
              </a:p>
              <a:p>
                <a:r>
                  <a:rPr lang="en-US" dirty="0">
                    <a:latin typeface="Calibri" panose="020F0502020204030204" pitchFamily="34" charset="0"/>
                    <a:cs typeface="Courier New"/>
                  </a:rPr>
                  <a:t>For each </a:t>
                </a:r>
                <a:r>
                  <a:rPr lang="en-US" dirty="0" err="1">
                    <a:latin typeface="Courier New"/>
                    <a:cs typeface="Courier New"/>
                  </a:rPr>
                  <a:t>elems</a:t>
                </a:r>
                <a:r>
                  <a:rPr lang="en-US" dirty="0">
                    <a:latin typeface="Calibri" panose="020F0502020204030204" pitchFamily="34" charset="0"/>
                    <a:cs typeface="Courier New"/>
                  </a:rPr>
                  <a:t> and </a:t>
                </a:r>
                <a:r>
                  <a:rPr lang="en-US" dirty="0">
                    <a:latin typeface="Courier New"/>
                    <a:cs typeface="Courier New"/>
                  </a:rPr>
                  <a:t>stride</a:t>
                </a:r>
                <a:r>
                  <a:rPr lang="en-US" dirty="0">
                    <a:latin typeface="Calibri" panose="020F0502020204030204" pitchFamily="34" charset="0"/>
                    <a:cs typeface="Courier New"/>
                  </a:rPr>
                  <a:t>:</a:t>
                </a:r>
              </a:p>
              <a:p>
                <a:pPr>
                  <a:tabLst>
                    <a:tab pos="230188" algn="l"/>
                  </a:tabLst>
                </a:pPr>
                <a:r>
                  <a:rPr lang="en-US" dirty="0">
                    <a:latin typeface="Calibri" panose="020F0502020204030204" pitchFamily="34" charset="0"/>
                    <a:cs typeface="Courier New"/>
                  </a:rPr>
                  <a:t>	1. Call </a:t>
                </a:r>
                <a:r>
                  <a:rPr lang="en-US" dirty="0">
                    <a:latin typeface="Courier New"/>
                    <a:cs typeface="Courier New"/>
                  </a:rPr>
                  <a:t>test</a:t>
                </a:r>
                <a:r>
                  <a:rPr lang="en-US" dirty="0">
                    <a:latin typeface="Courier New" panose="02070309020205020404" pitchFamily="49" charset="0"/>
                    <a:cs typeface="Courier New" panose="02070309020205020404" pitchFamily="49" charset="0"/>
                  </a:rPr>
                  <a:t>()</a:t>
                </a:r>
                <a:r>
                  <a:rPr lang="en-US" dirty="0">
                    <a:latin typeface="Calibri" panose="020F0502020204030204" pitchFamily="34" charset="0"/>
                    <a:cs typeface="Courier New"/>
                  </a:rPr>
                  <a:t> once to warm up the caches (</a:t>
                </a:r>
                <a14:m>
                  <m:oMath xmlns:m="http://schemas.openxmlformats.org/officeDocument/2006/math">
                    <m:r>
                      <a:rPr lang="en-US" b="0" i="1" smtClean="0">
                        <a:latin typeface="Cambria Math" panose="02040503050406030204" pitchFamily="18" charset="0"/>
                        <a:cs typeface="Courier New"/>
                      </a:rPr>
                      <m:t>←</m:t>
                    </m:r>
                  </m:oMath>
                </a14:m>
                <a:r>
                  <a:rPr lang="en-US" b="1" u="sng" dirty="0">
                    <a:solidFill>
                      <a:srgbClr val="C00000"/>
                    </a:solidFill>
                    <a:latin typeface="Calibri" panose="020F0502020204030204" pitchFamily="34" charset="0"/>
                    <a:cs typeface="Courier New"/>
                  </a:rPr>
                  <a:t>important</a:t>
                </a:r>
                <a:r>
                  <a:rPr lang="en-US" dirty="0">
                    <a:latin typeface="Calibri" panose="020F0502020204030204" pitchFamily="34" charset="0"/>
                    <a:cs typeface="Courier New"/>
                  </a:rPr>
                  <a:t>!!!)</a:t>
                </a:r>
              </a:p>
              <a:p>
                <a:pPr>
                  <a:tabLst>
                    <a:tab pos="230188" algn="l"/>
                  </a:tabLst>
                </a:pPr>
                <a:r>
                  <a:rPr lang="en-US" dirty="0">
                    <a:latin typeface="Calibri" panose="020F0502020204030204" pitchFamily="34" charset="0"/>
                    <a:cs typeface="Courier New"/>
                  </a:rPr>
                  <a:t>	2. Call </a:t>
                </a:r>
                <a:r>
                  <a:rPr lang="en-US" dirty="0">
                    <a:latin typeface="Courier New"/>
                    <a:cs typeface="Courier New"/>
                  </a:rPr>
                  <a:t>test</a:t>
                </a:r>
                <a:r>
                  <a:rPr lang="en-US" dirty="0">
                    <a:latin typeface="Courier New" panose="02070309020205020404" pitchFamily="49" charset="0"/>
                    <a:cs typeface="Courier New" panose="02070309020205020404" pitchFamily="49" charset="0"/>
                  </a:rPr>
                  <a:t>()</a:t>
                </a:r>
                <a:r>
                  <a:rPr lang="en-US" dirty="0">
                    <a:latin typeface="Calibri" panose="020F0502020204030204" pitchFamily="34" charset="0"/>
                    <a:cs typeface="Courier New"/>
                  </a:rPr>
                  <a:t> again and measure the read throughput (MB/s)</a:t>
                </a:r>
              </a:p>
              <a:p>
                <a:pPr>
                  <a:tabLst>
                    <a:tab pos="230188" algn="l"/>
                  </a:tabLst>
                </a:pPr>
                <a:endParaRPr lang="en-US" dirty="0">
                  <a:latin typeface="Calibri" panose="020F0502020204030204" pitchFamily="34" charset="0"/>
                  <a:cs typeface="Courier New"/>
                </a:endParaRPr>
              </a:p>
              <a:p>
                <a:pPr>
                  <a:tabLst>
                    <a:tab pos="230188" algn="l"/>
                  </a:tabLst>
                </a:pPr>
                <a:endParaRPr lang="en-US" dirty="0">
                  <a:latin typeface="Calibri" panose="020F0502020204030204" pitchFamily="34" charset="0"/>
                  <a:cs typeface="Courier New"/>
                </a:endParaRPr>
              </a:p>
              <a:p>
                <a:pPr>
                  <a:tabLst>
                    <a:tab pos="230188" algn="l"/>
                  </a:tabLst>
                </a:pPr>
                <a:r>
                  <a:rPr lang="en-US" dirty="0">
                    <a:latin typeface="Calibri" panose="020F0502020204030204" pitchFamily="34" charset="0"/>
                    <a:cs typeface="Courier New"/>
                  </a:rPr>
                  <a:t>NOTE: the “</a:t>
                </a:r>
                <a:r>
                  <a:rPr lang="en-US" dirty="0">
                    <a:latin typeface="Courier New" panose="02070309020205020404" pitchFamily="49" charset="0"/>
                    <a:cs typeface="Courier New" panose="02070309020205020404" pitchFamily="49" charset="0"/>
                  </a:rPr>
                  <a:t>volatile</a:t>
                </a:r>
                <a:r>
                  <a:rPr lang="en-US" dirty="0">
                    <a:latin typeface="Calibri" panose="020F0502020204030204" pitchFamily="34" charset="0"/>
                    <a:cs typeface="Courier New"/>
                  </a:rPr>
                  <a:t>” qualifier used to not optimize away the accumulator</a:t>
                </a:r>
              </a:p>
            </p:txBody>
          </p:sp>
        </mc:Choice>
        <mc:Fallback>
          <p:sp>
            <p:nvSpPr>
              <p:cNvPr id="4" name="TextBox 3"/>
              <p:cNvSpPr txBox="1">
                <a:spLocks noRot="1" noChangeAspect="1" noMove="1" noResize="1" noEditPoints="1" noAdjustHandles="1" noChangeArrowheads="1" noChangeShapeType="1" noTextEdit="1"/>
              </p:cNvSpPr>
              <p:nvPr/>
            </p:nvSpPr>
            <p:spPr>
              <a:xfrm>
                <a:off x="6498930" y="2432811"/>
                <a:ext cx="5428414" cy="2001596"/>
              </a:xfrm>
              <a:prstGeom prst="rect">
                <a:avLst/>
              </a:prstGeom>
              <a:blipFill>
                <a:blip r:embed="rId3"/>
                <a:stretch>
                  <a:fillRect l="-336" t="-1515" b="-606"/>
                </a:stretch>
              </a:blipFill>
              <a:ln>
                <a:solidFill>
                  <a:srgbClr val="0070C0"/>
                </a:solidFill>
              </a:ln>
            </p:spPr>
            <p:txBody>
              <a:bodyPr/>
              <a:lstStyle/>
              <a:p>
                <a:r>
                  <a:rPr lang="en-US">
                    <a:noFill/>
                  </a:rPr>
                  <a:t> </a:t>
                </a:r>
              </a:p>
            </p:txBody>
          </p:sp>
        </mc:Fallback>
      </mc:AlternateContent>
      <p:sp>
        <p:nvSpPr>
          <p:cNvPr id="5" name="Rectangle 4"/>
          <p:cNvSpPr/>
          <p:nvPr/>
        </p:nvSpPr>
        <p:spPr>
          <a:xfrm>
            <a:off x="337268" y="1006569"/>
            <a:ext cx="4648200" cy="1615827"/>
          </a:xfrm>
          <a:prstGeom prst="rect">
            <a:avLst/>
          </a:prstGeom>
          <a:ln>
            <a:solidFill>
              <a:schemeClr val="tx1"/>
            </a:solidFill>
          </a:ln>
        </p:spPr>
        <p:txBody>
          <a:bodyPr wrap="square">
            <a:spAutoFit/>
          </a:bodyPr>
          <a:lstStyle/>
          <a:p>
            <a:r>
              <a:rPr lang="en-US" sz="900" dirty="0">
                <a:solidFill>
                  <a:srgbClr val="0000FF"/>
                </a:solidFill>
                <a:latin typeface="Consolas" panose="020B0609020204030204" pitchFamily="49" charset="0"/>
              </a:rPr>
              <a:t>void</a:t>
            </a:r>
            <a:r>
              <a:rPr lang="en-US" sz="900" dirty="0">
                <a:solidFill>
                  <a:srgbClr val="000000"/>
                </a:solidFill>
                <a:latin typeface="Consolas" panose="020B0609020204030204" pitchFamily="49" charset="0"/>
              </a:rPr>
              <a:t> test(</a:t>
            </a:r>
            <a:r>
              <a:rPr lang="en-US" sz="900" dirty="0">
                <a:solidFill>
                  <a:srgbClr val="0000FF"/>
                </a:solidFill>
                <a:latin typeface="Consolas" panose="020B0609020204030204" pitchFamily="49" charset="0"/>
              </a:rPr>
              <a:t>double</a:t>
            </a:r>
            <a:r>
              <a:rPr lang="en-US" sz="900" dirty="0">
                <a:solidFill>
                  <a:srgbClr val="000000"/>
                </a:solidFill>
                <a:latin typeface="Consolas" panose="020B0609020204030204" pitchFamily="49" charset="0"/>
              </a:rPr>
              <a:t>* </a:t>
            </a:r>
            <a:r>
              <a:rPr lang="en-US" sz="900" dirty="0">
                <a:solidFill>
                  <a:srgbClr val="808080"/>
                </a:solidFill>
                <a:latin typeface="Consolas" panose="020B0609020204030204" pitchFamily="49" charset="0"/>
              </a:rPr>
              <a:t>data</a:t>
            </a:r>
            <a:r>
              <a:rPr lang="en-US" sz="900" dirty="0">
                <a:solidFill>
                  <a:srgbClr val="000000"/>
                </a:solidFill>
                <a:latin typeface="Consolas" panose="020B0609020204030204" pitchFamily="49" charset="0"/>
              </a:rPr>
              <a:t>, </a:t>
            </a:r>
            <a:r>
              <a:rPr lang="en-US" sz="900" dirty="0" err="1">
                <a:solidFill>
                  <a:srgbClr val="0000FF"/>
                </a:solidFill>
                <a:latin typeface="Consolas" panose="020B0609020204030204" pitchFamily="49" charset="0"/>
              </a:rPr>
              <a:t>int</a:t>
            </a:r>
            <a:r>
              <a:rPr lang="en-US" sz="900" dirty="0">
                <a:solidFill>
                  <a:srgbClr val="000000"/>
                </a:solidFill>
                <a:latin typeface="Consolas" panose="020B0609020204030204" pitchFamily="49" charset="0"/>
              </a:rPr>
              <a:t> </a:t>
            </a:r>
            <a:r>
              <a:rPr lang="en-US" sz="900" dirty="0" err="1">
                <a:solidFill>
                  <a:srgbClr val="808080"/>
                </a:solidFill>
                <a:latin typeface="Consolas" panose="020B0609020204030204" pitchFamily="49" charset="0"/>
              </a:rPr>
              <a:t>elems</a:t>
            </a:r>
            <a:r>
              <a:rPr lang="en-US" sz="900" dirty="0">
                <a:solidFill>
                  <a:srgbClr val="000000"/>
                </a:solidFill>
                <a:latin typeface="Consolas" panose="020B0609020204030204" pitchFamily="49" charset="0"/>
              </a:rPr>
              <a:t>, </a:t>
            </a:r>
            <a:r>
              <a:rPr lang="en-US" sz="900" dirty="0" err="1">
                <a:solidFill>
                  <a:srgbClr val="0000FF"/>
                </a:solidFill>
                <a:latin typeface="Consolas" panose="020B0609020204030204" pitchFamily="49" charset="0"/>
              </a:rPr>
              <a:t>int</a:t>
            </a:r>
            <a:r>
              <a:rPr lang="en-US" sz="900" dirty="0">
                <a:solidFill>
                  <a:srgbClr val="000000"/>
                </a:solidFill>
                <a:latin typeface="Consolas" panose="020B0609020204030204" pitchFamily="49" charset="0"/>
              </a:rPr>
              <a:t> </a:t>
            </a:r>
            <a:r>
              <a:rPr lang="en-US" sz="900" dirty="0">
                <a:solidFill>
                  <a:srgbClr val="808080"/>
                </a:solidFill>
                <a:latin typeface="Consolas" panose="020B0609020204030204" pitchFamily="49" charset="0"/>
              </a:rPr>
              <a:t>stride</a:t>
            </a:r>
            <a:r>
              <a:rPr lang="en-US" sz="900" dirty="0">
                <a:solidFill>
                  <a:srgbClr val="000000"/>
                </a:solidFill>
                <a:latin typeface="Consolas" panose="020B0609020204030204" pitchFamily="49" charset="0"/>
              </a:rPr>
              <a:t>) </a:t>
            </a:r>
            <a:r>
              <a:rPr lang="en-US" sz="900" dirty="0">
                <a:solidFill>
                  <a:srgbClr val="008000"/>
                </a:solidFill>
                <a:latin typeface="Consolas" panose="020B0609020204030204" pitchFamily="49" charset="0"/>
              </a:rPr>
              <a:t>/* The test function */</a:t>
            </a:r>
            <a:endParaRPr lang="en-US" sz="900" dirty="0">
              <a:solidFill>
                <a:srgbClr val="000000"/>
              </a:solidFill>
              <a:latin typeface="Consolas" panose="020B0609020204030204" pitchFamily="49" charset="0"/>
            </a:endParaRPr>
          </a:p>
          <a:p>
            <a:r>
              <a:rPr lang="en-US" sz="900" dirty="0">
                <a:solidFill>
                  <a:srgbClr val="000000"/>
                </a:solidFill>
                <a:latin typeface="Consolas" panose="020B0609020204030204" pitchFamily="49" charset="0"/>
              </a:rPr>
              <a:t>{</a:t>
            </a:r>
          </a:p>
          <a:p>
            <a:r>
              <a:rPr lang="en-US" sz="900" dirty="0">
                <a:solidFill>
                  <a:srgbClr val="000000"/>
                </a:solidFill>
                <a:latin typeface="Consolas" panose="020B0609020204030204" pitchFamily="49" charset="0"/>
              </a:rPr>
              <a:t>    </a:t>
            </a:r>
            <a:r>
              <a:rPr lang="en-US" sz="900" dirty="0" err="1">
                <a:solidFill>
                  <a:srgbClr val="0000FF"/>
                </a:solidFill>
                <a:latin typeface="Consolas" panose="020B0609020204030204" pitchFamily="49" charset="0"/>
              </a:rPr>
              <a:t>int</a:t>
            </a:r>
            <a:r>
              <a:rPr lang="en-US" sz="900" dirty="0">
                <a:solidFill>
                  <a:srgbClr val="000000"/>
                </a:solidFill>
                <a:latin typeface="Consolas" panose="020B0609020204030204" pitchFamily="49" charset="0"/>
              </a:rPr>
              <a:t> i;</a:t>
            </a:r>
          </a:p>
          <a:p>
            <a:r>
              <a:rPr lang="en-US" sz="900" dirty="0">
                <a:solidFill>
                  <a:srgbClr val="000000"/>
                </a:solidFill>
                <a:latin typeface="Consolas" panose="020B0609020204030204" pitchFamily="49" charset="0"/>
              </a:rPr>
              <a:t>    </a:t>
            </a:r>
            <a:r>
              <a:rPr lang="en-US" sz="900" dirty="0">
                <a:solidFill>
                  <a:srgbClr val="0000FF"/>
                </a:solidFill>
                <a:latin typeface="Consolas" panose="020B0609020204030204" pitchFamily="49" charset="0"/>
              </a:rPr>
              <a:t>double</a:t>
            </a:r>
            <a:r>
              <a:rPr lang="en-US" sz="900" dirty="0">
                <a:solidFill>
                  <a:srgbClr val="000000"/>
                </a:solidFill>
                <a:latin typeface="Consolas" panose="020B0609020204030204" pitchFamily="49" charset="0"/>
              </a:rPr>
              <a:t> result = 0.0;</a:t>
            </a:r>
          </a:p>
          <a:p>
            <a:r>
              <a:rPr lang="en-US" sz="900" dirty="0">
                <a:solidFill>
                  <a:srgbClr val="000000"/>
                </a:solidFill>
                <a:latin typeface="Consolas" panose="020B0609020204030204" pitchFamily="49" charset="0"/>
              </a:rPr>
              <a:t>    </a:t>
            </a:r>
            <a:r>
              <a:rPr lang="en-US" sz="900" dirty="0">
                <a:solidFill>
                  <a:srgbClr val="0000FF"/>
                </a:solidFill>
                <a:latin typeface="Consolas" panose="020B0609020204030204" pitchFamily="49" charset="0"/>
              </a:rPr>
              <a:t>volatile</a:t>
            </a:r>
            <a:r>
              <a:rPr lang="en-US" sz="900" dirty="0">
                <a:solidFill>
                  <a:srgbClr val="000000"/>
                </a:solidFill>
                <a:latin typeface="Consolas" panose="020B0609020204030204" pitchFamily="49" charset="0"/>
              </a:rPr>
              <a:t> </a:t>
            </a:r>
            <a:r>
              <a:rPr lang="en-US" sz="900" dirty="0">
                <a:solidFill>
                  <a:srgbClr val="0000FF"/>
                </a:solidFill>
                <a:latin typeface="Consolas" panose="020B0609020204030204" pitchFamily="49" charset="0"/>
              </a:rPr>
              <a:t>double</a:t>
            </a:r>
            <a:r>
              <a:rPr lang="en-US" sz="900" dirty="0">
                <a:solidFill>
                  <a:srgbClr val="000000"/>
                </a:solidFill>
                <a:latin typeface="Consolas" panose="020B0609020204030204" pitchFamily="49" charset="0"/>
              </a:rPr>
              <a:t> sink;</a:t>
            </a:r>
          </a:p>
          <a:p>
            <a:endParaRPr lang="en-US" sz="900" dirty="0">
              <a:solidFill>
                <a:srgbClr val="000000"/>
              </a:solidFill>
              <a:latin typeface="Consolas" panose="020B0609020204030204" pitchFamily="49" charset="0"/>
            </a:endParaRPr>
          </a:p>
          <a:p>
            <a:r>
              <a:rPr lang="en-US" sz="900" dirty="0">
                <a:solidFill>
                  <a:srgbClr val="000000"/>
                </a:solidFill>
                <a:latin typeface="Consolas" panose="020B0609020204030204" pitchFamily="49" charset="0"/>
              </a:rPr>
              <a:t>    </a:t>
            </a:r>
            <a:r>
              <a:rPr lang="en-US" sz="900" dirty="0">
                <a:solidFill>
                  <a:srgbClr val="0000FF"/>
                </a:solidFill>
                <a:latin typeface="Consolas" panose="020B0609020204030204" pitchFamily="49" charset="0"/>
              </a:rPr>
              <a:t>for</a:t>
            </a:r>
            <a:r>
              <a:rPr lang="en-US" sz="900" dirty="0">
                <a:solidFill>
                  <a:srgbClr val="000000"/>
                </a:solidFill>
                <a:latin typeface="Consolas" panose="020B0609020204030204" pitchFamily="49" charset="0"/>
              </a:rPr>
              <a:t> (i = 0; i &lt; </a:t>
            </a:r>
            <a:r>
              <a:rPr lang="en-US" sz="900" dirty="0" err="1">
                <a:solidFill>
                  <a:srgbClr val="808080"/>
                </a:solidFill>
                <a:latin typeface="Consolas" panose="020B0609020204030204" pitchFamily="49" charset="0"/>
              </a:rPr>
              <a:t>elems</a:t>
            </a:r>
            <a:r>
              <a:rPr lang="en-US" sz="900" dirty="0">
                <a:solidFill>
                  <a:srgbClr val="000000"/>
                </a:solidFill>
                <a:latin typeface="Consolas" panose="020B0609020204030204" pitchFamily="49" charset="0"/>
              </a:rPr>
              <a:t>; i += </a:t>
            </a:r>
            <a:r>
              <a:rPr lang="en-US" sz="900" dirty="0">
                <a:solidFill>
                  <a:srgbClr val="808080"/>
                </a:solidFill>
                <a:latin typeface="Consolas" panose="020B0609020204030204" pitchFamily="49" charset="0"/>
              </a:rPr>
              <a:t>stride</a:t>
            </a:r>
            <a:r>
              <a:rPr lang="en-US" sz="900" dirty="0">
                <a:solidFill>
                  <a:srgbClr val="000000"/>
                </a:solidFill>
                <a:latin typeface="Consolas" panose="020B0609020204030204" pitchFamily="49" charset="0"/>
              </a:rPr>
              <a:t>) {</a:t>
            </a:r>
          </a:p>
          <a:p>
            <a:r>
              <a:rPr lang="en-US" sz="900" dirty="0">
                <a:solidFill>
                  <a:srgbClr val="000000"/>
                </a:solidFill>
                <a:latin typeface="Consolas" panose="020B0609020204030204" pitchFamily="49" charset="0"/>
              </a:rPr>
              <a:t>        result += </a:t>
            </a:r>
            <a:r>
              <a:rPr lang="en-US" sz="900" dirty="0">
                <a:solidFill>
                  <a:srgbClr val="808080"/>
                </a:solidFill>
                <a:latin typeface="Consolas" panose="020B0609020204030204" pitchFamily="49" charset="0"/>
              </a:rPr>
              <a:t>data</a:t>
            </a:r>
            <a:r>
              <a:rPr lang="en-US" sz="900" dirty="0">
                <a:solidFill>
                  <a:srgbClr val="000000"/>
                </a:solidFill>
                <a:latin typeface="Consolas" panose="020B0609020204030204" pitchFamily="49" charset="0"/>
              </a:rPr>
              <a:t>[i];</a:t>
            </a:r>
          </a:p>
          <a:p>
            <a:r>
              <a:rPr lang="en-US" sz="900" dirty="0">
                <a:solidFill>
                  <a:srgbClr val="000000"/>
                </a:solidFill>
                <a:latin typeface="Consolas" panose="020B0609020204030204" pitchFamily="49" charset="0"/>
              </a:rPr>
              <a:t>    }</a:t>
            </a:r>
          </a:p>
          <a:p>
            <a:r>
              <a:rPr lang="en-US" sz="900" dirty="0">
                <a:solidFill>
                  <a:srgbClr val="000000"/>
                </a:solidFill>
                <a:latin typeface="Consolas" panose="020B0609020204030204" pitchFamily="49" charset="0"/>
              </a:rPr>
              <a:t>    sink = result; </a:t>
            </a:r>
            <a:r>
              <a:rPr lang="en-US" sz="900" dirty="0">
                <a:solidFill>
                  <a:srgbClr val="008000"/>
                </a:solidFill>
                <a:latin typeface="Consolas" panose="020B0609020204030204" pitchFamily="49" charset="0"/>
              </a:rPr>
              <a:t>/* So compiler doesn't optimize away the loop */</a:t>
            </a:r>
            <a:endParaRPr lang="en-US" sz="900" dirty="0">
              <a:solidFill>
                <a:srgbClr val="000000"/>
              </a:solidFill>
              <a:latin typeface="Consolas" panose="020B0609020204030204" pitchFamily="49" charset="0"/>
            </a:endParaRPr>
          </a:p>
          <a:p>
            <a:r>
              <a:rPr lang="en-US" sz="900" dirty="0">
                <a:solidFill>
                  <a:srgbClr val="000000"/>
                </a:solidFill>
                <a:latin typeface="Consolas" panose="020B0609020204030204" pitchFamily="49" charset="0"/>
              </a:rPr>
              <a:t>}</a:t>
            </a:r>
          </a:p>
        </p:txBody>
      </p:sp>
      <p:sp>
        <p:nvSpPr>
          <p:cNvPr id="6" name="Rectangle 5"/>
          <p:cNvSpPr/>
          <p:nvPr/>
        </p:nvSpPr>
        <p:spPr>
          <a:xfrm>
            <a:off x="42406" y="6507320"/>
            <a:ext cx="4704522" cy="215444"/>
          </a:xfrm>
          <a:prstGeom prst="rect">
            <a:avLst/>
          </a:prstGeom>
        </p:spPr>
        <p:txBody>
          <a:bodyPr wrap="square">
            <a:spAutoFit/>
          </a:bodyPr>
          <a:lstStyle/>
          <a:p>
            <a:r>
              <a:rPr lang="en-US" sz="800" dirty="0"/>
              <a:t>[</a:t>
            </a:r>
            <a:r>
              <a:rPr lang="en-US" sz="800" dirty="0">
                <a:hlinkClick r:id="rId4"/>
              </a:rPr>
              <a:t>http://www.cs.cmu.edu/</a:t>
            </a:r>
            <a:r>
              <a:rPr lang="en-US" sz="800" dirty="0" err="1">
                <a:hlinkClick r:id="rId4"/>
              </a:rPr>
              <a:t>afs</a:t>
            </a:r>
            <a:r>
              <a:rPr lang="en-US" sz="800" dirty="0">
                <a:hlinkClick r:id="rId4"/>
              </a:rPr>
              <a:t>/</a:t>
            </a:r>
            <a:r>
              <a:rPr lang="en-US" sz="800" dirty="0" err="1">
                <a:hlinkClick r:id="rId4"/>
              </a:rPr>
              <a:t>cs</a:t>
            </a:r>
            <a:r>
              <a:rPr lang="en-US" sz="800" dirty="0">
                <a:hlinkClick r:id="rId4"/>
              </a:rPr>
              <a:t>/academic/class/15213-f10/www/code/10-cache-memories/mountain/</a:t>
            </a:r>
            <a:r>
              <a:rPr lang="en-US" sz="800" dirty="0"/>
              <a:t>]→</a:t>
            </a:r>
          </a:p>
        </p:txBody>
      </p:sp>
      <p:sp>
        <p:nvSpPr>
          <p:cNvPr id="7" name="Rectangle 6"/>
          <p:cNvSpPr/>
          <p:nvPr/>
        </p:nvSpPr>
        <p:spPr>
          <a:xfrm>
            <a:off x="369995" y="2983515"/>
            <a:ext cx="4572000" cy="3139321"/>
          </a:xfrm>
          <a:prstGeom prst="rect">
            <a:avLst/>
          </a:prstGeom>
          <a:ln>
            <a:solidFill>
              <a:schemeClr val="tx1"/>
            </a:solidFill>
          </a:ln>
        </p:spPr>
        <p:txBody>
          <a:bodyPr>
            <a:spAutoFit/>
          </a:bodyPr>
          <a:lstStyle/>
          <a:p>
            <a:r>
              <a:rPr lang="en-US" sz="900" dirty="0">
                <a:solidFill>
                  <a:srgbClr val="0000FF"/>
                </a:solidFill>
                <a:latin typeface="Consolas" panose="020B0609020204030204" pitchFamily="49" charset="0"/>
              </a:rPr>
              <a:t>void</a:t>
            </a:r>
            <a:r>
              <a:rPr lang="en-US" sz="900" dirty="0">
                <a:solidFill>
                  <a:srgbClr val="000000"/>
                </a:solidFill>
                <a:latin typeface="Consolas" panose="020B0609020204030204" pitchFamily="49" charset="0"/>
              </a:rPr>
              <a:t> test(</a:t>
            </a:r>
            <a:r>
              <a:rPr lang="en-US" sz="900" dirty="0">
                <a:solidFill>
                  <a:srgbClr val="0000FF"/>
                </a:solidFill>
                <a:latin typeface="Consolas" panose="020B0609020204030204" pitchFamily="49" charset="0"/>
              </a:rPr>
              <a:t>long</a:t>
            </a:r>
            <a:r>
              <a:rPr lang="en-US" sz="900" dirty="0">
                <a:solidFill>
                  <a:srgbClr val="000000"/>
                </a:solidFill>
                <a:latin typeface="Consolas" panose="020B0609020204030204" pitchFamily="49" charset="0"/>
              </a:rPr>
              <a:t> *</a:t>
            </a:r>
            <a:r>
              <a:rPr lang="en-US" sz="900" dirty="0">
                <a:solidFill>
                  <a:srgbClr val="808080"/>
                </a:solidFill>
                <a:latin typeface="Consolas" panose="020B0609020204030204" pitchFamily="49" charset="0"/>
              </a:rPr>
              <a:t>data</a:t>
            </a:r>
            <a:r>
              <a:rPr lang="en-US" sz="900" dirty="0">
                <a:solidFill>
                  <a:srgbClr val="000000"/>
                </a:solidFill>
                <a:latin typeface="Consolas" panose="020B0609020204030204" pitchFamily="49" charset="0"/>
              </a:rPr>
              <a:t>, </a:t>
            </a:r>
            <a:r>
              <a:rPr lang="en-US" sz="900" dirty="0">
                <a:solidFill>
                  <a:srgbClr val="0000FF"/>
                </a:solidFill>
                <a:latin typeface="Consolas" panose="020B0609020204030204" pitchFamily="49" charset="0"/>
              </a:rPr>
              <a:t>long</a:t>
            </a:r>
            <a:r>
              <a:rPr lang="en-US" sz="900" dirty="0">
                <a:solidFill>
                  <a:srgbClr val="000000"/>
                </a:solidFill>
                <a:latin typeface="Consolas" panose="020B0609020204030204" pitchFamily="49" charset="0"/>
              </a:rPr>
              <a:t> </a:t>
            </a:r>
            <a:r>
              <a:rPr lang="en-US" sz="900" dirty="0" err="1">
                <a:solidFill>
                  <a:srgbClr val="808080"/>
                </a:solidFill>
                <a:latin typeface="Consolas" panose="020B0609020204030204" pitchFamily="49" charset="0"/>
              </a:rPr>
              <a:t>elems</a:t>
            </a:r>
            <a:r>
              <a:rPr lang="en-US" sz="900" dirty="0">
                <a:solidFill>
                  <a:srgbClr val="000000"/>
                </a:solidFill>
                <a:latin typeface="Consolas" panose="020B0609020204030204" pitchFamily="49" charset="0"/>
              </a:rPr>
              <a:t>, </a:t>
            </a:r>
            <a:r>
              <a:rPr lang="en-US" sz="900" dirty="0">
                <a:solidFill>
                  <a:srgbClr val="0000FF"/>
                </a:solidFill>
                <a:latin typeface="Consolas" panose="020B0609020204030204" pitchFamily="49" charset="0"/>
              </a:rPr>
              <a:t>long</a:t>
            </a:r>
            <a:r>
              <a:rPr lang="en-US" sz="900" dirty="0">
                <a:solidFill>
                  <a:srgbClr val="000000"/>
                </a:solidFill>
                <a:latin typeface="Consolas" panose="020B0609020204030204" pitchFamily="49" charset="0"/>
              </a:rPr>
              <a:t> </a:t>
            </a:r>
            <a:r>
              <a:rPr lang="en-US" sz="900" dirty="0">
                <a:solidFill>
                  <a:srgbClr val="808080"/>
                </a:solidFill>
                <a:latin typeface="Consolas" panose="020B0609020204030204" pitchFamily="49" charset="0"/>
              </a:rPr>
              <a:t>stride</a:t>
            </a:r>
            <a:r>
              <a:rPr lang="en-US" sz="900" dirty="0">
                <a:solidFill>
                  <a:srgbClr val="000000"/>
                </a:solidFill>
                <a:latin typeface="Consolas" panose="020B0609020204030204" pitchFamily="49" charset="0"/>
              </a:rPr>
              <a:t>)</a:t>
            </a:r>
          </a:p>
          <a:p>
            <a:r>
              <a:rPr lang="en-US" sz="900" dirty="0">
                <a:solidFill>
                  <a:srgbClr val="000000"/>
                </a:solidFill>
                <a:latin typeface="Consolas" panose="020B0609020204030204" pitchFamily="49" charset="0"/>
              </a:rPr>
              <a:t>{</a:t>
            </a:r>
          </a:p>
          <a:p>
            <a:r>
              <a:rPr lang="en-US" sz="900" dirty="0">
                <a:solidFill>
                  <a:srgbClr val="000000"/>
                </a:solidFill>
                <a:latin typeface="Consolas" panose="020B0609020204030204" pitchFamily="49" charset="0"/>
              </a:rPr>
              <a:t>    </a:t>
            </a:r>
            <a:r>
              <a:rPr lang="en-US" sz="900" dirty="0">
                <a:solidFill>
                  <a:srgbClr val="0000FF"/>
                </a:solidFill>
                <a:latin typeface="Consolas" panose="020B0609020204030204" pitchFamily="49" charset="0"/>
              </a:rPr>
              <a:t>volatile</a:t>
            </a:r>
            <a:r>
              <a:rPr lang="en-US" sz="900" dirty="0">
                <a:solidFill>
                  <a:srgbClr val="000000"/>
                </a:solidFill>
                <a:latin typeface="Consolas" panose="020B0609020204030204" pitchFamily="49" charset="0"/>
              </a:rPr>
              <a:t> </a:t>
            </a:r>
            <a:r>
              <a:rPr lang="en-US" sz="900" dirty="0">
                <a:solidFill>
                  <a:srgbClr val="0000FF"/>
                </a:solidFill>
                <a:latin typeface="Consolas" panose="020B0609020204030204" pitchFamily="49" charset="0"/>
              </a:rPr>
              <a:t>long</a:t>
            </a:r>
            <a:r>
              <a:rPr lang="en-US" sz="900" dirty="0">
                <a:solidFill>
                  <a:srgbClr val="000000"/>
                </a:solidFill>
                <a:latin typeface="Consolas" panose="020B0609020204030204" pitchFamily="49" charset="0"/>
              </a:rPr>
              <a:t> </a:t>
            </a:r>
            <a:r>
              <a:rPr lang="en-US" sz="900" dirty="0" err="1">
                <a:solidFill>
                  <a:srgbClr val="000000"/>
                </a:solidFill>
                <a:latin typeface="Consolas" panose="020B0609020204030204" pitchFamily="49" charset="0"/>
              </a:rPr>
              <a:t>accum</a:t>
            </a:r>
            <a:r>
              <a:rPr lang="en-US" sz="900" dirty="0">
                <a:solidFill>
                  <a:srgbClr val="000000"/>
                </a:solidFill>
                <a:latin typeface="Consolas" panose="020B0609020204030204" pitchFamily="49" charset="0"/>
              </a:rPr>
              <a:t> = 0;</a:t>
            </a:r>
          </a:p>
          <a:p>
            <a:r>
              <a:rPr lang="en-US" sz="900" dirty="0">
                <a:solidFill>
                  <a:srgbClr val="000000"/>
                </a:solidFill>
                <a:latin typeface="Consolas" panose="020B0609020204030204" pitchFamily="49" charset="0"/>
              </a:rPr>
              <a:t>    </a:t>
            </a:r>
            <a:r>
              <a:rPr lang="en-US" sz="900" dirty="0">
                <a:solidFill>
                  <a:srgbClr val="0000FF"/>
                </a:solidFill>
                <a:latin typeface="Consolas" panose="020B0609020204030204" pitchFamily="49" charset="0"/>
              </a:rPr>
              <a:t>long</a:t>
            </a:r>
            <a:r>
              <a:rPr lang="en-US" sz="900" dirty="0">
                <a:solidFill>
                  <a:srgbClr val="000000"/>
                </a:solidFill>
                <a:latin typeface="Consolas" panose="020B0609020204030204" pitchFamily="49" charset="0"/>
              </a:rPr>
              <a:t> i, sx2 = </a:t>
            </a:r>
            <a:r>
              <a:rPr lang="en-US" sz="900" dirty="0">
                <a:solidFill>
                  <a:srgbClr val="808080"/>
                </a:solidFill>
                <a:latin typeface="Consolas" panose="020B0609020204030204" pitchFamily="49" charset="0"/>
              </a:rPr>
              <a:t>stride</a:t>
            </a:r>
            <a:r>
              <a:rPr lang="en-US" sz="900" dirty="0">
                <a:solidFill>
                  <a:srgbClr val="000000"/>
                </a:solidFill>
                <a:latin typeface="Consolas" panose="020B0609020204030204" pitchFamily="49" charset="0"/>
              </a:rPr>
              <a:t> * 2, sx3 = </a:t>
            </a:r>
            <a:r>
              <a:rPr lang="en-US" sz="900" dirty="0">
                <a:solidFill>
                  <a:srgbClr val="808080"/>
                </a:solidFill>
                <a:latin typeface="Consolas" panose="020B0609020204030204" pitchFamily="49" charset="0"/>
              </a:rPr>
              <a:t>stride</a:t>
            </a:r>
            <a:r>
              <a:rPr lang="en-US" sz="900" dirty="0">
                <a:solidFill>
                  <a:srgbClr val="000000"/>
                </a:solidFill>
                <a:latin typeface="Consolas" panose="020B0609020204030204" pitchFamily="49" charset="0"/>
              </a:rPr>
              <a:t> * 3, sx4 = </a:t>
            </a:r>
            <a:r>
              <a:rPr lang="en-US" sz="900" dirty="0">
                <a:solidFill>
                  <a:srgbClr val="808080"/>
                </a:solidFill>
                <a:latin typeface="Consolas" panose="020B0609020204030204" pitchFamily="49" charset="0"/>
              </a:rPr>
              <a:t>stride</a:t>
            </a:r>
            <a:r>
              <a:rPr lang="en-US" sz="900" dirty="0">
                <a:solidFill>
                  <a:srgbClr val="000000"/>
                </a:solidFill>
                <a:latin typeface="Consolas" panose="020B0609020204030204" pitchFamily="49" charset="0"/>
              </a:rPr>
              <a:t> * 4;</a:t>
            </a:r>
          </a:p>
          <a:p>
            <a:r>
              <a:rPr lang="en-US" sz="900" dirty="0">
                <a:solidFill>
                  <a:srgbClr val="000000"/>
                </a:solidFill>
                <a:latin typeface="Consolas" panose="020B0609020204030204" pitchFamily="49" charset="0"/>
              </a:rPr>
              <a:t>    </a:t>
            </a:r>
            <a:r>
              <a:rPr lang="en-US" sz="900" dirty="0">
                <a:solidFill>
                  <a:srgbClr val="0000FF"/>
                </a:solidFill>
                <a:latin typeface="Consolas" panose="020B0609020204030204" pitchFamily="49" charset="0"/>
              </a:rPr>
              <a:t>long</a:t>
            </a:r>
            <a:r>
              <a:rPr lang="en-US" sz="900" dirty="0">
                <a:solidFill>
                  <a:srgbClr val="000000"/>
                </a:solidFill>
                <a:latin typeface="Consolas" panose="020B0609020204030204" pitchFamily="49" charset="0"/>
              </a:rPr>
              <a:t> acc0 = 0, acc1 = 0, acc2 = 0, acc3 = 0;</a:t>
            </a:r>
          </a:p>
          <a:p>
            <a:r>
              <a:rPr lang="en-US" sz="900" dirty="0">
                <a:solidFill>
                  <a:srgbClr val="000000"/>
                </a:solidFill>
                <a:latin typeface="Consolas" panose="020B0609020204030204" pitchFamily="49" charset="0"/>
              </a:rPr>
              <a:t>    </a:t>
            </a:r>
            <a:r>
              <a:rPr lang="en-US" sz="900" dirty="0">
                <a:solidFill>
                  <a:srgbClr val="0000FF"/>
                </a:solidFill>
                <a:latin typeface="Consolas" panose="020B0609020204030204" pitchFamily="49" charset="0"/>
              </a:rPr>
              <a:t>long</a:t>
            </a:r>
            <a:r>
              <a:rPr lang="en-US" sz="900" dirty="0">
                <a:solidFill>
                  <a:srgbClr val="000000"/>
                </a:solidFill>
                <a:latin typeface="Consolas" panose="020B0609020204030204" pitchFamily="49" charset="0"/>
              </a:rPr>
              <a:t> length = </a:t>
            </a:r>
            <a:r>
              <a:rPr lang="en-US" sz="900" dirty="0" err="1">
                <a:solidFill>
                  <a:srgbClr val="808080"/>
                </a:solidFill>
                <a:latin typeface="Consolas" panose="020B0609020204030204" pitchFamily="49" charset="0"/>
              </a:rPr>
              <a:t>elems</a:t>
            </a:r>
            <a:r>
              <a:rPr lang="en-US" sz="900" dirty="0">
                <a:solidFill>
                  <a:srgbClr val="000000"/>
                </a:solidFill>
                <a:latin typeface="Consolas" panose="020B0609020204030204" pitchFamily="49" charset="0"/>
              </a:rPr>
              <a:t>;</a:t>
            </a:r>
          </a:p>
          <a:p>
            <a:r>
              <a:rPr lang="en-US" sz="900" dirty="0">
                <a:solidFill>
                  <a:srgbClr val="000000"/>
                </a:solidFill>
                <a:latin typeface="Consolas" panose="020B0609020204030204" pitchFamily="49" charset="0"/>
              </a:rPr>
              <a:t>    </a:t>
            </a:r>
            <a:r>
              <a:rPr lang="en-US" sz="900" dirty="0">
                <a:solidFill>
                  <a:srgbClr val="0000FF"/>
                </a:solidFill>
                <a:latin typeface="Consolas" panose="020B0609020204030204" pitchFamily="49" charset="0"/>
              </a:rPr>
              <a:t>long</a:t>
            </a:r>
            <a:r>
              <a:rPr lang="en-US" sz="900" dirty="0">
                <a:solidFill>
                  <a:srgbClr val="000000"/>
                </a:solidFill>
                <a:latin typeface="Consolas" panose="020B0609020204030204" pitchFamily="49" charset="0"/>
              </a:rPr>
              <a:t> limit = length - sx4;</a:t>
            </a:r>
          </a:p>
          <a:p>
            <a:endParaRPr lang="en-US" sz="900" dirty="0">
              <a:solidFill>
                <a:srgbClr val="000000"/>
              </a:solidFill>
              <a:latin typeface="Consolas" panose="020B0609020204030204" pitchFamily="49" charset="0"/>
            </a:endParaRPr>
          </a:p>
          <a:p>
            <a:r>
              <a:rPr lang="en-US" sz="900" dirty="0">
                <a:solidFill>
                  <a:srgbClr val="000000"/>
                </a:solidFill>
                <a:latin typeface="Consolas" panose="020B0609020204030204" pitchFamily="49" charset="0"/>
              </a:rPr>
              <a:t>    </a:t>
            </a:r>
            <a:r>
              <a:rPr lang="en-US" sz="900" dirty="0">
                <a:solidFill>
                  <a:srgbClr val="008000"/>
                </a:solidFill>
                <a:latin typeface="Consolas" panose="020B0609020204030204" pitchFamily="49" charset="0"/>
              </a:rPr>
              <a:t>/* Combine 4 elements at a time */</a:t>
            </a:r>
            <a:endParaRPr lang="en-US" sz="900" dirty="0">
              <a:solidFill>
                <a:srgbClr val="000000"/>
              </a:solidFill>
              <a:latin typeface="Consolas" panose="020B0609020204030204" pitchFamily="49" charset="0"/>
            </a:endParaRPr>
          </a:p>
          <a:p>
            <a:r>
              <a:rPr lang="nn-NO" sz="900" dirty="0">
                <a:solidFill>
                  <a:srgbClr val="000000"/>
                </a:solidFill>
                <a:latin typeface="Consolas" panose="020B0609020204030204" pitchFamily="49" charset="0"/>
              </a:rPr>
              <a:t>    </a:t>
            </a:r>
            <a:r>
              <a:rPr lang="nn-NO" sz="900" dirty="0">
                <a:solidFill>
                  <a:srgbClr val="0000FF"/>
                </a:solidFill>
                <a:latin typeface="Consolas" panose="020B0609020204030204" pitchFamily="49" charset="0"/>
              </a:rPr>
              <a:t>for</a:t>
            </a:r>
            <a:r>
              <a:rPr lang="nn-NO" sz="900" dirty="0">
                <a:solidFill>
                  <a:srgbClr val="000000"/>
                </a:solidFill>
                <a:latin typeface="Consolas" panose="020B0609020204030204" pitchFamily="49" charset="0"/>
              </a:rPr>
              <a:t> (i = 0; i &lt; limit; i += sx4) {</a:t>
            </a:r>
          </a:p>
          <a:p>
            <a:r>
              <a:rPr lang="en-US" sz="900" dirty="0">
                <a:solidFill>
                  <a:srgbClr val="000000"/>
                </a:solidFill>
                <a:latin typeface="Consolas" panose="020B0609020204030204" pitchFamily="49" charset="0"/>
              </a:rPr>
              <a:t>        acc0 = acc0 + </a:t>
            </a:r>
            <a:r>
              <a:rPr lang="en-US" sz="900" dirty="0">
                <a:solidFill>
                  <a:srgbClr val="808080"/>
                </a:solidFill>
                <a:latin typeface="Consolas" panose="020B0609020204030204" pitchFamily="49" charset="0"/>
              </a:rPr>
              <a:t>data</a:t>
            </a:r>
            <a:r>
              <a:rPr lang="en-US" sz="900" dirty="0">
                <a:solidFill>
                  <a:srgbClr val="000000"/>
                </a:solidFill>
                <a:latin typeface="Consolas" panose="020B0609020204030204" pitchFamily="49" charset="0"/>
              </a:rPr>
              <a:t>[i];</a:t>
            </a:r>
          </a:p>
          <a:p>
            <a:r>
              <a:rPr lang="en-US" sz="900" dirty="0">
                <a:solidFill>
                  <a:srgbClr val="000000"/>
                </a:solidFill>
                <a:latin typeface="Consolas" panose="020B0609020204030204" pitchFamily="49" charset="0"/>
              </a:rPr>
              <a:t>        acc1 = acc1 + </a:t>
            </a:r>
            <a:r>
              <a:rPr lang="en-US" sz="900" dirty="0">
                <a:solidFill>
                  <a:srgbClr val="808080"/>
                </a:solidFill>
                <a:latin typeface="Consolas" panose="020B0609020204030204" pitchFamily="49" charset="0"/>
              </a:rPr>
              <a:t>data</a:t>
            </a:r>
            <a:r>
              <a:rPr lang="en-US" sz="900" dirty="0">
                <a:solidFill>
                  <a:srgbClr val="000000"/>
                </a:solidFill>
                <a:latin typeface="Consolas" panose="020B0609020204030204" pitchFamily="49" charset="0"/>
              </a:rPr>
              <a:t>[i + </a:t>
            </a:r>
            <a:r>
              <a:rPr lang="en-US" sz="900" dirty="0">
                <a:solidFill>
                  <a:srgbClr val="808080"/>
                </a:solidFill>
                <a:latin typeface="Consolas" panose="020B0609020204030204" pitchFamily="49" charset="0"/>
              </a:rPr>
              <a:t>stride</a:t>
            </a:r>
            <a:r>
              <a:rPr lang="en-US" sz="900" dirty="0">
                <a:solidFill>
                  <a:srgbClr val="000000"/>
                </a:solidFill>
                <a:latin typeface="Consolas" panose="020B0609020204030204" pitchFamily="49" charset="0"/>
              </a:rPr>
              <a:t>];</a:t>
            </a:r>
          </a:p>
          <a:p>
            <a:r>
              <a:rPr lang="en-US" sz="900" dirty="0">
                <a:solidFill>
                  <a:srgbClr val="000000"/>
                </a:solidFill>
                <a:latin typeface="Consolas" panose="020B0609020204030204" pitchFamily="49" charset="0"/>
              </a:rPr>
              <a:t>        acc2 = acc2 + </a:t>
            </a:r>
            <a:r>
              <a:rPr lang="en-US" sz="900" dirty="0">
                <a:solidFill>
                  <a:srgbClr val="808080"/>
                </a:solidFill>
                <a:latin typeface="Consolas" panose="020B0609020204030204" pitchFamily="49" charset="0"/>
              </a:rPr>
              <a:t>data</a:t>
            </a:r>
            <a:r>
              <a:rPr lang="en-US" sz="900" dirty="0">
                <a:solidFill>
                  <a:srgbClr val="000000"/>
                </a:solidFill>
                <a:latin typeface="Consolas" panose="020B0609020204030204" pitchFamily="49" charset="0"/>
              </a:rPr>
              <a:t>[i + sx2];</a:t>
            </a:r>
          </a:p>
          <a:p>
            <a:r>
              <a:rPr lang="en-US" sz="900" dirty="0">
                <a:solidFill>
                  <a:srgbClr val="000000"/>
                </a:solidFill>
                <a:latin typeface="Consolas" panose="020B0609020204030204" pitchFamily="49" charset="0"/>
              </a:rPr>
              <a:t>        acc3 = acc3 + </a:t>
            </a:r>
            <a:r>
              <a:rPr lang="en-US" sz="900" dirty="0">
                <a:solidFill>
                  <a:srgbClr val="808080"/>
                </a:solidFill>
                <a:latin typeface="Consolas" panose="020B0609020204030204" pitchFamily="49" charset="0"/>
              </a:rPr>
              <a:t>data</a:t>
            </a:r>
            <a:r>
              <a:rPr lang="en-US" sz="900" dirty="0">
                <a:solidFill>
                  <a:srgbClr val="000000"/>
                </a:solidFill>
                <a:latin typeface="Consolas" panose="020B0609020204030204" pitchFamily="49" charset="0"/>
              </a:rPr>
              <a:t>[i + sx3];</a:t>
            </a:r>
          </a:p>
          <a:p>
            <a:r>
              <a:rPr lang="en-US" sz="900" dirty="0">
                <a:solidFill>
                  <a:srgbClr val="000000"/>
                </a:solidFill>
                <a:latin typeface="Consolas" panose="020B0609020204030204" pitchFamily="49" charset="0"/>
              </a:rPr>
              <a:t>    }</a:t>
            </a:r>
          </a:p>
          <a:p>
            <a:endParaRPr lang="en-US" sz="900" dirty="0">
              <a:solidFill>
                <a:srgbClr val="000000"/>
              </a:solidFill>
              <a:latin typeface="Consolas" panose="020B0609020204030204" pitchFamily="49" charset="0"/>
            </a:endParaRPr>
          </a:p>
          <a:p>
            <a:r>
              <a:rPr lang="en-US" sz="900" dirty="0">
                <a:solidFill>
                  <a:srgbClr val="000000"/>
                </a:solidFill>
                <a:latin typeface="Consolas" panose="020B0609020204030204" pitchFamily="49" charset="0"/>
              </a:rPr>
              <a:t>    </a:t>
            </a:r>
            <a:r>
              <a:rPr lang="en-US" sz="900" dirty="0">
                <a:solidFill>
                  <a:srgbClr val="008000"/>
                </a:solidFill>
                <a:latin typeface="Consolas" panose="020B0609020204030204" pitchFamily="49" charset="0"/>
              </a:rPr>
              <a:t>/* Finish any remaining elements */</a:t>
            </a:r>
            <a:endParaRPr lang="en-US" sz="900" dirty="0">
              <a:solidFill>
                <a:srgbClr val="000000"/>
              </a:solidFill>
              <a:latin typeface="Consolas" panose="020B0609020204030204" pitchFamily="49" charset="0"/>
            </a:endParaRPr>
          </a:p>
          <a:p>
            <a:r>
              <a:rPr lang="en-US" sz="900" dirty="0">
                <a:solidFill>
                  <a:srgbClr val="000000"/>
                </a:solidFill>
                <a:latin typeface="Consolas" panose="020B0609020204030204" pitchFamily="49" charset="0"/>
              </a:rPr>
              <a:t>    </a:t>
            </a:r>
            <a:r>
              <a:rPr lang="en-US" sz="900" dirty="0">
                <a:solidFill>
                  <a:srgbClr val="0000FF"/>
                </a:solidFill>
                <a:latin typeface="Consolas" panose="020B0609020204030204" pitchFamily="49" charset="0"/>
              </a:rPr>
              <a:t>for</a:t>
            </a:r>
            <a:r>
              <a:rPr lang="en-US" sz="900" dirty="0">
                <a:solidFill>
                  <a:srgbClr val="000000"/>
                </a:solidFill>
                <a:latin typeface="Consolas" panose="020B0609020204030204" pitchFamily="49" charset="0"/>
              </a:rPr>
              <a:t> (; i &lt; length; i += </a:t>
            </a:r>
            <a:r>
              <a:rPr lang="en-US" sz="900" dirty="0">
                <a:solidFill>
                  <a:srgbClr val="808080"/>
                </a:solidFill>
                <a:latin typeface="Consolas" panose="020B0609020204030204" pitchFamily="49" charset="0"/>
              </a:rPr>
              <a:t>stride</a:t>
            </a:r>
            <a:r>
              <a:rPr lang="en-US" sz="900" dirty="0">
                <a:solidFill>
                  <a:srgbClr val="000000"/>
                </a:solidFill>
                <a:latin typeface="Consolas" panose="020B0609020204030204" pitchFamily="49" charset="0"/>
              </a:rPr>
              <a:t>) {</a:t>
            </a:r>
          </a:p>
          <a:p>
            <a:r>
              <a:rPr lang="en-US" sz="900" dirty="0">
                <a:solidFill>
                  <a:srgbClr val="000000"/>
                </a:solidFill>
                <a:latin typeface="Consolas" panose="020B0609020204030204" pitchFamily="49" charset="0"/>
              </a:rPr>
              <a:t>        acc0 = acc0 + </a:t>
            </a:r>
            <a:r>
              <a:rPr lang="en-US" sz="900" dirty="0">
                <a:solidFill>
                  <a:srgbClr val="808080"/>
                </a:solidFill>
                <a:latin typeface="Consolas" panose="020B0609020204030204" pitchFamily="49" charset="0"/>
              </a:rPr>
              <a:t>data</a:t>
            </a:r>
            <a:r>
              <a:rPr lang="en-US" sz="900" dirty="0">
                <a:solidFill>
                  <a:srgbClr val="000000"/>
                </a:solidFill>
                <a:latin typeface="Consolas" panose="020B0609020204030204" pitchFamily="49" charset="0"/>
              </a:rPr>
              <a:t>[i];</a:t>
            </a:r>
          </a:p>
          <a:p>
            <a:r>
              <a:rPr lang="en-US" sz="900" dirty="0">
                <a:solidFill>
                  <a:srgbClr val="000000"/>
                </a:solidFill>
                <a:latin typeface="Consolas" panose="020B0609020204030204" pitchFamily="49" charset="0"/>
              </a:rPr>
              <a:t>    }</a:t>
            </a:r>
          </a:p>
          <a:p>
            <a:r>
              <a:rPr lang="en-US" sz="900" dirty="0">
                <a:solidFill>
                  <a:srgbClr val="000000"/>
                </a:solidFill>
                <a:latin typeface="Consolas" panose="020B0609020204030204" pitchFamily="49" charset="0"/>
              </a:rPr>
              <a:t>    </a:t>
            </a:r>
            <a:r>
              <a:rPr lang="en-US" sz="900" dirty="0" err="1">
                <a:solidFill>
                  <a:srgbClr val="000000"/>
                </a:solidFill>
                <a:latin typeface="Consolas" panose="020B0609020204030204" pitchFamily="49" charset="0"/>
              </a:rPr>
              <a:t>accum</a:t>
            </a:r>
            <a:r>
              <a:rPr lang="en-US" sz="900" dirty="0">
                <a:solidFill>
                  <a:srgbClr val="000000"/>
                </a:solidFill>
                <a:latin typeface="Consolas" panose="020B0609020204030204" pitchFamily="49" charset="0"/>
              </a:rPr>
              <a:t> = ((acc0 + acc1) + (acc2 + acc3));</a:t>
            </a:r>
          </a:p>
          <a:p>
            <a:r>
              <a:rPr lang="en-US" sz="900" dirty="0">
                <a:solidFill>
                  <a:srgbClr val="000000"/>
                </a:solidFill>
                <a:latin typeface="Consolas" panose="020B0609020204030204" pitchFamily="49" charset="0"/>
              </a:rPr>
              <a:t>}</a:t>
            </a:r>
            <a:endParaRPr lang="en-US" dirty="0"/>
          </a:p>
        </p:txBody>
      </p:sp>
      <p:sp>
        <p:nvSpPr>
          <p:cNvPr id="9" name="Rectangle 8"/>
          <p:cNvSpPr/>
          <p:nvPr/>
        </p:nvSpPr>
        <p:spPr>
          <a:xfrm>
            <a:off x="42406" y="6642556"/>
            <a:ext cx="4704522" cy="215444"/>
          </a:xfrm>
          <a:prstGeom prst="rect">
            <a:avLst/>
          </a:prstGeom>
        </p:spPr>
        <p:txBody>
          <a:bodyPr wrap="square">
            <a:spAutoFit/>
          </a:bodyPr>
          <a:lstStyle/>
          <a:p>
            <a:r>
              <a:rPr lang="en-US" sz="800" dirty="0"/>
              <a:t>[</a:t>
            </a:r>
            <a:r>
              <a:rPr lang="en-US" sz="800" dirty="0">
                <a:hlinkClick r:id="rId4"/>
              </a:rPr>
              <a:t>http://www.cs.cmu.edu/</a:t>
            </a:r>
            <a:r>
              <a:rPr lang="en-US" sz="800" dirty="0" err="1">
                <a:hlinkClick r:id="rId4"/>
              </a:rPr>
              <a:t>afs</a:t>
            </a:r>
            <a:r>
              <a:rPr lang="en-US" sz="800" dirty="0">
                <a:hlinkClick r:id="rId4"/>
              </a:rPr>
              <a:t>/</a:t>
            </a:r>
            <a:r>
              <a:rPr lang="en-US" sz="800" dirty="0" err="1">
                <a:hlinkClick r:id="rId4"/>
              </a:rPr>
              <a:t>cs</a:t>
            </a:r>
            <a:r>
              <a:rPr lang="en-US" sz="800" dirty="0">
                <a:hlinkClick r:id="rId4"/>
              </a:rPr>
              <a:t>/academic/class/15213-f16/www/code/10-cache-memories/mountain/</a:t>
            </a:r>
            <a:r>
              <a:rPr lang="en-US" sz="800" dirty="0"/>
              <a:t>]→</a:t>
            </a:r>
          </a:p>
        </p:txBody>
      </p:sp>
      <p:sp>
        <p:nvSpPr>
          <p:cNvPr id="8" name="Rectangle 7"/>
          <p:cNvSpPr/>
          <p:nvPr/>
        </p:nvSpPr>
        <p:spPr>
          <a:xfrm>
            <a:off x="3842468" y="1391421"/>
            <a:ext cx="998928" cy="276999"/>
          </a:xfrm>
          <a:prstGeom prst="rect">
            <a:avLst/>
          </a:prstGeom>
          <a:solidFill>
            <a:srgbClr val="FFC000"/>
          </a:solidFill>
        </p:spPr>
        <p:txBody>
          <a:bodyPr wrap="none">
            <a:spAutoFit/>
          </a:bodyPr>
          <a:lstStyle/>
          <a:p>
            <a:r>
              <a:rPr lang="en-US" sz="1200" dirty="0">
                <a:latin typeface="+mj-lt"/>
              </a:rPr>
              <a:t>2010 Vintage</a:t>
            </a:r>
          </a:p>
        </p:txBody>
      </p:sp>
      <p:sp>
        <p:nvSpPr>
          <p:cNvPr id="11" name="Rectangle 10"/>
          <p:cNvSpPr/>
          <p:nvPr/>
        </p:nvSpPr>
        <p:spPr>
          <a:xfrm>
            <a:off x="3722795" y="5444019"/>
            <a:ext cx="998928" cy="276999"/>
          </a:xfrm>
          <a:prstGeom prst="rect">
            <a:avLst/>
          </a:prstGeom>
          <a:solidFill>
            <a:srgbClr val="FFC000"/>
          </a:solidFill>
        </p:spPr>
        <p:txBody>
          <a:bodyPr wrap="none">
            <a:spAutoFit/>
          </a:bodyPr>
          <a:lstStyle/>
          <a:p>
            <a:r>
              <a:rPr lang="en-US" sz="1200" dirty="0">
                <a:latin typeface="+mj-lt"/>
              </a:rPr>
              <a:t>2016 Vintage</a:t>
            </a:r>
          </a:p>
        </p:txBody>
      </p:sp>
    </p:spTree>
    <p:extLst>
      <p:ext uri="{BB962C8B-B14F-4D97-AF65-F5344CB8AC3E}">
        <p14:creationId xmlns:p14="http://schemas.microsoft.com/office/powerpoint/2010/main" val="2248526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Chart 24"/>
          <p:cNvGraphicFramePr>
            <a:graphicFrameLocks noGrp="1" noChangeAspect="1"/>
          </p:cNvGraphicFramePr>
          <p:nvPr/>
        </p:nvGraphicFramePr>
        <p:xfrm>
          <a:off x="1809750" y="734568"/>
          <a:ext cx="8248650" cy="5609082"/>
        </p:xfrm>
        <a:graphic>
          <a:graphicData uri="http://schemas.openxmlformats.org/drawingml/2006/chart">
            <c:chart xmlns:c="http://schemas.openxmlformats.org/drawingml/2006/chart" xmlns:r="http://schemas.openxmlformats.org/officeDocument/2006/relationships" r:id="rId2"/>
          </a:graphicData>
        </a:graphic>
      </p:graphicFrame>
      <p:sp>
        <p:nvSpPr>
          <p:cNvPr id="2" name="Title 1"/>
          <p:cNvSpPr>
            <a:spLocks noGrp="1"/>
          </p:cNvSpPr>
          <p:nvPr>
            <p:ph type="title"/>
          </p:nvPr>
        </p:nvSpPr>
        <p:spPr>
          <a:xfrm>
            <a:off x="1612693" y="74010"/>
            <a:ext cx="6631913" cy="611791"/>
          </a:xfrm>
          <a:solidFill>
            <a:srgbClr val="FFFFFF"/>
          </a:solidFill>
        </p:spPr>
        <p:txBody>
          <a:bodyPr/>
          <a:lstStyle/>
          <a:p>
            <a:r>
              <a:rPr lang="en-US" dirty="0"/>
              <a:t>The Memory Mountain </a:t>
            </a:r>
            <a:r>
              <a:rPr lang="en-US" sz="2800" dirty="0"/>
              <a:t>[2008]</a:t>
            </a:r>
            <a:endParaRPr lang="en-US" dirty="0"/>
          </a:p>
        </p:txBody>
      </p:sp>
      <p:sp>
        <p:nvSpPr>
          <p:cNvPr id="53" name="TextBox 52"/>
          <p:cNvSpPr txBox="1"/>
          <p:nvPr/>
        </p:nvSpPr>
        <p:spPr>
          <a:xfrm>
            <a:off x="8763001" y="76200"/>
            <a:ext cx="1787669" cy="1477328"/>
          </a:xfrm>
          <a:prstGeom prst="rect">
            <a:avLst/>
          </a:prstGeom>
          <a:solidFill>
            <a:schemeClr val="bg1">
              <a:lumMod val="85000"/>
            </a:schemeClr>
          </a:solidFill>
        </p:spPr>
        <p:txBody>
          <a:bodyPr wrap="none" rtlCol="0">
            <a:spAutoFit/>
          </a:bodyPr>
          <a:lstStyle/>
          <a:p>
            <a:pPr algn="l"/>
            <a:r>
              <a:rPr lang="en-US" dirty="0">
                <a:latin typeface="Calibri" panose="020F0502020204030204" pitchFamily="34" charset="0"/>
              </a:rPr>
              <a:t>Core 2 Duo</a:t>
            </a:r>
          </a:p>
          <a:p>
            <a:pPr algn="l"/>
            <a:r>
              <a:rPr lang="en-US" dirty="0">
                <a:latin typeface="Calibri" panose="020F0502020204030204" pitchFamily="34" charset="0"/>
              </a:rPr>
              <a:t>2.4 GHz</a:t>
            </a:r>
          </a:p>
          <a:p>
            <a:pPr algn="l"/>
            <a:r>
              <a:rPr lang="en-US" dirty="0">
                <a:latin typeface="Calibri" panose="020F0502020204030204" pitchFamily="34" charset="0"/>
              </a:rPr>
              <a:t>32 KB L1 d-cache</a:t>
            </a:r>
          </a:p>
          <a:p>
            <a:pPr algn="l"/>
            <a:r>
              <a:rPr lang="en-US" dirty="0">
                <a:latin typeface="Calibri" panose="020F0502020204030204" pitchFamily="34" charset="0"/>
              </a:rPr>
              <a:t>6MB L2 cache</a:t>
            </a:r>
          </a:p>
          <a:p>
            <a:pPr algn="l"/>
            <a:r>
              <a:rPr lang="en-US" dirty="0">
                <a:latin typeface="Calibri" panose="020F0502020204030204" pitchFamily="34" charset="0"/>
              </a:rPr>
              <a:t>64 B block size</a:t>
            </a:r>
          </a:p>
        </p:txBody>
      </p:sp>
      <p:sp>
        <p:nvSpPr>
          <p:cNvPr id="3" name="Slide Number Placeholder 2"/>
          <p:cNvSpPr>
            <a:spLocks noGrp="1"/>
          </p:cNvSpPr>
          <p:nvPr>
            <p:ph type="sldNum" sz="quarter" idx="12"/>
          </p:nvPr>
        </p:nvSpPr>
        <p:spPr/>
        <p:txBody>
          <a:bodyPr/>
          <a:lstStyle/>
          <a:p>
            <a:fld id="{04A7C484-7E24-447E-8CB0-5149A4D34DEF}" type="slidenum">
              <a:rPr lang="en-US" altLang="en-US" smtClean="0"/>
              <a:pPr/>
              <a:t>17</a:t>
            </a:fld>
            <a:endParaRPr lang="en-US" altLang="en-US"/>
          </a:p>
        </p:txBody>
      </p:sp>
      <p:sp>
        <p:nvSpPr>
          <p:cNvPr id="8" name="TextBox 7"/>
          <p:cNvSpPr txBox="1"/>
          <p:nvPr/>
        </p:nvSpPr>
        <p:spPr>
          <a:xfrm>
            <a:off x="9144768" y="3406974"/>
            <a:ext cx="1370832" cy="830997"/>
          </a:xfrm>
          <a:prstGeom prst="rect">
            <a:avLst/>
          </a:prstGeom>
          <a:solidFill>
            <a:srgbClr val="FFFFFF"/>
          </a:solidFill>
        </p:spPr>
        <p:txBody>
          <a:bodyPr wrap="square" rtlCol="0">
            <a:spAutoFit/>
          </a:bodyPr>
          <a:lstStyle/>
          <a:p>
            <a:pPr algn="l"/>
            <a:r>
              <a:rPr lang="en-US" sz="1600" i="1" dirty="0">
                <a:solidFill>
                  <a:srgbClr val="C00000"/>
                </a:solidFill>
              </a:rPr>
              <a:t>Ridges </a:t>
            </a:r>
          </a:p>
          <a:p>
            <a:pPr algn="l"/>
            <a:r>
              <a:rPr lang="en-US" sz="1600" i="1" dirty="0">
                <a:solidFill>
                  <a:srgbClr val="C00000"/>
                </a:solidFill>
              </a:rPr>
              <a:t>of temporal locality</a:t>
            </a:r>
          </a:p>
        </p:txBody>
      </p:sp>
      <p:sp>
        <p:nvSpPr>
          <p:cNvPr id="9" name="Rectangle 8"/>
          <p:cNvSpPr/>
          <p:nvPr/>
        </p:nvSpPr>
        <p:spPr bwMode="auto">
          <a:xfrm>
            <a:off x="8044872" y="1615131"/>
            <a:ext cx="399468" cy="369332"/>
          </a:xfrm>
          <a:prstGeom prst="rect">
            <a:avLst/>
          </a:prstGeom>
          <a:solidFill>
            <a:schemeClr val="bg1"/>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algn="ctr" eaLnBrk="0" fontAlgn="base" hangingPunct="0">
              <a:spcBef>
                <a:spcPct val="0"/>
              </a:spcBef>
              <a:spcAft>
                <a:spcPct val="0"/>
              </a:spcAft>
            </a:pPr>
            <a:r>
              <a:rPr lang="en-US" dirty="0">
                <a:latin typeface="Calibri" panose="020F0502020204030204" pitchFamily="34" charset="0"/>
                <a:ea typeface="ＭＳ Ｐゴシック" charset="0"/>
              </a:rPr>
              <a:t>L1</a:t>
            </a:r>
          </a:p>
        </p:txBody>
      </p:sp>
      <p:sp>
        <p:nvSpPr>
          <p:cNvPr id="10" name="Rectangle 9"/>
          <p:cNvSpPr/>
          <p:nvPr/>
        </p:nvSpPr>
        <p:spPr bwMode="auto">
          <a:xfrm>
            <a:off x="5562601" y="5255709"/>
            <a:ext cx="726277" cy="369332"/>
          </a:xfrm>
          <a:prstGeom prst="rect">
            <a:avLst/>
          </a:prstGeom>
          <a:solidFill>
            <a:schemeClr val="bg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algn="ctr" eaLnBrk="0" fontAlgn="base" hangingPunct="0">
              <a:spcBef>
                <a:spcPct val="0"/>
              </a:spcBef>
              <a:spcAft>
                <a:spcPct val="0"/>
              </a:spcAft>
            </a:pPr>
            <a:r>
              <a:rPr lang="en-US" dirty="0" err="1">
                <a:latin typeface="Calibri" panose="020F0502020204030204" pitchFamily="34" charset="0"/>
                <a:ea typeface="ＭＳ Ｐゴシック" charset="0"/>
              </a:rPr>
              <a:t>Mem</a:t>
            </a:r>
            <a:endParaRPr lang="en-US" dirty="0">
              <a:latin typeface="Calibri" panose="020F0502020204030204" pitchFamily="34" charset="0"/>
              <a:ea typeface="ＭＳ Ｐゴシック" charset="0"/>
            </a:endParaRPr>
          </a:p>
        </p:txBody>
      </p:sp>
      <p:sp>
        <p:nvSpPr>
          <p:cNvPr id="11" name="Rectangle 10"/>
          <p:cNvSpPr/>
          <p:nvPr/>
        </p:nvSpPr>
        <p:spPr bwMode="auto">
          <a:xfrm>
            <a:off x="6330455" y="4114187"/>
            <a:ext cx="399468" cy="369332"/>
          </a:xfrm>
          <a:prstGeom prst="rect">
            <a:avLst/>
          </a:prstGeom>
          <a:solidFill>
            <a:schemeClr val="bg1"/>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algn="ctr" eaLnBrk="0" fontAlgn="base" hangingPunct="0">
              <a:spcBef>
                <a:spcPct val="0"/>
              </a:spcBef>
              <a:spcAft>
                <a:spcPct val="0"/>
              </a:spcAft>
            </a:pPr>
            <a:r>
              <a:rPr lang="en-US" dirty="0">
                <a:latin typeface="Calibri" panose="020F0502020204030204" pitchFamily="34" charset="0"/>
                <a:ea typeface="ＭＳ Ｐゴシック" charset="0"/>
              </a:rPr>
              <a:t>L2</a:t>
            </a:r>
          </a:p>
        </p:txBody>
      </p:sp>
      <p:cxnSp>
        <p:nvCxnSpPr>
          <p:cNvPr id="13" name="Straight Arrow Connector 12"/>
          <p:cNvCxnSpPr>
            <a:stCxn id="8" idx="1"/>
            <a:endCxn id="9" idx="3"/>
          </p:cNvCxnSpPr>
          <p:nvPr/>
        </p:nvCxnSpPr>
        <p:spPr bwMode="auto">
          <a:xfrm flipH="1" flipV="1">
            <a:off x="8444340" y="1799797"/>
            <a:ext cx="700428" cy="2022676"/>
          </a:xfrm>
          <a:prstGeom prst="straightConnector1">
            <a:avLst/>
          </a:prstGeom>
          <a:noFill/>
          <a:ln w="12700" cap="flat" cmpd="sng" algn="ctr">
            <a:solidFill>
              <a:schemeClr val="tx1"/>
            </a:solidFill>
            <a:prstDash val="solid"/>
            <a:round/>
            <a:headEnd type="none" w="med" len="med"/>
            <a:tailEnd type="arrow"/>
          </a:ln>
          <a:effectLst/>
          <a:extLst>
            <a:ext uri="{909E8E84-426E-40dd-AFC4-6F175D3DCCD1}">
              <a14:hiddenFill xmlns="" xmlns:a14="http://schemas.microsoft.com/office/drawing/2010/main">
                <a:solidFill>
                  <a:schemeClr val="bg1"/>
                </a:solidFill>
              </a14:hiddenFill>
            </a:ex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15" name="Straight Arrow Connector 14"/>
          <p:cNvCxnSpPr>
            <a:stCxn id="8" idx="1"/>
          </p:cNvCxnSpPr>
          <p:nvPr/>
        </p:nvCxnSpPr>
        <p:spPr bwMode="auto">
          <a:xfrm flipH="1">
            <a:off x="6793324" y="3822473"/>
            <a:ext cx="2351444" cy="456999"/>
          </a:xfrm>
          <a:prstGeom prst="straightConnector1">
            <a:avLst/>
          </a:prstGeom>
          <a:noFill/>
          <a:ln w="12700" cap="flat" cmpd="sng" algn="ctr">
            <a:solidFill>
              <a:schemeClr val="tx1"/>
            </a:solidFill>
            <a:prstDash val="solid"/>
            <a:round/>
            <a:headEnd type="none" w="med" len="med"/>
            <a:tailEnd type="arrow"/>
          </a:ln>
          <a:effectLst/>
          <a:extLst>
            <a:ext uri="{909E8E84-426E-40dd-AFC4-6F175D3DCCD1}">
              <a14:hiddenFill xmlns="" xmlns:a14="http://schemas.microsoft.com/office/drawing/2010/main">
                <a:solidFill>
                  <a:schemeClr val="bg1"/>
                </a:solidFill>
              </a14:hiddenFill>
            </a:ex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18" name="Straight Arrow Connector 17"/>
          <p:cNvCxnSpPr>
            <a:stCxn id="8" idx="1"/>
          </p:cNvCxnSpPr>
          <p:nvPr/>
        </p:nvCxnSpPr>
        <p:spPr bwMode="auto">
          <a:xfrm flipH="1">
            <a:off x="6301054" y="3822473"/>
            <a:ext cx="2843714" cy="1607177"/>
          </a:xfrm>
          <a:prstGeom prst="straightConnector1">
            <a:avLst/>
          </a:prstGeom>
          <a:noFill/>
          <a:ln w="12700" cap="flat" cmpd="sng" algn="ctr">
            <a:solidFill>
              <a:schemeClr val="tx1"/>
            </a:solidFill>
            <a:prstDash val="solid"/>
            <a:round/>
            <a:headEnd type="none" w="med" len="med"/>
            <a:tailEnd type="arrow"/>
          </a:ln>
          <a:effectLst/>
          <a:extLst>
            <a:ext uri="{909E8E84-426E-40dd-AFC4-6F175D3DCCD1}">
              <a14:hiddenFill xmlns="" xmlns:a14="http://schemas.microsoft.com/office/drawing/2010/main">
                <a:solidFill>
                  <a:schemeClr val="bg1"/>
                </a:solidFill>
              </a14:hiddenFill>
            </a:ex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spTree>
    <p:extLst>
      <p:ext uri="{BB962C8B-B14F-4D97-AF65-F5344CB8AC3E}">
        <p14:creationId xmlns:p14="http://schemas.microsoft.com/office/powerpoint/2010/main" val="20598496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Chart 23"/>
          <p:cNvGraphicFramePr>
            <a:graphicFrameLocks noGrp="1" noChangeAspect="1"/>
          </p:cNvGraphicFramePr>
          <p:nvPr/>
        </p:nvGraphicFramePr>
        <p:xfrm>
          <a:off x="2266950" y="1197678"/>
          <a:ext cx="7567606" cy="5145972"/>
        </p:xfrm>
        <a:graphic>
          <a:graphicData uri="http://schemas.openxmlformats.org/drawingml/2006/chart">
            <c:chart xmlns:c="http://schemas.openxmlformats.org/drawingml/2006/chart" xmlns:r="http://schemas.openxmlformats.org/officeDocument/2006/relationships" r:id="rId2"/>
          </a:graphicData>
        </a:graphic>
      </p:graphicFrame>
      <p:sp>
        <p:nvSpPr>
          <p:cNvPr id="2" name="Title 1"/>
          <p:cNvSpPr>
            <a:spLocks noGrp="1"/>
          </p:cNvSpPr>
          <p:nvPr>
            <p:ph type="title"/>
          </p:nvPr>
        </p:nvSpPr>
        <p:spPr/>
        <p:txBody>
          <a:bodyPr>
            <a:normAutofit/>
          </a:bodyPr>
          <a:lstStyle/>
          <a:p>
            <a:r>
              <a:rPr lang="en-US" dirty="0"/>
              <a:t>The Memory Mountain </a:t>
            </a:r>
            <a:r>
              <a:rPr lang="en-US" sz="2400" dirty="0"/>
              <a:t>[2014]</a:t>
            </a:r>
            <a:endParaRPr lang="en-US" dirty="0"/>
          </a:p>
        </p:txBody>
      </p:sp>
      <p:sp>
        <p:nvSpPr>
          <p:cNvPr id="3" name="Slide Number Placeholder 2"/>
          <p:cNvSpPr>
            <a:spLocks noGrp="1"/>
          </p:cNvSpPr>
          <p:nvPr>
            <p:ph type="sldNum" sz="quarter" idx="12"/>
          </p:nvPr>
        </p:nvSpPr>
        <p:spPr/>
        <p:txBody>
          <a:bodyPr/>
          <a:lstStyle/>
          <a:p>
            <a:fld id="{04A7C484-7E24-447E-8CB0-5149A4D34DEF}" type="slidenum">
              <a:rPr lang="en-US" altLang="en-US" smtClean="0"/>
              <a:pPr/>
              <a:t>18</a:t>
            </a:fld>
            <a:endParaRPr lang="en-US" altLang="en-US"/>
          </a:p>
        </p:txBody>
      </p:sp>
      <p:grpSp>
        <p:nvGrpSpPr>
          <p:cNvPr id="13" name="Group 12"/>
          <p:cNvGrpSpPr/>
          <p:nvPr/>
        </p:nvGrpSpPr>
        <p:grpSpPr>
          <a:xfrm>
            <a:off x="1752600" y="2852228"/>
            <a:ext cx="4495800" cy="2691560"/>
            <a:chOff x="152400" y="2876551"/>
            <a:chExt cx="4495800" cy="2691560"/>
          </a:xfrm>
        </p:grpSpPr>
        <p:sp>
          <p:nvSpPr>
            <p:cNvPr id="62" name="TextBox 61"/>
            <p:cNvSpPr txBox="1"/>
            <p:nvPr/>
          </p:nvSpPr>
          <p:spPr>
            <a:xfrm>
              <a:off x="152400" y="4737114"/>
              <a:ext cx="990600" cy="830997"/>
            </a:xfrm>
            <a:prstGeom prst="rect">
              <a:avLst/>
            </a:prstGeom>
            <a:solidFill>
              <a:srgbClr val="FFFFFF"/>
            </a:solidFill>
          </p:spPr>
          <p:txBody>
            <a:bodyPr wrap="square" rtlCol="0">
              <a:spAutoFit/>
            </a:bodyPr>
            <a:lstStyle/>
            <a:p>
              <a:pPr algn="l"/>
              <a:r>
                <a:rPr lang="en-US" sz="1600" i="1" dirty="0">
                  <a:solidFill>
                    <a:srgbClr val="C00000"/>
                  </a:solidFill>
                </a:rPr>
                <a:t>Slopes </a:t>
              </a:r>
            </a:p>
            <a:p>
              <a:pPr algn="l"/>
              <a:r>
                <a:rPr lang="en-US" sz="1600" i="1" dirty="0">
                  <a:solidFill>
                    <a:srgbClr val="C00000"/>
                  </a:solidFill>
                </a:rPr>
                <a:t>of spatial locality</a:t>
              </a:r>
            </a:p>
          </p:txBody>
        </p:sp>
        <p:cxnSp>
          <p:nvCxnSpPr>
            <p:cNvPr id="63" name="Straight Arrow Connector 62"/>
            <p:cNvCxnSpPr>
              <a:stCxn id="62" idx="3"/>
            </p:cNvCxnSpPr>
            <p:nvPr/>
          </p:nvCxnSpPr>
          <p:spPr bwMode="auto">
            <a:xfrm flipV="1">
              <a:off x="1143000" y="2876551"/>
              <a:ext cx="3505200" cy="2276062"/>
            </a:xfrm>
            <a:prstGeom prst="straightConnector1">
              <a:avLst/>
            </a:prstGeom>
            <a:noFill/>
            <a:ln w="12700" cap="flat" cmpd="sng" algn="ctr">
              <a:solidFill>
                <a:schemeClr val="tx1"/>
              </a:solidFill>
              <a:prstDash val="solid"/>
              <a:round/>
              <a:headEnd type="none" w="med" len="med"/>
              <a:tailEnd type="arrow"/>
            </a:ln>
            <a:effectLst/>
            <a:extLst>
              <a:ext uri="{909E8E84-426E-40dd-AFC4-6F175D3DCCD1}">
                <a14:hiddenFill xmlns="" xmlns:a14="http://schemas.microsoft.com/office/drawing/2010/main">
                  <a:solidFill>
                    <a:schemeClr val="bg1"/>
                  </a:solidFill>
                </a14:hiddenFill>
              </a:ex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64" name="Straight Arrow Connector 63"/>
            <p:cNvCxnSpPr>
              <a:stCxn id="62" idx="3"/>
            </p:cNvCxnSpPr>
            <p:nvPr/>
          </p:nvCxnSpPr>
          <p:spPr bwMode="auto">
            <a:xfrm flipV="1">
              <a:off x="1143000" y="4523783"/>
              <a:ext cx="1390650" cy="628830"/>
            </a:xfrm>
            <a:prstGeom prst="straightConnector1">
              <a:avLst/>
            </a:prstGeom>
            <a:noFill/>
            <a:ln w="12700" cap="flat" cmpd="sng" algn="ctr">
              <a:solidFill>
                <a:schemeClr val="tx1"/>
              </a:solidFill>
              <a:prstDash val="solid"/>
              <a:round/>
              <a:headEnd type="none" w="med" len="med"/>
              <a:tailEnd type="arrow"/>
            </a:ln>
            <a:effectLst/>
            <a:extLst>
              <a:ext uri="{909E8E84-426E-40dd-AFC4-6F175D3DCCD1}">
                <a14:hiddenFill xmlns="" xmlns:a14="http://schemas.microsoft.com/office/drawing/2010/main">
                  <a:solidFill>
                    <a:schemeClr val="bg1"/>
                  </a:solidFill>
                </a14:hiddenFill>
              </a:ex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65" name="Straight Arrow Connector 64"/>
            <p:cNvCxnSpPr>
              <a:stCxn id="62" idx="3"/>
            </p:cNvCxnSpPr>
            <p:nvPr/>
          </p:nvCxnSpPr>
          <p:spPr bwMode="auto">
            <a:xfrm flipV="1">
              <a:off x="1143000" y="3591017"/>
              <a:ext cx="2590800" cy="1561596"/>
            </a:xfrm>
            <a:prstGeom prst="straightConnector1">
              <a:avLst/>
            </a:prstGeom>
            <a:noFill/>
            <a:ln w="12700" cap="flat" cmpd="sng" algn="ctr">
              <a:solidFill>
                <a:schemeClr val="tx1"/>
              </a:solidFill>
              <a:prstDash val="solid"/>
              <a:round/>
              <a:headEnd type="none" w="med" len="med"/>
              <a:tailEnd type="arrow"/>
            </a:ln>
            <a:effectLst/>
            <a:extLst>
              <a:ext uri="{909E8E84-426E-40dd-AFC4-6F175D3DCCD1}">
                <a14:hiddenFill xmlns="" xmlns:a14="http://schemas.microsoft.com/office/drawing/2010/main">
                  <a:solidFill>
                    <a:schemeClr val="bg1"/>
                  </a:solidFill>
                </a14:hiddenFill>
              </a:ex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grpSp>
      <p:sp>
        <p:nvSpPr>
          <p:cNvPr id="54" name="TextBox 53"/>
          <p:cNvSpPr txBox="1"/>
          <p:nvPr/>
        </p:nvSpPr>
        <p:spPr>
          <a:xfrm>
            <a:off x="9144768" y="3406974"/>
            <a:ext cx="1370832" cy="830997"/>
          </a:xfrm>
          <a:prstGeom prst="rect">
            <a:avLst/>
          </a:prstGeom>
          <a:solidFill>
            <a:srgbClr val="FFFFFF"/>
          </a:solidFill>
        </p:spPr>
        <p:txBody>
          <a:bodyPr wrap="square" rtlCol="0">
            <a:spAutoFit/>
          </a:bodyPr>
          <a:lstStyle/>
          <a:p>
            <a:pPr algn="l"/>
            <a:r>
              <a:rPr lang="en-US" sz="1600" i="1" dirty="0">
                <a:solidFill>
                  <a:srgbClr val="C00000"/>
                </a:solidFill>
              </a:rPr>
              <a:t>Ridges </a:t>
            </a:r>
          </a:p>
          <a:p>
            <a:pPr algn="l"/>
            <a:r>
              <a:rPr lang="en-US" sz="1600" i="1" dirty="0">
                <a:solidFill>
                  <a:srgbClr val="C00000"/>
                </a:solidFill>
              </a:rPr>
              <a:t>of temporal locality</a:t>
            </a:r>
          </a:p>
        </p:txBody>
      </p:sp>
      <p:sp>
        <p:nvSpPr>
          <p:cNvPr id="55" name="Rectangle 54"/>
          <p:cNvSpPr/>
          <p:nvPr/>
        </p:nvSpPr>
        <p:spPr bwMode="auto">
          <a:xfrm>
            <a:off x="7945199" y="2226217"/>
            <a:ext cx="399468" cy="369332"/>
          </a:xfrm>
          <a:prstGeom prst="rect">
            <a:avLst/>
          </a:prstGeom>
          <a:solidFill>
            <a:schemeClr val="bg1"/>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algn="ctr" eaLnBrk="0" fontAlgn="base" hangingPunct="0">
              <a:spcBef>
                <a:spcPct val="0"/>
              </a:spcBef>
              <a:spcAft>
                <a:spcPct val="0"/>
              </a:spcAft>
            </a:pPr>
            <a:r>
              <a:rPr lang="en-US" dirty="0">
                <a:latin typeface="Calibri" panose="020F0502020204030204" pitchFamily="34" charset="0"/>
                <a:ea typeface="ＭＳ Ｐゴシック" charset="0"/>
              </a:rPr>
              <a:t>L1</a:t>
            </a:r>
          </a:p>
        </p:txBody>
      </p:sp>
      <p:sp>
        <p:nvSpPr>
          <p:cNvPr id="56" name="Rectangle 55"/>
          <p:cNvSpPr/>
          <p:nvPr/>
        </p:nvSpPr>
        <p:spPr bwMode="auto">
          <a:xfrm>
            <a:off x="5562601" y="5255709"/>
            <a:ext cx="726277" cy="369332"/>
          </a:xfrm>
          <a:prstGeom prst="rect">
            <a:avLst/>
          </a:prstGeom>
          <a:solidFill>
            <a:schemeClr val="bg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algn="ctr" eaLnBrk="0" fontAlgn="base" hangingPunct="0">
              <a:spcBef>
                <a:spcPct val="0"/>
              </a:spcBef>
              <a:spcAft>
                <a:spcPct val="0"/>
              </a:spcAft>
            </a:pPr>
            <a:r>
              <a:rPr lang="en-US" dirty="0" err="1">
                <a:latin typeface="Calibri" panose="020F0502020204030204" pitchFamily="34" charset="0"/>
                <a:ea typeface="ＭＳ Ｐゴシック" charset="0"/>
              </a:rPr>
              <a:t>Mem</a:t>
            </a:r>
            <a:endParaRPr lang="en-US" dirty="0">
              <a:latin typeface="Calibri" panose="020F0502020204030204" pitchFamily="34" charset="0"/>
              <a:ea typeface="ＭＳ Ｐゴシック" charset="0"/>
            </a:endParaRPr>
          </a:p>
        </p:txBody>
      </p:sp>
      <p:sp>
        <p:nvSpPr>
          <p:cNvPr id="57" name="Rectangle 56"/>
          <p:cNvSpPr/>
          <p:nvPr/>
        </p:nvSpPr>
        <p:spPr bwMode="auto">
          <a:xfrm>
            <a:off x="7441117" y="3699361"/>
            <a:ext cx="399468" cy="369332"/>
          </a:xfrm>
          <a:prstGeom prst="rect">
            <a:avLst/>
          </a:prstGeom>
          <a:solidFill>
            <a:schemeClr val="bg1"/>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algn="ctr" eaLnBrk="0" fontAlgn="base" hangingPunct="0">
              <a:spcBef>
                <a:spcPct val="0"/>
              </a:spcBef>
              <a:spcAft>
                <a:spcPct val="0"/>
              </a:spcAft>
            </a:pPr>
            <a:r>
              <a:rPr lang="en-US" dirty="0">
                <a:latin typeface="Calibri" panose="020F0502020204030204" pitchFamily="34" charset="0"/>
                <a:ea typeface="ＭＳ Ｐゴシック" charset="0"/>
              </a:rPr>
              <a:t>L2</a:t>
            </a:r>
          </a:p>
        </p:txBody>
      </p:sp>
      <p:sp>
        <p:nvSpPr>
          <p:cNvPr id="58" name="Rectangle 57"/>
          <p:cNvSpPr/>
          <p:nvPr/>
        </p:nvSpPr>
        <p:spPr bwMode="auto">
          <a:xfrm>
            <a:off x="6636112" y="4506906"/>
            <a:ext cx="399468" cy="369332"/>
          </a:xfrm>
          <a:prstGeom prst="rect">
            <a:avLst/>
          </a:prstGeom>
          <a:solidFill>
            <a:schemeClr val="bg1"/>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algn="ctr" eaLnBrk="0" fontAlgn="base" hangingPunct="0">
              <a:spcBef>
                <a:spcPct val="0"/>
              </a:spcBef>
              <a:spcAft>
                <a:spcPct val="0"/>
              </a:spcAft>
            </a:pPr>
            <a:r>
              <a:rPr lang="en-US" dirty="0">
                <a:latin typeface="Calibri" panose="020F0502020204030204" pitchFamily="34" charset="0"/>
                <a:ea typeface="ＭＳ Ｐゴシック" charset="0"/>
              </a:rPr>
              <a:t>L3</a:t>
            </a:r>
          </a:p>
        </p:txBody>
      </p:sp>
      <p:cxnSp>
        <p:nvCxnSpPr>
          <p:cNvPr id="59" name="Straight Arrow Connector 58"/>
          <p:cNvCxnSpPr>
            <a:stCxn id="54" idx="1"/>
            <a:endCxn id="55" idx="3"/>
          </p:cNvCxnSpPr>
          <p:nvPr/>
        </p:nvCxnSpPr>
        <p:spPr bwMode="auto">
          <a:xfrm flipH="1" flipV="1">
            <a:off x="8379934" y="2410884"/>
            <a:ext cx="764834" cy="1411588"/>
          </a:xfrm>
          <a:prstGeom prst="straightConnector1">
            <a:avLst/>
          </a:prstGeom>
          <a:noFill/>
          <a:ln w="12700" cap="flat" cmpd="sng" algn="ctr">
            <a:solidFill>
              <a:schemeClr val="tx1"/>
            </a:solidFill>
            <a:prstDash val="solid"/>
            <a:round/>
            <a:headEnd type="none" w="med" len="med"/>
            <a:tailEnd type="arrow"/>
          </a:ln>
          <a:effectLst/>
          <a:extLst>
            <a:ext uri="{909E8E84-426E-40dd-AFC4-6F175D3DCCD1}">
              <a14:hiddenFill xmlns="" xmlns:a14="http://schemas.microsoft.com/office/drawing/2010/main">
                <a:solidFill>
                  <a:schemeClr val="bg1"/>
                </a:solidFill>
              </a14:hiddenFill>
            </a:ex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60" name="Straight Arrow Connector 59"/>
          <p:cNvCxnSpPr>
            <a:stCxn id="54" idx="1"/>
            <a:endCxn id="57" idx="3"/>
          </p:cNvCxnSpPr>
          <p:nvPr/>
        </p:nvCxnSpPr>
        <p:spPr bwMode="auto">
          <a:xfrm flipH="1">
            <a:off x="7875852" y="3822472"/>
            <a:ext cx="1268917" cy="61556"/>
          </a:xfrm>
          <a:prstGeom prst="straightConnector1">
            <a:avLst/>
          </a:prstGeom>
          <a:noFill/>
          <a:ln w="12700" cap="flat" cmpd="sng" algn="ctr">
            <a:solidFill>
              <a:schemeClr val="tx1"/>
            </a:solidFill>
            <a:prstDash val="solid"/>
            <a:round/>
            <a:headEnd type="none" w="med" len="med"/>
            <a:tailEnd type="arrow"/>
          </a:ln>
          <a:effectLst/>
          <a:extLst>
            <a:ext uri="{909E8E84-426E-40dd-AFC4-6F175D3DCCD1}">
              <a14:hiddenFill xmlns="" xmlns:a14="http://schemas.microsoft.com/office/drawing/2010/main">
                <a:solidFill>
                  <a:schemeClr val="bg1"/>
                </a:solidFill>
              </a14:hiddenFill>
            </a:ex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61" name="Straight Arrow Connector 60"/>
          <p:cNvCxnSpPr>
            <a:stCxn id="54" idx="1"/>
            <a:endCxn id="58" idx="3"/>
          </p:cNvCxnSpPr>
          <p:nvPr/>
        </p:nvCxnSpPr>
        <p:spPr bwMode="auto">
          <a:xfrm flipH="1">
            <a:off x="7070848" y="3822473"/>
            <a:ext cx="2073921" cy="869101"/>
          </a:xfrm>
          <a:prstGeom prst="straightConnector1">
            <a:avLst/>
          </a:prstGeom>
          <a:noFill/>
          <a:ln w="12700" cap="flat" cmpd="sng" algn="ctr">
            <a:solidFill>
              <a:schemeClr val="tx1"/>
            </a:solidFill>
            <a:prstDash val="solid"/>
            <a:round/>
            <a:headEnd type="none" w="med" len="med"/>
            <a:tailEnd type="arrow"/>
          </a:ln>
          <a:effectLst/>
          <a:extLst>
            <a:ext uri="{909E8E84-426E-40dd-AFC4-6F175D3DCCD1}">
              <a14:hiddenFill xmlns="" xmlns:a14="http://schemas.microsoft.com/office/drawing/2010/main">
                <a:solidFill>
                  <a:schemeClr val="bg1"/>
                </a:solidFill>
              </a14:hiddenFill>
            </a:ex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66" name="Straight Arrow Connector 65"/>
          <p:cNvCxnSpPr>
            <a:stCxn id="54" idx="1"/>
            <a:endCxn id="56" idx="3"/>
          </p:cNvCxnSpPr>
          <p:nvPr/>
        </p:nvCxnSpPr>
        <p:spPr bwMode="auto">
          <a:xfrm flipH="1">
            <a:off x="6288878" y="3822473"/>
            <a:ext cx="2855891" cy="1617903"/>
          </a:xfrm>
          <a:prstGeom prst="straightConnector1">
            <a:avLst/>
          </a:prstGeom>
          <a:noFill/>
          <a:ln w="12700" cap="flat" cmpd="sng" algn="ctr">
            <a:solidFill>
              <a:schemeClr val="tx1"/>
            </a:solidFill>
            <a:prstDash val="solid"/>
            <a:round/>
            <a:headEnd type="none" w="med" len="med"/>
            <a:tailEnd type="arrow"/>
          </a:ln>
          <a:effectLst/>
          <a:extLst>
            <a:ext uri="{909E8E84-426E-40dd-AFC4-6F175D3DCCD1}">
              <a14:hiddenFill xmlns="" xmlns:a14="http://schemas.microsoft.com/office/drawing/2010/main">
                <a:solidFill>
                  <a:schemeClr val="bg1"/>
                </a:solidFill>
              </a14:hiddenFill>
            </a:ex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grpSp>
        <p:nvGrpSpPr>
          <p:cNvPr id="12" name="Group 11"/>
          <p:cNvGrpSpPr/>
          <p:nvPr/>
        </p:nvGrpSpPr>
        <p:grpSpPr>
          <a:xfrm>
            <a:off x="1524000" y="1116426"/>
            <a:ext cx="3447702" cy="932541"/>
            <a:chOff x="57498" y="1371600"/>
            <a:chExt cx="3447702" cy="932541"/>
          </a:xfrm>
        </p:grpSpPr>
        <p:sp>
          <p:nvSpPr>
            <p:cNvPr id="67" name="TextBox 66"/>
            <p:cNvSpPr txBox="1"/>
            <p:nvPr/>
          </p:nvSpPr>
          <p:spPr>
            <a:xfrm>
              <a:off x="57498" y="1371600"/>
              <a:ext cx="1237902" cy="584776"/>
            </a:xfrm>
            <a:prstGeom prst="rect">
              <a:avLst/>
            </a:prstGeom>
            <a:solidFill>
              <a:srgbClr val="FFFFFF"/>
            </a:solidFill>
          </p:spPr>
          <p:txBody>
            <a:bodyPr wrap="square" rtlCol="0">
              <a:spAutoFit/>
            </a:bodyPr>
            <a:lstStyle/>
            <a:p>
              <a:pPr algn="l"/>
              <a:r>
                <a:rPr lang="en-US" sz="1600" i="1" dirty="0">
                  <a:solidFill>
                    <a:srgbClr val="C00000"/>
                  </a:solidFill>
                </a:rPr>
                <a:t>Aggressive prefetching</a:t>
              </a:r>
            </a:p>
          </p:txBody>
        </p:sp>
        <p:cxnSp>
          <p:nvCxnSpPr>
            <p:cNvPr id="68" name="Straight Arrow Connector 67"/>
            <p:cNvCxnSpPr>
              <a:stCxn id="67" idx="3"/>
            </p:cNvCxnSpPr>
            <p:nvPr/>
          </p:nvCxnSpPr>
          <p:spPr bwMode="auto">
            <a:xfrm>
              <a:off x="1295400" y="1663988"/>
              <a:ext cx="2209800" cy="640153"/>
            </a:xfrm>
            <a:prstGeom prst="straightConnector1">
              <a:avLst/>
            </a:prstGeom>
            <a:noFill/>
            <a:ln w="12700" cap="flat" cmpd="sng" algn="ctr">
              <a:solidFill>
                <a:schemeClr val="tx1"/>
              </a:solidFill>
              <a:prstDash val="solid"/>
              <a:round/>
              <a:headEnd type="none" w="med" len="med"/>
              <a:tailEnd type="arrow"/>
            </a:ln>
            <a:effectLst/>
            <a:extLst>
              <a:ext uri="{909E8E84-426E-40dd-AFC4-6F175D3DCCD1}">
                <a14:hiddenFill xmlns="" xmlns:a14="http://schemas.microsoft.com/office/drawing/2010/main">
                  <a:solidFill>
                    <a:schemeClr val="bg1"/>
                  </a:solidFill>
                </a14:hiddenFill>
              </a:ex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grpSp>
      <p:sp>
        <p:nvSpPr>
          <p:cNvPr id="53" name="TextBox 52"/>
          <p:cNvSpPr txBox="1"/>
          <p:nvPr/>
        </p:nvSpPr>
        <p:spPr>
          <a:xfrm>
            <a:off x="9936481" y="1041279"/>
            <a:ext cx="1786323" cy="1754326"/>
          </a:xfrm>
          <a:prstGeom prst="rect">
            <a:avLst/>
          </a:prstGeom>
          <a:solidFill>
            <a:schemeClr val="bg1">
              <a:lumMod val="85000"/>
            </a:schemeClr>
          </a:solidFill>
        </p:spPr>
        <p:txBody>
          <a:bodyPr wrap="none" rtlCol="0">
            <a:spAutoFit/>
          </a:bodyPr>
          <a:lstStyle/>
          <a:p>
            <a:pPr algn="l"/>
            <a:r>
              <a:rPr lang="en-US" dirty="0">
                <a:latin typeface="Calibri" panose="020F0502020204030204" pitchFamily="34" charset="0"/>
              </a:rPr>
              <a:t>Core i5 </a:t>
            </a:r>
            <a:r>
              <a:rPr lang="en-US" dirty="0" err="1">
                <a:latin typeface="Calibri" panose="020F0502020204030204" pitchFamily="34" charset="0"/>
              </a:rPr>
              <a:t>Haswell</a:t>
            </a:r>
            <a:endParaRPr lang="en-US" dirty="0">
              <a:latin typeface="Calibri" panose="020F0502020204030204" pitchFamily="34" charset="0"/>
            </a:endParaRPr>
          </a:p>
          <a:p>
            <a:pPr algn="l"/>
            <a:r>
              <a:rPr lang="en-US" dirty="0">
                <a:latin typeface="Calibri" panose="020F0502020204030204" pitchFamily="34" charset="0"/>
              </a:rPr>
              <a:t>3.1 GHz</a:t>
            </a:r>
          </a:p>
          <a:p>
            <a:pPr algn="l"/>
            <a:r>
              <a:rPr lang="en-US" dirty="0">
                <a:latin typeface="Calibri" panose="020F0502020204030204" pitchFamily="34" charset="0"/>
              </a:rPr>
              <a:t>32 KB L1 d-cache</a:t>
            </a:r>
          </a:p>
          <a:p>
            <a:pPr algn="l"/>
            <a:r>
              <a:rPr lang="en-US" dirty="0">
                <a:latin typeface="Calibri" panose="020F0502020204030204" pitchFamily="34" charset="0"/>
              </a:rPr>
              <a:t>256 KB L2 cache</a:t>
            </a:r>
          </a:p>
          <a:p>
            <a:pPr algn="l"/>
            <a:r>
              <a:rPr lang="en-US" dirty="0">
                <a:latin typeface="Calibri" panose="020F0502020204030204" pitchFamily="34" charset="0"/>
              </a:rPr>
              <a:t>8 MB L3 cache</a:t>
            </a:r>
          </a:p>
          <a:p>
            <a:pPr algn="l"/>
            <a:r>
              <a:rPr lang="en-US" dirty="0">
                <a:latin typeface="Calibri" panose="020F0502020204030204" pitchFamily="34" charset="0"/>
              </a:rPr>
              <a:t>64 B block size</a:t>
            </a:r>
          </a:p>
        </p:txBody>
      </p:sp>
      <p:sp>
        <p:nvSpPr>
          <p:cNvPr id="23" name="Rectangle 22"/>
          <p:cNvSpPr/>
          <p:nvPr/>
        </p:nvSpPr>
        <p:spPr>
          <a:xfrm>
            <a:off x="1600200" y="6629401"/>
            <a:ext cx="1371600" cy="200055"/>
          </a:xfrm>
          <a:prstGeom prst="rect">
            <a:avLst/>
          </a:prstGeom>
          <a:solidFill>
            <a:schemeClr val="bg1"/>
          </a:solidFill>
        </p:spPr>
        <p:txBody>
          <a:bodyPr wrap="square">
            <a:spAutoFit/>
          </a:bodyPr>
          <a:lstStyle/>
          <a:p>
            <a:r>
              <a:rPr lang="en-US" sz="700" dirty="0">
                <a:latin typeface="Calibri" panose="020F0502020204030204" pitchFamily="34" charset="0"/>
                <a:cs typeface="Calibri" panose="020F0502020204030204" pitchFamily="34" charset="0"/>
              </a:rPr>
              <a:t>[Bryant and </a:t>
            </a:r>
            <a:r>
              <a:rPr lang="en-US" sz="700" dirty="0" err="1">
                <a:latin typeface="Calibri" panose="020F0502020204030204" pitchFamily="34" charset="0"/>
                <a:cs typeface="Calibri" panose="020F0502020204030204" pitchFamily="34" charset="0"/>
              </a:rPr>
              <a:t>O‘Hallaron</a:t>
            </a:r>
            <a:r>
              <a:rPr lang="en-US" sz="700" dirty="0">
                <a:latin typeface="Calibri" panose="020F0502020204030204" pitchFamily="34" charset="0"/>
                <a:cs typeface="Calibri" panose="020F0502020204030204" pitchFamily="34" charset="0"/>
              </a:rPr>
              <a:t>: CMU] →</a:t>
            </a:r>
          </a:p>
        </p:txBody>
      </p:sp>
    </p:spTree>
    <p:extLst>
      <p:ext uri="{BB962C8B-B14F-4D97-AF65-F5344CB8AC3E}">
        <p14:creationId xmlns:p14="http://schemas.microsoft.com/office/powerpoint/2010/main" val="3516806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064641" y="1663298"/>
            <a:ext cx="608221" cy="430306"/>
          </a:xfrm>
          <a:prstGeom prst="rect">
            <a:avLst/>
          </a:prstGeom>
          <a:solidFill>
            <a:srgbClr val="FFC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1" name="Chart 10"/>
          <p:cNvGraphicFramePr>
            <a:graphicFrameLocks noGrp="1"/>
          </p:cNvGraphicFramePr>
          <p:nvPr/>
        </p:nvGraphicFramePr>
        <p:xfrm>
          <a:off x="1809751" y="1752600"/>
          <a:ext cx="6631517" cy="4724400"/>
        </p:xfrm>
        <a:graphic>
          <a:graphicData uri="http://schemas.openxmlformats.org/drawingml/2006/chart">
            <c:chart xmlns:c="http://schemas.openxmlformats.org/drawingml/2006/chart" xmlns:r="http://schemas.openxmlformats.org/officeDocument/2006/relationships" r:id="rId2"/>
          </a:graphicData>
        </a:graphic>
      </p:graphicFrame>
      <p:sp>
        <p:nvSpPr>
          <p:cNvPr id="2" name="Title 1"/>
          <p:cNvSpPr>
            <a:spLocks noGrp="1"/>
          </p:cNvSpPr>
          <p:nvPr>
            <p:ph type="title"/>
          </p:nvPr>
        </p:nvSpPr>
        <p:spPr/>
        <p:txBody>
          <a:bodyPr>
            <a:normAutofit/>
          </a:bodyPr>
          <a:lstStyle/>
          <a:p>
            <a:r>
              <a:rPr lang="en-US" dirty="0"/>
              <a:t>Cache Capacity Effects from Memory Mountain</a:t>
            </a:r>
          </a:p>
        </p:txBody>
      </p:sp>
      <p:sp>
        <p:nvSpPr>
          <p:cNvPr id="5" name="Slide Number Placeholder 4"/>
          <p:cNvSpPr>
            <a:spLocks noGrp="1"/>
          </p:cNvSpPr>
          <p:nvPr>
            <p:ph type="sldNum" sz="quarter" idx="12"/>
          </p:nvPr>
        </p:nvSpPr>
        <p:spPr/>
        <p:txBody>
          <a:bodyPr/>
          <a:lstStyle/>
          <a:p>
            <a:fld id="{04A7C484-7E24-447E-8CB0-5149A4D34DEF}" type="slidenum">
              <a:rPr lang="en-US" altLang="en-US" smtClean="0"/>
              <a:pPr/>
              <a:t>19</a:t>
            </a:fld>
            <a:endParaRPr lang="en-US" altLang="en-US"/>
          </a:p>
        </p:txBody>
      </p:sp>
      <p:sp>
        <p:nvSpPr>
          <p:cNvPr id="53" name="TextBox 52"/>
          <p:cNvSpPr txBox="1"/>
          <p:nvPr/>
        </p:nvSpPr>
        <p:spPr>
          <a:xfrm>
            <a:off x="8686800" y="1828800"/>
            <a:ext cx="2095317" cy="1754326"/>
          </a:xfrm>
          <a:prstGeom prst="rect">
            <a:avLst/>
          </a:prstGeom>
          <a:noFill/>
        </p:spPr>
        <p:txBody>
          <a:bodyPr wrap="none" rtlCol="0">
            <a:spAutoFit/>
          </a:bodyPr>
          <a:lstStyle/>
          <a:p>
            <a:pPr algn="l"/>
            <a:r>
              <a:rPr lang="en-US" dirty="0">
                <a:latin typeface="Calibri" panose="020F0502020204030204" pitchFamily="34" charset="0"/>
              </a:rPr>
              <a:t>Core i7 Haswell</a:t>
            </a:r>
          </a:p>
          <a:p>
            <a:pPr algn="l"/>
            <a:r>
              <a:rPr lang="en-US" dirty="0">
                <a:latin typeface="Calibri" panose="020F0502020204030204" pitchFamily="34" charset="0"/>
              </a:rPr>
              <a:t>3.1 GHz</a:t>
            </a:r>
          </a:p>
          <a:p>
            <a:pPr algn="l"/>
            <a:r>
              <a:rPr lang="en-US" dirty="0">
                <a:latin typeface="Calibri" panose="020F0502020204030204" pitchFamily="34" charset="0"/>
              </a:rPr>
              <a:t>32 KB L1 Data Cache</a:t>
            </a:r>
          </a:p>
          <a:p>
            <a:pPr algn="l"/>
            <a:r>
              <a:rPr lang="en-US" dirty="0">
                <a:latin typeface="Calibri" panose="020F0502020204030204" pitchFamily="34" charset="0"/>
              </a:rPr>
              <a:t>256 KB L2 Cache</a:t>
            </a:r>
          </a:p>
          <a:p>
            <a:pPr algn="l"/>
            <a:r>
              <a:rPr lang="en-US" dirty="0">
                <a:latin typeface="Calibri" panose="020F0502020204030204" pitchFamily="34" charset="0"/>
              </a:rPr>
              <a:t>8 MB L3 Cache</a:t>
            </a:r>
          </a:p>
          <a:p>
            <a:pPr algn="l"/>
            <a:r>
              <a:rPr lang="en-US" dirty="0">
                <a:latin typeface="Calibri" panose="020F0502020204030204" pitchFamily="34" charset="0"/>
              </a:rPr>
              <a:t>64 B block size</a:t>
            </a:r>
          </a:p>
        </p:txBody>
      </p:sp>
      <p:sp>
        <p:nvSpPr>
          <p:cNvPr id="3" name="TextBox 2"/>
          <p:cNvSpPr txBox="1"/>
          <p:nvPr/>
        </p:nvSpPr>
        <p:spPr>
          <a:xfrm>
            <a:off x="8703661" y="4495801"/>
            <a:ext cx="1600200" cy="1200329"/>
          </a:xfrm>
          <a:prstGeom prst="rect">
            <a:avLst/>
          </a:prstGeom>
          <a:noFill/>
        </p:spPr>
        <p:txBody>
          <a:bodyPr wrap="square" rtlCol="0">
            <a:spAutoFit/>
          </a:bodyPr>
          <a:lstStyle/>
          <a:p>
            <a:r>
              <a:rPr lang="en-US" dirty="0">
                <a:latin typeface="Calibri" pitchFamily="34" charset="0"/>
              </a:rPr>
              <a:t>Slice through memory mountain with stride=8</a:t>
            </a:r>
          </a:p>
        </p:txBody>
      </p:sp>
      <p:sp>
        <p:nvSpPr>
          <p:cNvPr id="4" name="Rectangle 3"/>
          <p:cNvSpPr/>
          <p:nvPr/>
        </p:nvSpPr>
        <p:spPr bwMode="auto">
          <a:xfrm>
            <a:off x="7162800" y="1905000"/>
            <a:ext cx="838200" cy="3657600"/>
          </a:xfrm>
          <a:prstGeom prst="rect">
            <a:avLst/>
          </a:prstGeom>
          <a:noFill/>
          <a:ln w="28575" cap="flat" cmpd="sng" algn="ctr">
            <a:solidFill>
              <a:srgbClr val="990000"/>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eaLnBrk="0" fontAlgn="base" hangingPunct="0">
              <a:spcBef>
                <a:spcPct val="0"/>
              </a:spcBef>
              <a:spcAft>
                <a:spcPct val="0"/>
              </a:spcAft>
            </a:pPr>
            <a:r>
              <a:rPr lang="en-US" dirty="0">
                <a:latin typeface="Calibri" pitchFamily="34" charset="0"/>
              </a:rPr>
              <a:t>L1</a:t>
            </a:r>
          </a:p>
        </p:txBody>
      </p:sp>
      <p:sp>
        <p:nvSpPr>
          <p:cNvPr id="27" name="Rectangle 26"/>
          <p:cNvSpPr/>
          <p:nvPr/>
        </p:nvSpPr>
        <p:spPr bwMode="auto">
          <a:xfrm>
            <a:off x="6096000" y="1905000"/>
            <a:ext cx="1066800" cy="3657600"/>
          </a:xfrm>
          <a:prstGeom prst="rect">
            <a:avLst/>
          </a:prstGeom>
          <a:noFill/>
          <a:ln w="28575" cap="flat" cmpd="sng" algn="ctr">
            <a:solidFill>
              <a:srgbClr val="990000"/>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eaLnBrk="0" fontAlgn="base" hangingPunct="0">
              <a:spcBef>
                <a:spcPct val="0"/>
              </a:spcBef>
              <a:spcAft>
                <a:spcPct val="0"/>
              </a:spcAft>
            </a:pPr>
            <a:r>
              <a:rPr lang="en-US" dirty="0">
                <a:latin typeface="Calibri" pitchFamily="34" charset="0"/>
              </a:rPr>
              <a:t>L2</a:t>
            </a:r>
          </a:p>
        </p:txBody>
      </p:sp>
      <p:sp>
        <p:nvSpPr>
          <p:cNvPr id="28" name="Rectangle 27"/>
          <p:cNvSpPr/>
          <p:nvPr/>
        </p:nvSpPr>
        <p:spPr bwMode="auto">
          <a:xfrm>
            <a:off x="4267200" y="1905000"/>
            <a:ext cx="1828800" cy="3657600"/>
          </a:xfrm>
          <a:prstGeom prst="rect">
            <a:avLst/>
          </a:prstGeom>
          <a:noFill/>
          <a:ln w="28575" cap="flat" cmpd="sng" algn="ctr">
            <a:solidFill>
              <a:srgbClr val="990000"/>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eaLnBrk="0" fontAlgn="base" hangingPunct="0">
              <a:spcBef>
                <a:spcPct val="0"/>
              </a:spcBef>
              <a:spcAft>
                <a:spcPct val="0"/>
              </a:spcAft>
            </a:pPr>
            <a:r>
              <a:rPr lang="en-US" dirty="0">
                <a:latin typeface="Calibri" pitchFamily="34" charset="0"/>
              </a:rPr>
              <a:t>L3</a:t>
            </a:r>
          </a:p>
        </p:txBody>
      </p:sp>
      <p:sp>
        <p:nvSpPr>
          <p:cNvPr id="29" name="Rectangle 28"/>
          <p:cNvSpPr/>
          <p:nvPr/>
        </p:nvSpPr>
        <p:spPr bwMode="auto">
          <a:xfrm>
            <a:off x="2743200" y="1905000"/>
            <a:ext cx="1524000" cy="3657600"/>
          </a:xfrm>
          <a:prstGeom prst="rect">
            <a:avLst/>
          </a:prstGeom>
          <a:noFill/>
          <a:ln w="28575" cap="flat" cmpd="sng" algn="ctr">
            <a:solidFill>
              <a:srgbClr val="990000"/>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eaLnBrk="0" fontAlgn="base" hangingPunct="0">
              <a:spcBef>
                <a:spcPct val="0"/>
              </a:spcBef>
              <a:spcAft>
                <a:spcPct val="0"/>
              </a:spcAft>
            </a:pPr>
            <a:r>
              <a:rPr lang="en-US" dirty="0">
                <a:latin typeface="Calibri" pitchFamily="34" charset="0"/>
              </a:rPr>
              <a:t>Main Memory</a:t>
            </a:r>
          </a:p>
        </p:txBody>
      </p:sp>
      <p:sp>
        <p:nvSpPr>
          <p:cNvPr id="12" name="Rectangle 11"/>
          <p:cNvSpPr/>
          <p:nvPr/>
        </p:nvSpPr>
        <p:spPr>
          <a:xfrm>
            <a:off x="45720" y="6656478"/>
            <a:ext cx="1371600" cy="200055"/>
          </a:xfrm>
          <a:prstGeom prst="rect">
            <a:avLst/>
          </a:prstGeom>
          <a:solidFill>
            <a:schemeClr val="bg1"/>
          </a:solidFill>
        </p:spPr>
        <p:txBody>
          <a:bodyPr wrap="square">
            <a:spAutoFit/>
          </a:bodyPr>
          <a:lstStyle/>
          <a:p>
            <a:r>
              <a:rPr lang="en-US" sz="700" dirty="0">
                <a:latin typeface="Calibri" panose="020F0502020204030204" pitchFamily="34" charset="0"/>
                <a:cs typeface="Calibri" panose="020F0502020204030204" pitchFamily="34" charset="0"/>
              </a:rPr>
              <a:t>[Bryant and </a:t>
            </a:r>
            <a:r>
              <a:rPr lang="en-US" sz="700" dirty="0" err="1">
                <a:latin typeface="Calibri" panose="020F0502020204030204" pitchFamily="34" charset="0"/>
                <a:cs typeface="Calibri" panose="020F0502020204030204" pitchFamily="34" charset="0"/>
              </a:rPr>
              <a:t>O‘Hallaron</a:t>
            </a:r>
            <a:r>
              <a:rPr lang="en-US" sz="700" dirty="0">
                <a:latin typeface="Calibri" panose="020F0502020204030204" pitchFamily="34" charset="0"/>
                <a:cs typeface="Calibri" panose="020F0502020204030204" pitchFamily="34" charset="0"/>
              </a:rPr>
              <a:t>: CMU] →</a:t>
            </a:r>
          </a:p>
        </p:txBody>
      </p:sp>
    </p:spTree>
    <p:extLst>
      <p:ext uri="{BB962C8B-B14F-4D97-AF65-F5344CB8AC3E}">
        <p14:creationId xmlns:p14="http://schemas.microsoft.com/office/powerpoint/2010/main" val="1872894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5F4A70-DD8F-4116-A517-31AFA11860EC}"/>
              </a:ext>
            </a:extLst>
          </p:cNvPr>
          <p:cNvSpPr>
            <a:spLocks noGrp="1"/>
          </p:cNvSpPr>
          <p:nvPr>
            <p:ph type="title"/>
          </p:nvPr>
        </p:nvSpPr>
        <p:spPr/>
        <p:txBody>
          <a:bodyPr/>
          <a:lstStyle/>
          <a:p>
            <a:r>
              <a:rPr lang="en-US" dirty="0"/>
              <a:t>Cartoon of the day</a:t>
            </a:r>
          </a:p>
        </p:txBody>
      </p:sp>
      <p:sp>
        <p:nvSpPr>
          <p:cNvPr id="3" name="Slide Number Placeholder 2">
            <a:extLst>
              <a:ext uri="{FF2B5EF4-FFF2-40B4-BE49-F238E27FC236}">
                <a16:creationId xmlns:a16="http://schemas.microsoft.com/office/drawing/2014/main" id="{18F4D315-ACD9-42A3-B05A-705699D8AB69}"/>
              </a:ext>
            </a:extLst>
          </p:cNvPr>
          <p:cNvSpPr>
            <a:spLocks noGrp="1"/>
          </p:cNvSpPr>
          <p:nvPr>
            <p:ph type="sldNum" sz="quarter" idx="12"/>
          </p:nvPr>
        </p:nvSpPr>
        <p:spPr/>
        <p:txBody>
          <a:bodyPr/>
          <a:lstStyle/>
          <a:p>
            <a:fld id="{67D2203D-769A-4D5A-AE4C-EA73FDE6A130}" type="slidenum">
              <a:rPr lang="en-US" smtClean="0"/>
              <a:t>2</a:t>
            </a:fld>
            <a:endParaRPr lang="en-US"/>
          </a:p>
        </p:txBody>
      </p:sp>
      <p:pic>
        <p:nvPicPr>
          <p:cNvPr id="5" name="Picture 4" descr="A group of men sitting around a table&#10;&#10;Description automatically generated with medium confidence">
            <a:extLst>
              <a:ext uri="{FF2B5EF4-FFF2-40B4-BE49-F238E27FC236}">
                <a16:creationId xmlns:a16="http://schemas.microsoft.com/office/drawing/2014/main" id="{29CF7A64-1558-4822-9805-CA68E3BEBE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771900" y="1833300"/>
            <a:ext cx="4648200" cy="3678936"/>
          </a:xfrm>
          <a:prstGeom prst="rect">
            <a:avLst/>
          </a:prstGeom>
        </p:spPr>
      </p:pic>
    </p:spTree>
    <p:extLst>
      <p:ext uri="{BB962C8B-B14F-4D97-AF65-F5344CB8AC3E}">
        <p14:creationId xmlns:p14="http://schemas.microsoft.com/office/powerpoint/2010/main" val="13341261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6" name="Rectangle 4"/>
          <p:cNvSpPr>
            <a:spLocks noGrp="1" noChangeArrowheads="1"/>
          </p:cNvSpPr>
          <p:nvPr>
            <p:ph type="title"/>
          </p:nvPr>
        </p:nvSpPr>
        <p:spPr/>
        <p:txBody>
          <a:bodyPr/>
          <a:lstStyle/>
          <a:p>
            <a:r>
              <a:rPr lang="en-US" dirty="0"/>
              <a:t>The “Memory Mountain” experiment: closing thoughts</a:t>
            </a:r>
          </a:p>
        </p:txBody>
      </p:sp>
      <p:sp>
        <p:nvSpPr>
          <p:cNvPr id="161797" name="Rectangle 5"/>
          <p:cNvSpPr>
            <a:spLocks noGrp="1" noChangeArrowheads="1"/>
          </p:cNvSpPr>
          <p:nvPr>
            <p:ph idx="1"/>
          </p:nvPr>
        </p:nvSpPr>
        <p:spPr/>
        <p:txBody>
          <a:bodyPr/>
          <a:lstStyle/>
          <a:p>
            <a:endParaRPr lang="en-US" dirty="0">
              <a:solidFill>
                <a:srgbClr val="C00000"/>
              </a:solidFill>
            </a:endParaRPr>
          </a:p>
          <a:p>
            <a:endParaRPr lang="en-US" dirty="0">
              <a:solidFill>
                <a:srgbClr val="C00000"/>
              </a:solidFill>
            </a:endParaRPr>
          </a:p>
          <a:p>
            <a:r>
              <a:rPr lang="en-US" dirty="0">
                <a:solidFill>
                  <a:srgbClr val="C00000"/>
                </a:solidFill>
              </a:rPr>
              <a:t>Read throughput </a:t>
            </a:r>
            <a:r>
              <a:rPr lang="en-US" dirty="0"/>
              <a:t>(read bandwidth)</a:t>
            </a:r>
          </a:p>
          <a:p>
            <a:pPr lvl="1"/>
            <a:r>
              <a:rPr lang="en-US" dirty="0"/>
              <a:t>Number of bytes read from main memory per second (MB/s)</a:t>
            </a:r>
          </a:p>
          <a:p>
            <a:pPr>
              <a:buNone/>
            </a:pPr>
            <a:endParaRPr lang="en-US" dirty="0">
              <a:solidFill>
                <a:srgbClr val="FF0000"/>
              </a:solidFill>
            </a:endParaRPr>
          </a:p>
          <a:p>
            <a:pPr>
              <a:buNone/>
            </a:pPr>
            <a:endParaRPr lang="en-US" dirty="0">
              <a:solidFill>
                <a:srgbClr val="FF0000"/>
              </a:solidFill>
            </a:endParaRPr>
          </a:p>
          <a:p>
            <a:r>
              <a:rPr lang="en-US" dirty="0">
                <a:solidFill>
                  <a:srgbClr val="C00000"/>
                </a:solidFill>
              </a:rPr>
              <a:t>Memory mountain: </a:t>
            </a:r>
            <a:r>
              <a:rPr lang="en-US" dirty="0"/>
              <a:t>Measures read-throughput as a function of spatial and temporal locality</a:t>
            </a:r>
          </a:p>
          <a:p>
            <a:pPr lvl="1"/>
            <a:r>
              <a:rPr lang="en-US" dirty="0"/>
              <a:t>Bandwidth is always the same, but the effective bandwidth changes based on locality</a:t>
            </a:r>
          </a:p>
        </p:txBody>
      </p:sp>
      <p:sp>
        <p:nvSpPr>
          <p:cNvPr id="2" name="Slide Number Placeholder 1"/>
          <p:cNvSpPr>
            <a:spLocks noGrp="1"/>
          </p:cNvSpPr>
          <p:nvPr>
            <p:ph type="sldNum" sz="quarter" idx="12"/>
          </p:nvPr>
        </p:nvSpPr>
        <p:spPr/>
        <p:txBody>
          <a:bodyPr/>
          <a:lstStyle/>
          <a:p>
            <a:fld id="{04A7C484-7E24-447E-8CB0-5149A4D34DEF}" type="slidenum">
              <a:rPr lang="en-US" altLang="en-US" smtClean="0"/>
              <a:pPr/>
              <a:t>20</a:t>
            </a:fld>
            <a:endParaRPr lang="en-US" altLang="en-US"/>
          </a:p>
        </p:txBody>
      </p:sp>
      <p:sp>
        <p:nvSpPr>
          <p:cNvPr id="5" name="Rectangle 4"/>
          <p:cNvSpPr/>
          <p:nvPr/>
        </p:nvSpPr>
        <p:spPr>
          <a:xfrm>
            <a:off x="147344" y="6656478"/>
            <a:ext cx="1371600" cy="200055"/>
          </a:xfrm>
          <a:prstGeom prst="rect">
            <a:avLst/>
          </a:prstGeom>
          <a:solidFill>
            <a:schemeClr val="bg1"/>
          </a:solidFill>
        </p:spPr>
        <p:txBody>
          <a:bodyPr wrap="square">
            <a:spAutoFit/>
          </a:bodyPr>
          <a:lstStyle/>
          <a:p>
            <a:r>
              <a:rPr lang="en-US" sz="700" dirty="0">
                <a:latin typeface="Calibri" panose="020F0502020204030204" pitchFamily="34" charset="0"/>
                <a:cs typeface="Calibri" panose="020F0502020204030204" pitchFamily="34" charset="0"/>
              </a:rPr>
              <a:t>[Bryant and </a:t>
            </a:r>
            <a:r>
              <a:rPr lang="en-US" sz="700" dirty="0" err="1">
                <a:latin typeface="Calibri" panose="020F0502020204030204" pitchFamily="34" charset="0"/>
                <a:cs typeface="Calibri" panose="020F0502020204030204" pitchFamily="34" charset="0"/>
              </a:rPr>
              <a:t>O‘Hallaron</a:t>
            </a:r>
            <a:r>
              <a:rPr lang="en-US" sz="700" dirty="0">
                <a:latin typeface="Calibri" panose="020F0502020204030204" pitchFamily="34" charset="0"/>
                <a:cs typeface="Calibri" panose="020F0502020204030204" pitchFamily="34" charset="0"/>
              </a:rPr>
              <a:t>: CMU] →</a:t>
            </a:r>
          </a:p>
        </p:txBody>
      </p:sp>
    </p:spTree>
    <p:extLst>
      <p:ext uri="{BB962C8B-B14F-4D97-AF65-F5344CB8AC3E}">
        <p14:creationId xmlns:p14="http://schemas.microsoft.com/office/powerpoint/2010/main" val="36277983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09CF28-8A15-403B-8E20-599655AD05FB}"/>
              </a:ext>
            </a:extLst>
          </p:cNvPr>
          <p:cNvSpPr>
            <a:spLocks noGrp="1"/>
          </p:cNvSpPr>
          <p:nvPr>
            <p:ph type="title"/>
          </p:nvPr>
        </p:nvSpPr>
        <p:spPr/>
        <p:txBody>
          <a:bodyPr/>
          <a:lstStyle/>
          <a:p>
            <a:r>
              <a:rPr lang="en-US" dirty="0"/>
              <a:t>Looking ahead</a:t>
            </a:r>
          </a:p>
        </p:txBody>
      </p:sp>
      <p:sp>
        <p:nvSpPr>
          <p:cNvPr id="3" name="Content Placeholder 2">
            <a:extLst>
              <a:ext uri="{FF2B5EF4-FFF2-40B4-BE49-F238E27FC236}">
                <a16:creationId xmlns:a16="http://schemas.microsoft.com/office/drawing/2014/main" id="{3C243518-8FFB-45C0-9C66-4BC2538CE57A}"/>
              </a:ext>
            </a:extLst>
          </p:cNvPr>
          <p:cNvSpPr>
            <a:spLocks noGrp="1"/>
          </p:cNvSpPr>
          <p:nvPr>
            <p:ph idx="1"/>
          </p:nvPr>
        </p:nvSpPr>
        <p:spPr/>
        <p:txBody>
          <a:bodyPr/>
          <a:lstStyle/>
          <a:p>
            <a:endParaRPr lang="en-US" dirty="0"/>
          </a:p>
          <a:p>
            <a:endParaRPr lang="en-US" dirty="0"/>
          </a:p>
          <a:p>
            <a:r>
              <a:rPr lang="en-US" dirty="0"/>
              <a:t>What we saw in the Memory Mountain experiment:</a:t>
            </a:r>
          </a:p>
          <a:p>
            <a:pPr lvl="1"/>
            <a:r>
              <a:rPr lang="en-US" dirty="0"/>
              <a:t>Sometimes I get a cake, eat a slice and throw away the rest</a:t>
            </a:r>
          </a:p>
          <a:p>
            <a:endParaRPr lang="en-US" dirty="0"/>
          </a:p>
          <a:p>
            <a:endParaRPr lang="en-US" dirty="0"/>
          </a:p>
          <a:p>
            <a:endParaRPr lang="en-US" dirty="0"/>
          </a:p>
          <a:p>
            <a:r>
              <a:rPr lang="en-US" dirty="0"/>
              <a:t>We’ll touch on this “wasteful use of data” when we talk later about the “roofline model” for performance analysis </a:t>
            </a:r>
          </a:p>
          <a:p>
            <a:pPr lvl="1"/>
            <a:r>
              <a:rPr lang="en-US" dirty="0"/>
              <a:t>We’ll look at the “roofline model” for GPU computing, but it applies to all other flavors of computing: sequential, multi-core, etc.</a:t>
            </a:r>
          </a:p>
        </p:txBody>
      </p:sp>
      <p:sp>
        <p:nvSpPr>
          <p:cNvPr id="4" name="Slide Number Placeholder 3">
            <a:extLst>
              <a:ext uri="{FF2B5EF4-FFF2-40B4-BE49-F238E27FC236}">
                <a16:creationId xmlns:a16="http://schemas.microsoft.com/office/drawing/2014/main" id="{01AE028D-86DB-4EDC-B5E4-134385C87E1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162687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831850" y="3897086"/>
            <a:ext cx="9317990" cy="665389"/>
          </a:xfrm>
        </p:spPr>
        <p:txBody>
          <a:bodyPr>
            <a:normAutofit/>
          </a:bodyPr>
          <a:lstStyle/>
          <a:p>
            <a:r>
              <a:rPr lang="en-US" sz="4000" dirty="0"/>
              <a:t>Rearranging loops to improve spatial locality</a:t>
            </a:r>
          </a:p>
        </p:txBody>
      </p:sp>
      <p:sp>
        <p:nvSpPr>
          <p:cNvPr id="6" name="Text Placeholder 5"/>
          <p:cNvSpPr>
            <a:spLocks noGrp="1"/>
          </p:cNvSpPr>
          <p:nvPr>
            <p:ph type="body" idx="1"/>
          </p:nvPr>
        </p:nvSpPr>
        <p:spPr/>
        <p:txBody>
          <a:bodyPr/>
          <a:lstStyle/>
          <a:p>
            <a:r>
              <a:rPr lang="en-US" dirty="0"/>
              <a:t>Supplemental Reading</a:t>
            </a:r>
          </a:p>
        </p:txBody>
      </p:sp>
      <p:sp>
        <p:nvSpPr>
          <p:cNvPr id="4" name="Slide Number Placeholder 3"/>
          <p:cNvSpPr>
            <a:spLocks noGrp="1"/>
          </p:cNvSpPr>
          <p:nvPr>
            <p:ph type="sldNum" sz="quarter" idx="12"/>
          </p:nvPr>
        </p:nvSpPr>
        <p:spPr/>
        <p:txBody>
          <a:bodyPr/>
          <a:lstStyle/>
          <a:p>
            <a:fld id="{04A7C484-7E24-447E-8CB0-5149A4D34DEF}" type="slidenum">
              <a:rPr lang="en-US" altLang="en-US" smtClean="0"/>
              <a:pPr/>
              <a:t>22</a:t>
            </a:fld>
            <a:endParaRPr lang="en-US" altLang="en-US"/>
          </a:p>
        </p:txBody>
      </p:sp>
    </p:spTree>
    <p:extLst>
      <p:ext uri="{BB962C8B-B14F-4D97-AF65-F5344CB8AC3E}">
        <p14:creationId xmlns:p14="http://schemas.microsoft.com/office/powerpoint/2010/main" val="29427525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90" name="Rectangle 6"/>
          <p:cNvSpPr>
            <a:spLocks noGrp="1" noChangeArrowheads="1"/>
          </p:cNvSpPr>
          <p:nvPr>
            <p:ph type="title"/>
          </p:nvPr>
        </p:nvSpPr>
        <p:spPr/>
        <p:txBody>
          <a:bodyPr>
            <a:normAutofit/>
          </a:bodyPr>
          <a:lstStyle/>
          <a:p>
            <a:r>
              <a:rPr lang="en-US" dirty="0"/>
              <a:t>Layout of C Arrays in Memory (review)</a:t>
            </a:r>
          </a:p>
        </p:txBody>
      </p:sp>
      <p:sp>
        <p:nvSpPr>
          <p:cNvPr id="169991" name="Rectangle 7"/>
          <p:cNvSpPr>
            <a:spLocks noGrp="1" noChangeArrowheads="1"/>
          </p:cNvSpPr>
          <p:nvPr>
            <p:ph idx="1"/>
          </p:nvPr>
        </p:nvSpPr>
        <p:spPr/>
        <p:txBody>
          <a:bodyPr>
            <a:normAutofit fontScale="92500" lnSpcReduction="10000"/>
          </a:bodyPr>
          <a:lstStyle/>
          <a:p>
            <a:pPr>
              <a:lnSpc>
                <a:spcPct val="85000"/>
              </a:lnSpc>
            </a:pPr>
            <a:r>
              <a:rPr lang="en-US" sz="2000" dirty="0"/>
              <a:t>C arrays allocated in row-major order</a:t>
            </a:r>
          </a:p>
          <a:p>
            <a:pPr lvl="1">
              <a:lnSpc>
                <a:spcPct val="90000"/>
              </a:lnSpc>
            </a:pPr>
            <a:r>
              <a:rPr lang="en-US" sz="1600" dirty="0"/>
              <a:t>Each row in contiguous memory locations</a:t>
            </a:r>
          </a:p>
          <a:p>
            <a:pPr>
              <a:lnSpc>
                <a:spcPct val="85000"/>
              </a:lnSpc>
            </a:pPr>
            <a:endParaRPr lang="en-US" sz="2000" dirty="0"/>
          </a:p>
          <a:p>
            <a:pPr>
              <a:lnSpc>
                <a:spcPct val="85000"/>
              </a:lnSpc>
            </a:pPr>
            <a:r>
              <a:rPr lang="en-US" sz="2000" dirty="0"/>
              <a:t>Stepping through columns in one row:</a:t>
            </a:r>
          </a:p>
          <a:p>
            <a:pPr lvl="1">
              <a:lnSpc>
                <a:spcPct val="90000"/>
              </a:lnSpc>
            </a:pPr>
            <a:endParaRPr lang="en-US" sz="1800" dirty="0"/>
          </a:p>
          <a:p>
            <a:pPr lvl="1">
              <a:lnSpc>
                <a:spcPct val="90000"/>
              </a:lnSpc>
            </a:pPr>
            <a:endParaRPr lang="en-US" sz="1800" dirty="0"/>
          </a:p>
          <a:p>
            <a:pPr lvl="1">
              <a:lnSpc>
                <a:spcPct val="90000"/>
              </a:lnSpc>
            </a:pPr>
            <a:r>
              <a:rPr lang="en-US" sz="1600" dirty="0"/>
              <a:t>Accesses successive elements</a:t>
            </a:r>
          </a:p>
          <a:p>
            <a:pPr lvl="1">
              <a:lnSpc>
                <a:spcPct val="90000"/>
              </a:lnSpc>
            </a:pPr>
            <a:r>
              <a:rPr lang="en-US" sz="1600" dirty="0"/>
              <a:t>If </a:t>
            </a:r>
            <a:r>
              <a:rPr lang="en-US" sz="1600" dirty="0" err="1">
                <a:solidFill>
                  <a:srgbClr val="0070C0"/>
                </a:solidFill>
                <a:latin typeface="Consolas" panose="020B0609020204030204" pitchFamily="49" charset="0"/>
                <a:cs typeface="Courier New" panose="02070309020205020404" pitchFamily="49" charset="0"/>
              </a:rPr>
              <a:t>blockSize</a:t>
            </a:r>
            <a:r>
              <a:rPr lang="en-US" sz="1600" dirty="0">
                <a:solidFill>
                  <a:srgbClr val="0070C0"/>
                </a:solidFill>
                <a:latin typeface="Consolas" panose="020B0609020204030204" pitchFamily="49" charset="0"/>
                <a:cs typeface="Courier New" panose="02070309020205020404" pitchFamily="49" charset="0"/>
              </a:rPr>
              <a:t> B [in bytes] &gt; </a:t>
            </a:r>
            <a:r>
              <a:rPr lang="en-US" sz="1600" dirty="0" err="1">
                <a:solidFill>
                  <a:srgbClr val="0070C0"/>
                </a:solidFill>
                <a:latin typeface="Consolas" panose="020B0609020204030204" pitchFamily="49" charset="0"/>
                <a:cs typeface="Courier New" panose="02070309020205020404" pitchFamily="49" charset="0"/>
              </a:rPr>
              <a:t>sizeof</a:t>
            </a:r>
            <a:r>
              <a:rPr lang="en-US" sz="1600" dirty="0">
                <a:solidFill>
                  <a:srgbClr val="0070C0"/>
                </a:solidFill>
                <a:latin typeface="Consolas" panose="020B0609020204030204" pitchFamily="49" charset="0"/>
                <a:cs typeface="Courier New" panose="02070309020205020404" pitchFamily="49" charset="0"/>
              </a:rPr>
              <a:t>(</a:t>
            </a:r>
            <a:r>
              <a:rPr lang="en-US" sz="1600" dirty="0" err="1">
                <a:solidFill>
                  <a:srgbClr val="0070C0"/>
                </a:solidFill>
                <a:latin typeface="Consolas" panose="020B0609020204030204" pitchFamily="49" charset="0"/>
                <a:cs typeface="Courier New" panose="02070309020205020404" pitchFamily="49" charset="0"/>
              </a:rPr>
              <a:t>a</a:t>
            </a:r>
            <a:r>
              <a:rPr lang="en-US" sz="1600" baseline="-25000" dirty="0" err="1">
                <a:solidFill>
                  <a:srgbClr val="0070C0"/>
                </a:solidFill>
                <a:latin typeface="Consolas" panose="020B0609020204030204" pitchFamily="49" charset="0"/>
                <a:cs typeface="Courier New" panose="02070309020205020404" pitchFamily="49" charset="0"/>
              </a:rPr>
              <a:t>ij</a:t>
            </a:r>
            <a:r>
              <a:rPr lang="en-US" sz="1600" dirty="0">
                <a:solidFill>
                  <a:srgbClr val="0070C0"/>
                </a:solidFill>
                <a:latin typeface="Consolas" panose="020B0609020204030204" pitchFamily="49" charset="0"/>
                <a:cs typeface="Courier New" panose="02070309020205020404" pitchFamily="49" charset="0"/>
              </a:rPr>
              <a:t>) [in bytes]</a:t>
            </a:r>
            <a:r>
              <a:rPr lang="en-US" sz="1600" dirty="0"/>
              <a:t>, exploit spatial locality</a:t>
            </a:r>
          </a:p>
          <a:p>
            <a:pPr lvl="2">
              <a:lnSpc>
                <a:spcPct val="97000"/>
              </a:lnSpc>
            </a:pPr>
            <a:r>
              <a:rPr lang="en-US" sz="1400" dirty="0"/>
              <a:t>Miss Rate = </a:t>
            </a:r>
            <a:r>
              <a:rPr lang="en-US" sz="1400" dirty="0" err="1">
                <a:latin typeface="Calibri"/>
                <a:cs typeface="Calibri"/>
              </a:rPr>
              <a:t>sizeof</a:t>
            </a:r>
            <a:r>
              <a:rPr lang="en-US" sz="1400" dirty="0">
                <a:latin typeface="Calibri"/>
                <a:cs typeface="Calibri"/>
              </a:rPr>
              <a:t>(</a:t>
            </a:r>
            <a:r>
              <a:rPr lang="en-US" sz="1400" dirty="0" err="1">
                <a:latin typeface="Calibri"/>
                <a:cs typeface="Calibri"/>
              </a:rPr>
              <a:t>a</a:t>
            </a:r>
            <a:r>
              <a:rPr lang="en-US" sz="1400" baseline="-25000" dirty="0" err="1">
                <a:latin typeface="Calibri"/>
                <a:cs typeface="Calibri"/>
              </a:rPr>
              <a:t>ij</a:t>
            </a:r>
            <a:r>
              <a:rPr lang="en-US" sz="1400" dirty="0">
                <a:latin typeface="Calibri"/>
                <a:cs typeface="Calibri"/>
              </a:rPr>
              <a:t>) </a:t>
            </a:r>
            <a:r>
              <a:rPr lang="en-US" sz="1400" dirty="0"/>
              <a:t>/ B</a:t>
            </a:r>
          </a:p>
          <a:p>
            <a:pPr lvl="1">
              <a:lnSpc>
                <a:spcPct val="85000"/>
              </a:lnSpc>
            </a:pPr>
            <a:endParaRPr lang="en-US" sz="1600" dirty="0"/>
          </a:p>
          <a:p>
            <a:pPr lvl="1">
              <a:lnSpc>
                <a:spcPct val="85000"/>
              </a:lnSpc>
            </a:pPr>
            <a:endParaRPr lang="en-US" sz="1600" dirty="0"/>
          </a:p>
          <a:p>
            <a:pPr>
              <a:lnSpc>
                <a:spcPct val="85000"/>
              </a:lnSpc>
            </a:pPr>
            <a:r>
              <a:rPr lang="en-US" sz="2000" dirty="0"/>
              <a:t>Stepping through rows in one column:</a:t>
            </a:r>
          </a:p>
          <a:p>
            <a:pPr lvl="1">
              <a:lnSpc>
                <a:spcPct val="90000"/>
              </a:lnSpc>
            </a:pPr>
            <a:endParaRPr lang="en-US" sz="1800" b="1" dirty="0">
              <a:latin typeface="Courier New" charset="0"/>
            </a:endParaRPr>
          </a:p>
          <a:p>
            <a:pPr lvl="1">
              <a:lnSpc>
                <a:spcPct val="90000"/>
              </a:lnSpc>
            </a:pPr>
            <a:endParaRPr lang="en-US" sz="1800" b="1" dirty="0">
              <a:latin typeface="Courier New" charset="0"/>
            </a:endParaRPr>
          </a:p>
          <a:p>
            <a:pPr lvl="1">
              <a:lnSpc>
                <a:spcPct val="90000"/>
              </a:lnSpc>
            </a:pPr>
            <a:r>
              <a:rPr lang="en-US" sz="1600" dirty="0"/>
              <a:t>Accesses distant elements</a:t>
            </a:r>
          </a:p>
          <a:p>
            <a:pPr lvl="1">
              <a:lnSpc>
                <a:spcPct val="90000"/>
              </a:lnSpc>
            </a:pPr>
            <a:r>
              <a:rPr lang="en-US" sz="1600" dirty="0"/>
              <a:t>When N is large, no spatial locality</a:t>
            </a:r>
          </a:p>
          <a:p>
            <a:pPr lvl="2">
              <a:lnSpc>
                <a:spcPct val="97000"/>
              </a:lnSpc>
            </a:pPr>
            <a:r>
              <a:rPr lang="en-US" sz="1400" dirty="0"/>
              <a:t>Miss rate = 1 (i.e. 100%)</a:t>
            </a:r>
            <a:endParaRPr lang="en-US" sz="1600" dirty="0"/>
          </a:p>
        </p:txBody>
      </p:sp>
      <p:sp>
        <p:nvSpPr>
          <p:cNvPr id="2" name="Slide Number Placeholder 1"/>
          <p:cNvSpPr>
            <a:spLocks noGrp="1"/>
          </p:cNvSpPr>
          <p:nvPr>
            <p:ph type="sldNum" sz="quarter" idx="12"/>
          </p:nvPr>
        </p:nvSpPr>
        <p:spPr/>
        <p:txBody>
          <a:bodyPr/>
          <a:lstStyle/>
          <a:p>
            <a:fld id="{04A7C484-7E24-447E-8CB0-5149A4D34DEF}" type="slidenum">
              <a:rPr lang="en-US" altLang="en-US" smtClean="0"/>
              <a:pPr/>
              <a:t>23</a:t>
            </a:fld>
            <a:endParaRPr lang="en-US" altLang="en-US"/>
          </a:p>
        </p:txBody>
      </p:sp>
      <p:sp>
        <p:nvSpPr>
          <p:cNvPr id="3" name="Rectangle 2"/>
          <p:cNvSpPr/>
          <p:nvPr/>
        </p:nvSpPr>
        <p:spPr>
          <a:xfrm>
            <a:off x="4991100" y="2649583"/>
            <a:ext cx="2209800" cy="461665"/>
          </a:xfrm>
          <a:prstGeom prst="rect">
            <a:avLst/>
          </a:prstGeom>
          <a:solidFill>
            <a:schemeClr val="bg1">
              <a:lumMod val="95000"/>
            </a:schemeClr>
          </a:solidFill>
        </p:spPr>
        <p:txBody>
          <a:bodyPr wrap="square">
            <a:spAutoFit/>
          </a:bodyPr>
          <a:lstStyle/>
          <a:p>
            <a:r>
              <a:rPr lang="nn-NO" sz="1200" dirty="0">
                <a:solidFill>
                  <a:srgbClr val="0000FF"/>
                </a:solidFill>
                <a:latin typeface="Consolas" panose="020B0609020204030204" pitchFamily="49" charset="0"/>
              </a:rPr>
              <a:t>for</a:t>
            </a:r>
            <a:r>
              <a:rPr lang="nn-NO" sz="1200" dirty="0">
                <a:solidFill>
                  <a:srgbClr val="000000"/>
                </a:solidFill>
                <a:latin typeface="Consolas" panose="020B0609020204030204" pitchFamily="49" charset="0"/>
              </a:rPr>
              <a:t> (i = 0; i &lt; N; i++)</a:t>
            </a:r>
          </a:p>
          <a:p>
            <a:r>
              <a:rPr lang="en-US" sz="1200" dirty="0">
                <a:solidFill>
                  <a:srgbClr val="000000"/>
                </a:solidFill>
                <a:latin typeface="Consolas" panose="020B0609020204030204" pitchFamily="49" charset="0"/>
              </a:rPr>
              <a:t>    sum += a[0][i];</a:t>
            </a:r>
          </a:p>
        </p:txBody>
      </p:sp>
      <p:sp>
        <p:nvSpPr>
          <p:cNvPr id="6" name="Rectangle 5"/>
          <p:cNvSpPr/>
          <p:nvPr/>
        </p:nvSpPr>
        <p:spPr>
          <a:xfrm>
            <a:off x="4991100" y="4859384"/>
            <a:ext cx="2209800" cy="461665"/>
          </a:xfrm>
          <a:prstGeom prst="rect">
            <a:avLst/>
          </a:prstGeom>
          <a:solidFill>
            <a:schemeClr val="bg1">
              <a:lumMod val="95000"/>
            </a:schemeClr>
          </a:solidFill>
        </p:spPr>
        <p:txBody>
          <a:bodyPr wrap="square">
            <a:spAutoFit/>
          </a:bodyPr>
          <a:lstStyle/>
          <a:p>
            <a:r>
              <a:rPr lang="nn-NO" sz="1200" dirty="0">
                <a:solidFill>
                  <a:srgbClr val="0000FF"/>
                </a:solidFill>
                <a:latin typeface="Consolas" panose="020B0609020204030204" pitchFamily="49" charset="0"/>
              </a:rPr>
              <a:t>for</a:t>
            </a:r>
            <a:r>
              <a:rPr lang="nn-NO" sz="1200" dirty="0">
                <a:solidFill>
                  <a:srgbClr val="000000"/>
                </a:solidFill>
                <a:latin typeface="Consolas" panose="020B0609020204030204" pitchFamily="49" charset="0"/>
              </a:rPr>
              <a:t> (i = 0; i &lt; N; i++)</a:t>
            </a:r>
          </a:p>
          <a:p>
            <a:r>
              <a:rPr lang="en-US" sz="1200" dirty="0">
                <a:solidFill>
                  <a:srgbClr val="000000"/>
                </a:solidFill>
                <a:latin typeface="Consolas" panose="020B0609020204030204" pitchFamily="49" charset="0"/>
              </a:rPr>
              <a:t>    sum += a[i][0];</a:t>
            </a:r>
          </a:p>
        </p:txBody>
      </p:sp>
      <p:sp>
        <p:nvSpPr>
          <p:cNvPr id="7" name="Rectangle 6"/>
          <p:cNvSpPr/>
          <p:nvPr/>
        </p:nvSpPr>
        <p:spPr>
          <a:xfrm>
            <a:off x="1600200" y="6629401"/>
            <a:ext cx="1371600" cy="200055"/>
          </a:xfrm>
          <a:prstGeom prst="rect">
            <a:avLst/>
          </a:prstGeom>
          <a:solidFill>
            <a:schemeClr val="bg1"/>
          </a:solidFill>
        </p:spPr>
        <p:txBody>
          <a:bodyPr wrap="square">
            <a:spAutoFit/>
          </a:bodyPr>
          <a:lstStyle/>
          <a:p>
            <a:r>
              <a:rPr lang="en-US" sz="700" dirty="0">
                <a:latin typeface="Calibri" panose="020F0502020204030204" pitchFamily="34" charset="0"/>
                <a:cs typeface="Calibri" panose="020F0502020204030204" pitchFamily="34" charset="0"/>
              </a:rPr>
              <a:t>[Bryant and </a:t>
            </a:r>
            <a:r>
              <a:rPr lang="en-US" sz="700" dirty="0" err="1">
                <a:latin typeface="Calibri" panose="020F0502020204030204" pitchFamily="34" charset="0"/>
                <a:cs typeface="Calibri" panose="020F0502020204030204" pitchFamily="34" charset="0"/>
              </a:rPr>
              <a:t>O‘Hallaron</a:t>
            </a:r>
            <a:r>
              <a:rPr lang="en-US" sz="700" dirty="0">
                <a:latin typeface="Calibri" panose="020F0502020204030204" pitchFamily="34" charset="0"/>
                <a:cs typeface="Calibri" panose="020F0502020204030204" pitchFamily="34" charset="0"/>
              </a:rPr>
              <a:t>: CMU] →</a:t>
            </a:r>
          </a:p>
        </p:txBody>
      </p:sp>
    </p:spTree>
    <p:extLst>
      <p:ext uri="{BB962C8B-B14F-4D97-AF65-F5344CB8AC3E}">
        <p14:creationId xmlns:p14="http://schemas.microsoft.com/office/powerpoint/2010/main" val="492271187"/>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44" name="Rectangle 8"/>
          <p:cNvSpPr>
            <a:spLocks noGrp="1" noChangeArrowheads="1"/>
          </p:cNvSpPr>
          <p:nvPr>
            <p:ph type="title"/>
          </p:nvPr>
        </p:nvSpPr>
        <p:spPr/>
        <p:txBody>
          <a:bodyPr/>
          <a:lstStyle/>
          <a:p>
            <a:r>
              <a:rPr lang="en-US" dirty="0"/>
              <a:t>Matrix Multiplication Example</a:t>
            </a:r>
          </a:p>
        </p:txBody>
      </p:sp>
      <p:sp>
        <p:nvSpPr>
          <p:cNvPr id="167945" name="Rectangle 9"/>
          <p:cNvSpPr>
            <a:spLocks noGrp="1" noChangeArrowheads="1"/>
          </p:cNvSpPr>
          <p:nvPr>
            <p:ph idx="1"/>
          </p:nvPr>
        </p:nvSpPr>
        <p:spPr/>
        <p:txBody>
          <a:bodyPr/>
          <a:lstStyle/>
          <a:p>
            <a:endParaRPr lang="en-US" sz="1800" dirty="0"/>
          </a:p>
          <a:p>
            <a:endParaRPr lang="en-US" sz="1800" dirty="0"/>
          </a:p>
          <a:p>
            <a:endParaRPr lang="en-US" sz="1800" dirty="0"/>
          </a:p>
          <a:p>
            <a:r>
              <a:rPr lang="en-US" sz="1800" dirty="0"/>
              <a:t>Description:</a:t>
            </a:r>
          </a:p>
          <a:p>
            <a:pPr lvl="1"/>
            <a:r>
              <a:rPr lang="en-US" sz="1600" dirty="0"/>
              <a:t>Multiply two </a:t>
            </a:r>
            <a:r>
              <a:rPr lang="en-US" sz="1600" i="1" dirty="0"/>
              <a:t>N</a:t>
            </a:r>
            <a:r>
              <a:rPr lang="en-US" sz="1600" dirty="0"/>
              <a:t> x </a:t>
            </a:r>
            <a:r>
              <a:rPr lang="en-US" sz="1600" i="1" dirty="0"/>
              <a:t>N</a:t>
            </a:r>
            <a:r>
              <a:rPr lang="en-US" sz="1600" dirty="0"/>
              <a:t> matrices</a:t>
            </a:r>
          </a:p>
          <a:p>
            <a:pPr lvl="1"/>
            <a:r>
              <a:rPr lang="en-US" sz="1600" dirty="0"/>
              <a:t>Matrix elements are </a:t>
            </a:r>
            <a:r>
              <a:rPr lang="en-US" sz="1600" dirty="0">
                <a:latin typeface="Calibri"/>
                <a:cs typeface="Calibri"/>
              </a:rPr>
              <a:t>doubles</a:t>
            </a:r>
            <a:r>
              <a:rPr lang="en-US" sz="1600" dirty="0"/>
              <a:t> (8 bytes)</a:t>
            </a:r>
          </a:p>
          <a:p>
            <a:pPr lvl="1"/>
            <a:r>
              <a:rPr lang="en-US" sz="1600" dirty="0"/>
              <a:t>2</a:t>
            </a:r>
            <a:r>
              <a:rPr lang="en-US" sz="1600" i="1" dirty="0"/>
              <a:t>N</a:t>
            </a:r>
            <a:r>
              <a:rPr lang="en-US" sz="1600" baseline="30000" dirty="0"/>
              <a:t>3</a:t>
            </a:r>
            <a:r>
              <a:rPr lang="en-US" sz="1600" dirty="0"/>
              <a:t> total FP operations</a:t>
            </a:r>
          </a:p>
          <a:p>
            <a:pPr lvl="1"/>
            <a:r>
              <a:rPr lang="en-US" sz="1600" i="1" dirty="0"/>
              <a:t>N</a:t>
            </a:r>
            <a:r>
              <a:rPr lang="en-US" sz="1600" dirty="0"/>
              <a:t> reads per matrix entry</a:t>
            </a:r>
          </a:p>
          <a:p>
            <a:pPr lvl="1"/>
            <a:r>
              <a:rPr lang="en-US" sz="1600" i="1" dirty="0"/>
              <a:t>N</a:t>
            </a:r>
            <a:r>
              <a:rPr lang="en-US" sz="1600" dirty="0"/>
              <a:t> values summed to get one entry</a:t>
            </a:r>
          </a:p>
          <a:p>
            <a:pPr lvl="2"/>
            <a:r>
              <a:rPr lang="en-US" sz="1400" dirty="0"/>
              <a:t>But may be able to hold in register</a:t>
            </a:r>
          </a:p>
        </p:txBody>
      </p:sp>
      <p:sp>
        <p:nvSpPr>
          <p:cNvPr id="3" name="Slide Number Placeholder 2"/>
          <p:cNvSpPr>
            <a:spLocks noGrp="1"/>
          </p:cNvSpPr>
          <p:nvPr>
            <p:ph type="sldNum" sz="quarter" idx="12"/>
          </p:nvPr>
        </p:nvSpPr>
        <p:spPr/>
        <p:txBody>
          <a:bodyPr/>
          <a:lstStyle/>
          <a:p>
            <a:fld id="{04A7C484-7E24-447E-8CB0-5149A4D34DEF}" type="slidenum">
              <a:rPr lang="en-US" altLang="en-US" smtClean="0"/>
              <a:pPr/>
              <a:t>24</a:t>
            </a:fld>
            <a:endParaRPr lang="en-US" altLang="en-US"/>
          </a:p>
        </p:txBody>
      </p:sp>
      <p:sp>
        <p:nvSpPr>
          <p:cNvPr id="167940" name="Rectangle 4"/>
          <p:cNvSpPr>
            <a:spLocks noChangeArrowheads="1"/>
          </p:cNvSpPr>
          <p:nvPr/>
        </p:nvSpPr>
        <p:spPr bwMode="auto">
          <a:xfrm>
            <a:off x="5946776" y="1813834"/>
            <a:ext cx="4492625" cy="2834366"/>
          </a:xfrm>
          <a:prstGeom prst="rect">
            <a:avLst/>
          </a:prstGeom>
          <a:solidFill>
            <a:srgbClr val="F6F5BD"/>
          </a:solidFill>
          <a:ln w="12700">
            <a:solidFill>
              <a:schemeClr val="tx1"/>
            </a:solidFill>
            <a:miter lim="800000"/>
            <a:headEnd/>
            <a:tailEnd/>
          </a:ln>
          <a:effectLst>
            <a:outerShdw blurRad="63500" dist="107763" dir="2700000" algn="ctr" rotWithShape="0">
              <a:schemeClr val="tx1">
                <a:alpha val="74998"/>
              </a:schemeClr>
            </a:outerShdw>
          </a:effectLst>
        </p:spPr>
        <p:txBody>
          <a:bodyPr lIns="90487" tIns="44450" rIns="90487" bIns="44450">
            <a:prstTxWarp prst="textNoShape">
              <a:avLst/>
            </a:prstTxWarp>
            <a:spAutoFit/>
          </a:bodyPr>
          <a:lstStyle/>
          <a:p>
            <a:pPr algn="l">
              <a:lnSpc>
                <a:spcPct val="65000"/>
              </a:lnSpc>
              <a:spcBef>
                <a:spcPct val="50000"/>
              </a:spcBef>
            </a:pPr>
            <a:r>
              <a:rPr lang="en-US" dirty="0">
                <a:latin typeface="Courier New" charset="0"/>
              </a:rPr>
              <a:t>/* </a:t>
            </a:r>
            <a:r>
              <a:rPr lang="en-US" dirty="0" err="1">
                <a:latin typeface="Courier New" charset="0"/>
              </a:rPr>
              <a:t>ijk</a:t>
            </a:r>
            <a:r>
              <a:rPr lang="en-US" dirty="0">
                <a:latin typeface="Courier New" charset="0"/>
              </a:rPr>
              <a:t> */</a:t>
            </a:r>
          </a:p>
          <a:p>
            <a:pPr algn="l">
              <a:lnSpc>
                <a:spcPct val="65000"/>
              </a:lnSpc>
              <a:spcBef>
                <a:spcPct val="50000"/>
              </a:spcBef>
            </a:pPr>
            <a:r>
              <a:rPr lang="en-US" dirty="0">
                <a:latin typeface="Courier New" charset="0"/>
              </a:rPr>
              <a:t>for (i=0; i&lt;n; i++)  {</a:t>
            </a:r>
          </a:p>
          <a:p>
            <a:pPr algn="l">
              <a:lnSpc>
                <a:spcPct val="65000"/>
              </a:lnSpc>
              <a:spcBef>
                <a:spcPct val="50000"/>
              </a:spcBef>
            </a:pPr>
            <a:r>
              <a:rPr lang="en-US" dirty="0">
                <a:latin typeface="Courier New" charset="0"/>
              </a:rPr>
              <a:t>  for (j=0; j&lt;n; </a:t>
            </a:r>
            <a:r>
              <a:rPr lang="en-US" dirty="0" err="1">
                <a:latin typeface="Courier New" charset="0"/>
              </a:rPr>
              <a:t>j++</a:t>
            </a:r>
            <a:r>
              <a:rPr lang="en-US" dirty="0">
                <a:latin typeface="Courier New" charset="0"/>
              </a:rPr>
              <a:t>) {</a:t>
            </a:r>
          </a:p>
          <a:p>
            <a:pPr algn="l">
              <a:lnSpc>
                <a:spcPct val="65000"/>
              </a:lnSpc>
              <a:spcBef>
                <a:spcPct val="50000"/>
              </a:spcBef>
            </a:pPr>
            <a:r>
              <a:rPr lang="en-US" dirty="0">
                <a:latin typeface="Courier New" charset="0"/>
              </a:rPr>
              <a:t>    sum = 0.0;</a:t>
            </a:r>
          </a:p>
          <a:p>
            <a:pPr algn="l">
              <a:lnSpc>
                <a:spcPct val="65000"/>
              </a:lnSpc>
              <a:spcBef>
                <a:spcPct val="50000"/>
              </a:spcBef>
            </a:pPr>
            <a:r>
              <a:rPr lang="en-US" dirty="0">
                <a:latin typeface="Courier New" charset="0"/>
              </a:rPr>
              <a:t>    for (k=0; k&lt;n; k++) </a:t>
            </a:r>
          </a:p>
          <a:p>
            <a:pPr algn="l">
              <a:lnSpc>
                <a:spcPct val="65000"/>
              </a:lnSpc>
              <a:spcBef>
                <a:spcPct val="50000"/>
              </a:spcBef>
            </a:pPr>
            <a:r>
              <a:rPr lang="en-US" dirty="0">
                <a:latin typeface="Courier New" charset="0"/>
              </a:rPr>
              <a:t>      sum += a[i][k] * b[k][j];</a:t>
            </a:r>
          </a:p>
          <a:p>
            <a:pPr algn="l">
              <a:lnSpc>
                <a:spcPct val="65000"/>
              </a:lnSpc>
              <a:spcBef>
                <a:spcPct val="50000"/>
              </a:spcBef>
            </a:pPr>
            <a:r>
              <a:rPr lang="en-US" dirty="0">
                <a:latin typeface="Courier New" charset="0"/>
              </a:rPr>
              <a:t>    c[i][j] = sum;</a:t>
            </a:r>
          </a:p>
          <a:p>
            <a:pPr algn="l">
              <a:lnSpc>
                <a:spcPct val="65000"/>
              </a:lnSpc>
              <a:spcBef>
                <a:spcPct val="50000"/>
              </a:spcBef>
            </a:pPr>
            <a:r>
              <a:rPr lang="en-US" dirty="0">
                <a:latin typeface="Courier New" charset="0"/>
              </a:rPr>
              <a:t>  }</a:t>
            </a:r>
          </a:p>
          <a:p>
            <a:pPr algn="l">
              <a:lnSpc>
                <a:spcPct val="65000"/>
              </a:lnSpc>
              <a:spcBef>
                <a:spcPct val="50000"/>
              </a:spcBef>
            </a:pPr>
            <a:r>
              <a:rPr lang="en-US" dirty="0">
                <a:latin typeface="Courier New" charset="0"/>
              </a:rPr>
              <a:t>} </a:t>
            </a:r>
          </a:p>
        </p:txBody>
      </p:sp>
      <p:sp>
        <p:nvSpPr>
          <p:cNvPr id="167941" name="Rectangle 5"/>
          <p:cNvSpPr>
            <a:spLocks noChangeArrowheads="1"/>
          </p:cNvSpPr>
          <p:nvPr/>
        </p:nvSpPr>
        <p:spPr bwMode="auto">
          <a:xfrm>
            <a:off x="8839201" y="1563009"/>
            <a:ext cx="1572289" cy="643766"/>
          </a:xfrm>
          <a:prstGeom prst="rect">
            <a:avLst/>
          </a:prstGeom>
          <a:solidFill>
            <a:schemeClr val="bg2">
              <a:lumMod val="20000"/>
              <a:lumOff val="80000"/>
            </a:schemeClr>
          </a:solidFill>
          <a:ln w="25400">
            <a:noFill/>
            <a:miter lim="800000"/>
            <a:headEnd/>
            <a:tailEnd/>
          </a:ln>
          <a:effectLst/>
        </p:spPr>
        <p:txBody>
          <a:bodyPr wrap="none" lIns="90487" tIns="44450" rIns="90487" bIns="44450">
            <a:prstTxWarp prst="textNoShape">
              <a:avLst/>
            </a:prstTxWarp>
            <a:spAutoFit/>
          </a:bodyPr>
          <a:lstStyle/>
          <a:p>
            <a:pPr algn="l">
              <a:lnSpc>
                <a:spcPct val="100000"/>
              </a:lnSpc>
            </a:pPr>
            <a:r>
              <a:rPr lang="en-US" i="1" dirty="0">
                <a:solidFill>
                  <a:srgbClr val="C00000"/>
                </a:solidFill>
                <a:latin typeface="Calibri" panose="020F0502020204030204" pitchFamily="34" charset="0"/>
              </a:rPr>
              <a:t>Variable sum</a:t>
            </a:r>
          </a:p>
          <a:p>
            <a:pPr algn="l">
              <a:lnSpc>
                <a:spcPct val="100000"/>
              </a:lnSpc>
            </a:pPr>
            <a:r>
              <a:rPr lang="en-US" i="1" dirty="0">
                <a:solidFill>
                  <a:srgbClr val="C00000"/>
                </a:solidFill>
                <a:latin typeface="Calibri" panose="020F0502020204030204" pitchFamily="34" charset="0"/>
              </a:rPr>
              <a:t>held in register</a:t>
            </a:r>
            <a:endParaRPr lang="en-US" dirty="0">
              <a:solidFill>
                <a:srgbClr val="C00000"/>
              </a:solidFill>
              <a:latin typeface="Calibri" panose="020F0502020204030204" pitchFamily="34" charset="0"/>
            </a:endParaRPr>
          </a:p>
        </p:txBody>
      </p:sp>
      <p:grpSp>
        <p:nvGrpSpPr>
          <p:cNvPr id="2" name="Group 10"/>
          <p:cNvGrpSpPr>
            <a:grpSpLocks/>
          </p:cNvGrpSpPr>
          <p:nvPr/>
        </p:nvGrpSpPr>
        <p:grpSpPr bwMode="auto">
          <a:xfrm>
            <a:off x="8036042" y="2206775"/>
            <a:ext cx="1676400" cy="695325"/>
            <a:chOff x="3936" y="2064"/>
            <a:chExt cx="1056" cy="288"/>
          </a:xfrm>
        </p:grpSpPr>
        <p:sp>
          <p:nvSpPr>
            <p:cNvPr id="167942" name="Line 6"/>
            <p:cNvSpPr>
              <a:spLocks noChangeShapeType="1"/>
            </p:cNvSpPr>
            <p:nvPr/>
          </p:nvSpPr>
          <p:spPr bwMode="auto">
            <a:xfrm flipH="1">
              <a:off x="3936" y="2352"/>
              <a:ext cx="912" cy="0"/>
            </a:xfrm>
            <a:prstGeom prst="line">
              <a:avLst/>
            </a:prstGeom>
            <a:noFill/>
            <a:ln w="25400">
              <a:solidFill>
                <a:schemeClr val="tx1"/>
              </a:solidFill>
              <a:round/>
              <a:headEnd/>
              <a:tailEnd type="triangle" w="med" len="med"/>
            </a:ln>
            <a:effectLst/>
          </p:spPr>
          <p:txBody>
            <a:bodyPr wrap="none" anchor="ctr">
              <a:prstTxWarp prst="textNoShape">
                <a:avLst/>
              </a:prstTxWarp>
            </a:bodyPr>
            <a:lstStyle/>
            <a:p>
              <a:endParaRPr lang="en-US"/>
            </a:p>
          </p:txBody>
        </p:sp>
        <p:sp>
          <p:nvSpPr>
            <p:cNvPr id="167943" name="Line 7"/>
            <p:cNvSpPr>
              <a:spLocks noChangeShapeType="1"/>
            </p:cNvSpPr>
            <p:nvPr/>
          </p:nvSpPr>
          <p:spPr bwMode="auto">
            <a:xfrm flipH="1">
              <a:off x="4848" y="2064"/>
              <a:ext cx="144" cy="280"/>
            </a:xfrm>
            <a:prstGeom prst="line">
              <a:avLst/>
            </a:prstGeom>
            <a:noFill/>
            <a:ln w="25400">
              <a:solidFill>
                <a:schemeClr val="tx1"/>
              </a:solidFill>
              <a:round/>
              <a:headEnd/>
              <a:tailEnd/>
            </a:ln>
            <a:effectLst/>
          </p:spPr>
          <p:txBody>
            <a:bodyPr wrap="none" anchor="ctr">
              <a:prstTxWarp prst="textNoShape">
                <a:avLst/>
              </a:prstTxWarp>
            </a:bodyPr>
            <a:lstStyle/>
            <a:p>
              <a:endParaRPr lang="en-US"/>
            </a:p>
          </p:txBody>
        </p:sp>
      </p:grpSp>
      <p:sp>
        <p:nvSpPr>
          <p:cNvPr id="9" name="Rectangle 3"/>
          <p:cNvSpPr>
            <a:spLocks noChangeArrowheads="1"/>
          </p:cNvSpPr>
          <p:nvPr/>
        </p:nvSpPr>
        <p:spPr bwMode="auto">
          <a:xfrm>
            <a:off x="8382000" y="4022929"/>
            <a:ext cx="1898426" cy="357663"/>
          </a:xfrm>
          <a:prstGeom prst="rect">
            <a:avLst/>
          </a:prstGeom>
          <a:noFill/>
          <a:ln w="3240">
            <a:noFill/>
            <a:miter lim="800000"/>
            <a:headEnd/>
            <a:tailEnd/>
          </a:ln>
          <a:effectLst/>
        </p:spPr>
        <p:txBody>
          <a:bodyPr wrap="none" lIns="90000" tIns="46800" rIns="90000" bIns="46800">
            <a:spAutoFit/>
          </a:bodyPr>
          <a:lstStyle/>
          <a:p>
            <a:pPr>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b="1" i="1" dirty="0" err="1">
                <a:solidFill>
                  <a:schemeClr val="tx1">
                    <a:lumMod val="50000"/>
                    <a:lumOff val="50000"/>
                  </a:schemeClr>
                </a:solidFill>
                <a:latin typeface="Courier New" pitchFamily="49" charset="0"/>
                <a:ea typeface="Arial" charset="0"/>
                <a:cs typeface="Arial" charset="0"/>
              </a:rPr>
              <a:t>matmult</a:t>
            </a:r>
            <a:r>
              <a:rPr lang="en-GB" b="1" i="1" dirty="0">
                <a:solidFill>
                  <a:schemeClr val="tx1">
                    <a:lumMod val="50000"/>
                    <a:lumOff val="50000"/>
                  </a:schemeClr>
                </a:solidFill>
                <a:latin typeface="Courier New" pitchFamily="49" charset="0"/>
                <a:ea typeface="Arial" charset="0"/>
                <a:cs typeface="Arial" charset="0"/>
              </a:rPr>
              <a:t>/</a:t>
            </a:r>
            <a:r>
              <a:rPr lang="en-GB" b="1" i="1" dirty="0" err="1">
                <a:solidFill>
                  <a:schemeClr val="tx1">
                    <a:lumMod val="50000"/>
                    <a:lumOff val="50000"/>
                  </a:schemeClr>
                </a:solidFill>
                <a:latin typeface="Courier New" pitchFamily="49" charset="0"/>
                <a:ea typeface="Arial" charset="0"/>
                <a:cs typeface="Arial" charset="0"/>
              </a:rPr>
              <a:t>mm.c</a:t>
            </a:r>
            <a:endParaRPr lang="en-GB" b="1" i="1" dirty="0">
              <a:solidFill>
                <a:schemeClr val="tx1">
                  <a:lumMod val="50000"/>
                  <a:lumOff val="50000"/>
                </a:schemeClr>
              </a:solidFill>
              <a:latin typeface="Courier New" pitchFamily="49" charset="0"/>
              <a:ea typeface="Arial" charset="0"/>
              <a:cs typeface="Arial" charset="0"/>
            </a:endParaRPr>
          </a:p>
        </p:txBody>
      </p:sp>
      <p:sp>
        <p:nvSpPr>
          <p:cNvPr id="4" name="Rectangle 3"/>
          <p:cNvSpPr/>
          <p:nvPr/>
        </p:nvSpPr>
        <p:spPr>
          <a:xfrm>
            <a:off x="80440" y="6559982"/>
            <a:ext cx="5054638" cy="230832"/>
          </a:xfrm>
          <a:prstGeom prst="rect">
            <a:avLst/>
          </a:prstGeom>
        </p:spPr>
        <p:txBody>
          <a:bodyPr wrap="square">
            <a:spAutoFit/>
          </a:bodyPr>
          <a:lstStyle/>
          <a:p>
            <a:r>
              <a:rPr lang="en-US" sz="900" dirty="0">
                <a:latin typeface="+mj-lt"/>
              </a:rPr>
              <a:t>[http://www.cs.cmu.edu/</a:t>
            </a:r>
            <a:r>
              <a:rPr lang="en-US" sz="900" dirty="0" err="1">
                <a:latin typeface="+mj-lt"/>
              </a:rPr>
              <a:t>afs</a:t>
            </a:r>
            <a:r>
              <a:rPr lang="en-US" sz="900" dirty="0">
                <a:latin typeface="+mj-lt"/>
              </a:rPr>
              <a:t>/</a:t>
            </a:r>
            <a:r>
              <a:rPr lang="en-US" sz="900" dirty="0" err="1">
                <a:latin typeface="+mj-lt"/>
              </a:rPr>
              <a:t>cs</a:t>
            </a:r>
            <a:r>
              <a:rPr lang="en-US" sz="900" dirty="0">
                <a:latin typeface="+mj-lt"/>
              </a:rPr>
              <a:t>/academic/class/15213-f16/www/code/12-cache-memories/</a:t>
            </a:r>
            <a:r>
              <a:rPr lang="en-US" sz="900" dirty="0" err="1">
                <a:latin typeface="+mj-lt"/>
              </a:rPr>
              <a:t>matmult</a:t>
            </a:r>
            <a:r>
              <a:rPr lang="en-US" sz="900" dirty="0">
                <a:latin typeface="+mj-lt"/>
              </a:rPr>
              <a:t>]→</a:t>
            </a:r>
          </a:p>
        </p:txBody>
      </p:sp>
    </p:spTree>
    <p:extLst>
      <p:ext uri="{BB962C8B-B14F-4D97-AF65-F5344CB8AC3E}">
        <p14:creationId xmlns:p14="http://schemas.microsoft.com/office/powerpoint/2010/main" val="3700150451"/>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91" name="Rectangle 31"/>
          <p:cNvSpPr>
            <a:spLocks noGrp="1" noChangeArrowheads="1"/>
          </p:cNvSpPr>
          <p:nvPr>
            <p:ph type="title"/>
          </p:nvPr>
        </p:nvSpPr>
        <p:spPr/>
        <p:txBody>
          <a:bodyPr/>
          <a:lstStyle/>
          <a:p>
            <a:r>
              <a:rPr lang="en-US" sz="3200" dirty="0"/>
              <a:t>Miss Rate Analysis for Matrix Multiply</a:t>
            </a:r>
          </a:p>
        </p:txBody>
      </p:sp>
      <p:sp>
        <p:nvSpPr>
          <p:cNvPr id="168992" name="Rectangle 32"/>
          <p:cNvSpPr>
            <a:spLocks noGrp="1" noChangeArrowheads="1"/>
          </p:cNvSpPr>
          <p:nvPr>
            <p:ph idx="1"/>
          </p:nvPr>
        </p:nvSpPr>
        <p:spPr/>
        <p:txBody>
          <a:bodyPr/>
          <a:lstStyle/>
          <a:p>
            <a:r>
              <a:rPr lang="en-US" sz="2000" dirty="0"/>
              <a:t>Assume:</a:t>
            </a:r>
          </a:p>
          <a:p>
            <a:pPr lvl="1"/>
            <a:r>
              <a:rPr lang="en-US" sz="1800" dirty="0"/>
              <a:t>Block size = 64B (big enough for four </a:t>
            </a:r>
            <a:r>
              <a:rPr lang="en-US" sz="1800" dirty="0">
                <a:latin typeface="Calibri"/>
                <a:cs typeface="Calibri"/>
              </a:rPr>
              <a:t>doubles</a:t>
            </a:r>
            <a:r>
              <a:rPr lang="en-US" sz="1800" dirty="0"/>
              <a:t>)</a:t>
            </a:r>
          </a:p>
          <a:p>
            <a:pPr lvl="1"/>
            <a:r>
              <a:rPr lang="en-US" sz="1800" dirty="0"/>
              <a:t>Matrix dimension (N) is very large</a:t>
            </a:r>
          </a:p>
          <a:p>
            <a:pPr lvl="2"/>
            <a:r>
              <a:rPr lang="en-US" sz="1600" dirty="0"/>
              <a:t>Approximate 1/N as 0.0</a:t>
            </a:r>
          </a:p>
          <a:p>
            <a:pPr lvl="1"/>
            <a:r>
              <a:rPr lang="en-US" sz="1800" dirty="0"/>
              <a:t>Cache is not even big enough to hold multiple rows</a:t>
            </a:r>
          </a:p>
          <a:p>
            <a:r>
              <a:rPr lang="en-US" sz="2000" dirty="0"/>
              <a:t>Analysis Method:</a:t>
            </a:r>
          </a:p>
          <a:p>
            <a:pPr lvl="1"/>
            <a:r>
              <a:rPr lang="en-US" sz="1800" dirty="0"/>
              <a:t>Look at access pattern of inner loop</a:t>
            </a:r>
          </a:p>
        </p:txBody>
      </p:sp>
      <p:sp>
        <p:nvSpPr>
          <p:cNvPr id="2" name="Slide Number Placeholder 1"/>
          <p:cNvSpPr>
            <a:spLocks noGrp="1"/>
          </p:cNvSpPr>
          <p:nvPr>
            <p:ph type="sldNum" sz="quarter" idx="12"/>
          </p:nvPr>
        </p:nvSpPr>
        <p:spPr/>
        <p:txBody>
          <a:bodyPr/>
          <a:lstStyle/>
          <a:p>
            <a:fld id="{04A7C484-7E24-447E-8CB0-5149A4D34DEF}" type="slidenum">
              <a:rPr lang="en-US" altLang="en-US" smtClean="0"/>
              <a:pPr/>
              <a:t>25</a:t>
            </a:fld>
            <a:endParaRPr lang="en-US" altLang="en-US"/>
          </a:p>
        </p:txBody>
      </p:sp>
      <p:grpSp>
        <p:nvGrpSpPr>
          <p:cNvPr id="39" name="Group 38"/>
          <p:cNvGrpSpPr/>
          <p:nvPr/>
        </p:nvGrpSpPr>
        <p:grpSpPr>
          <a:xfrm>
            <a:off x="5016971" y="4648201"/>
            <a:ext cx="1295400" cy="1660267"/>
            <a:chOff x="1752600" y="4648200"/>
            <a:chExt cx="1295400" cy="1660267"/>
          </a:xfrm>
        </p:grpSpPr>
        <p:sp>
          <p:nvSpPr>
            <p:cNvPr id="168966" name="Rectangle 6"/>
            <p:cNvSpPr>
              <a:spLocks noChangeArrowheads="1"/>
            </p:cNvSpPr>
            <p:nvPr/>
          </p:nvSpPr>
          <p:spPr bwMode="auto">
            <a:xfrm>
              <a:off x="2139950" y="5111750"/>
              <a:ext cx="908050" cy="742951"/>
            </a:xfrm>
            <a:prstGeom prst="rect">
              <a:avLst/>
            </a:prstGeom>
            <a:solidFill>
              <a:schemeClr val="bg1">
                <a:lumMod val="75000"/>
              </a:schemeClr>
            </a:solidFill>
            <a:ln w="12700">
              <a:solidFill>
                <a:schemeClr val="tx1"/>
              </a:solidFill>
              <a:miter lim="800000"/>
              <a:headEnd/>
              <a:tailEnd/>
            </a:ln>
            <a:effectLst/>
          </p:spPr>
          <p:txBody>
            <a:bodyPr wrap="none" anchor="ctr">
              <a:prstTxWarp prst="textNoShape">
                <a:avLst/>
              </a:prstTxWarp>
            </a:bodyPr>
            <a:lstStyle/>
            <a:p>
              <a:endParaRPr lang="en-US" dirty="0">
                <a:latin typeface="Courier New"/>
                <a:cs typeface="Courier New"/>
              </a:endParaRPr>
            </a:p>
          </p:txBody>
        </p:sp>
        <p:sp>
          <p:nvSpPr>
            <p:cNvPr id="168967" name="Rectangle 7"/>
            <p:cNvSpPr>
              <a:spLocks noChangeArrowheads="1"/>
            </p:cNvSpPr>
            <p:nvPr/>
          </p:nvSpPr>
          <p:spPr bwMode="auto">
            <a:xfrm>
              <a:off x="2418650" y="5941700"/>
              <a:ext cx="336630" cy="366767"/>
            </a:xfrm>
            <a:prstGeom prst="rect">
              <a:avLst/>
            </a:prstGeom>
            <a:noFill/>
            <a:ln w="25400">
              <a:noFill/>
              <a:miter lim="800000"/>
              <a:headEnd/>
              <a:tailEnd/>
            </a:ln>
            <a:effectLst/>
          </p:spPr>
          <p:txBody>
            <a:bodyPr wrap="none" lIns="90487" tIns="44450" rIns="90487" bIns="44450">
              <a:prstTxWarp prst="textNoShape">
                <a:avLst/>
              </a:prstTxWarp>
              <a:spAutoFit/>
            </a:bodyPr>
            <a:lstStyle/>
            <a:p>
              <a:pPr algn="l">
                <a:lnSpc>
                  <a:spcPct val="100000"/>
                </a:lnSpc>
              </a:pPr>
              <a:r>
                <a:rPr lang="en-US" dirty="0">
                  <a:latin typeface="Arial"/>
                  <a:cs typeface="Arial"/>
                </a:rPr>
                <a:t>A</a:t>
              </a:r>
            </a:p>
          </p:txBody>
        </p:sp>
        <p:sp>
          <p:nvSpPr>
            <p:cNvPr id="168969" name="Line 9"/>
            <p:cNvSpPr>
              <a:spLocks noChangeShapeType="1"/>
            </p:cNvSpPr>
            <p:nvPr/>
          </p:nvSpPr>
          <p:spPr bwMode="auto">
            <a:xfrm>
              <a:off x="2146300" y="4648200"/>
              <a:ext cx="736600" cy="0"/>
            </a:xfrm>
            <a:prstGeom prst="line">
              <a:avLst/>
            </a:prstGeom>
            <a:noFill/>
            <a:ln w="25400">
              <a:solidFill>
                <a:schemeClr val="tx1"/>
              </a:solidFill>
              <a:round/>
              <a:headEnd/>
              <a:tailEnd type="triangle" w="med" len="med"/>
            </a:ln>
            <a:effectLst/>
          </p:spPr>
          <p:txBody>
            <a:bodyPr wrap="none" anchor="ctr">
              <a:prstTxWarp prst="textNoShape">
                <a:avLst/>
              </a:prstTxWarp>
            </a:bodyPr>
            <a:lstStyle/>
            <a:p>
              <a:endParaRPr lang="en-US">
                <a:latin typeface="Courier New"/>
                <a:cs typeface="Courier New"/>
              </a:endParaRPr>
            </a:p>
          </p:txBody>
        </p:sp>
        <p:sp>
          <p:nvSpPr>
            <p:cNvPr id="168970" name="Rectangle 10"/>
            <p:cNvSpPr>
              <a:spLocks noChangeArrowheads="1"/>
            </p:cNvSpPr>
            <p:nvPr/>
          </p:nvSpPr>
          <p:spPr bwMode="auto">
            <a:xfrm>
              <a:off x="2271713" y="4662487"/>
              <a:ext cx="320675" cy="366713"/>
            </a:xfrm>
            <a:prstGeom prst="rect">
              <a:avLst/>
            </a:prstGeom>
            <a:solidFill>
              <a:schemeClr val="bg1"/>
            </a:solidFill>
            <a:ln w="25400">
              <a:noFill/>
              <a:miter lim="800000"/>
              <a:headEnd/>
              <a:tailEnd/>
            </a:ln>
            <a:effectLst/>
          </p:spPr>
          <p:txBody>
            <a:bodyPr wrap="none" lIns="90487" tIns="44450" rIns="90487" bIns="44450">
              <a:prstTxWarp prst="textNoShape">
                <a:avLst/>
              </a:prstTxWarp>
              <a:spAutoFit/>
            </a:bodyPr>
            <a:lstStyle/>
            <a:p>
              <a:pPr algn="l">
                <a:lnSpc>
                  <a:spcPct val="100000"/>
                </a:lnSpc>
              </a:pPr>
              <a:r>
                <a:rPr lang="en-US" dirty="0" err="1">
                  <a:latin typeface="Courier New"/>
                  <a:cs typeface="Courier New"/>
                </a:rPr>
                <a:t>k</a:t>
              </a:r>
              <a:endParaRPr lang="en-US" dirty="0">
                <a:latin typeface="Courier New"/>
                <a:cs typeface="Courier New"/>
              </a:endParaRPr>
            </a:p>
          </p:txBody>
        </p:sp>
        <p:sp>
          <p:nvSpPr>
            <p:cNvPr id="168972" name="Line 12"/>
            <p:cNvSpPr>
              <a:spLocks noChangeShapeType="1"/>
            </p:cNvSpPr>
            <p:nvPr/>
          </p:nvSpPr>
          <p:spPr bwMode="auto">
            <a:xfrm>
              <a:off x="1752600" y="5130800"/>
              <a:ext cx="0" cy="736600"/>
            </a:xfrm>
            <a:prstGeom prst="line">
              <a:avLst/>
            </a:prstGeom>
            <a:noFill/>
            <a:ln w="25400">
              <a:solidFill>
                <a:schemeClr val="tx1"/>
              </a:solidFill>
              <a:round/>
              <a:headEnd/>
              <a:tailEnd type="triangle" w="med" len="med"/>
            </a:ln>
            <a:effectLst/>
          </p:spPr>
          <p:txBody>
            <a:bodyPr wrap="none" anchor="ctr">
              <a:prstTxWarp prst="textNoShape">
                <a:avLst/>
              </a:prstTxWarp>
            </a:bodyPr>
            <a:lstStyle/>
            <a:p>
              <a:endParaRPr lang="en-US">
                <a:latin typeface="Courier New"/>
                <a:cs typeface="Courier New"/>
              </a:endParaRPr>
            </a:p>
          </p:txBody>
        </p:sp>
        <p:sp>
          <p:nvSpPr>
            <p:cNvPr id="168973" name="Rectangle 13"/>
            <p:cNvSpPr>
              <a:spLocks noChangeArrowheads="1"/>
            </p:cNvSpPr>
            <p:nvPr/>
          </p:nvSpPr>
          <p:spPr bwMode="auto">
            <a:xfrm>
              <a:off x="1812337" y="5205414"/>
              <a:ext cx="321263" cy="366767"/>
            </a:xfrm>
            <a:prstGeom prst="rect">
              <a:avLst/>
            </a:prstGeom>
            <a:solidFill>
              <a:schemeClr val="bg1"/>
            </a:solidFill>
            <a:ln w="25400">
              <a:noFill/>
              <a:miter lim="800000"/>
              <a:headEnd/>
              <a:tailEnd/>
            </a:ln>
            <a:effectLst/>
          </p:spPr>
          <p:txBody>
            <a:bodyPr wrap="none" lIns="90487" tIns="44450" rIns="90487" bIns="44450">
              <a:prstTxWarp prst="textNoShape">
                <a:avLst/>
              </a:prstTxWarp>
              <a:spAutoFit/>
            </a:bodyPr>
            <a:lstStyle/>
            <a:p>
              <a:pPr algn="l">
                <a:lnSpc>
                  <a:spcPct val="100000"/>
                </a:lnSpc>
              </a:pPr>
              <a:r>
                <a:rPr lang="en-US" dirty="0" err="1">
                  <a:latin typeface="Courier New"/>
                  <a:cs typeface="Courier New"/>
                </a:rPr>
                <a:t>i</a:t>
              </a:r>
              <a:endParaRPr lang="en-US" dirty="0">
                <a:latin typeface="Courier New"/>
                <a:cs typeface="Courier New"/>
              </a:endParaRPr>
            </a:p>
          </p:txBody>
        </p:sp>
      </p:grpSp>
      <p:grpSp>
        <p:nvGrpSpPr>
          <p:cNvPr id="40" name="Group 39"/>
          <p:cNvGrpSpPr/>
          <p:nvPr/>
        </p:nvGrpSpPr>
        <p:grpSpPr>
          <a:xfrm>
            <a:off x="7480976" y="4648201"/>
            <a:ext cx="1255297" cy="1660267"/>
            <a:chOff x="3505200" y="4648200"/>
            <a:chExt cx="1255297" cy="1660267"/>
          </a:xfrm>
        </p:grpSpPr>
        <p:sp>
          <p:nvSpPr>
            <p:cNvPr id="168976" name="Rectangle 16"/>
            <p:cNvSpPr>
              <a:spLocks noChangeArrowheads="1"/>
            </p:cNvSpPr>
            <p:nvPr/>
          </p:nvSpPr>
          <p:spPr bwMode="auto">
            <a:xfrm>
              <a:off x="4114800" y="5941700"/>
              <a:ext cx="336630" cy="366767"/>
            </a:xfrm>
            <a:prstGeom prst="rect">
              <a:avLst/>
            </a:prstGeom>
            <a:noFill/>
            <a:ln w="25400">
              <a:noFill/>
              <a:miter lim="800000"/>
              <a:headEnd/>
              <a:tailEnd/>
            </a:ln>
            <a:effectLst/>
          </p:spPr>
          <p:txBody>
            <a:bodyPr wrap="none" lIns="90487" tIns="44450" rIns="90487" bIns="44450">
              <a:prstTxWarp prst="textNoShape">
                <a:avLst/>
              </a:prstTxWarp>
              <a:spAutoFit/>
            </a:bodyPr>
            <a:lstStyle/>
            <a:p>
              <a:pPr algn="l">
                <a:lnSpc>
                  <a:spcPct val="100000"/>
                </a:lnSpc>
              </a:pPr>
              <a:r>
                <a:rPr lang="en-US" dirty="0">
                  <a:latin typeface="Arial"/>
                  <a:cs typeface="Arial"/>
                </a:rPr>
                <a:t>B</a:t>
              </a:r>
            </a:p>
          </p:txBody>
        </p:sp>
        <p:sp>
          <p:nvSpPr>
            <p:cNvPr id="168978" name="Line 18"/>
            <p:cNvSpPr>
              <a:spLocks noChangeShapeType="1"/>
            </p:cNvSpPr>
            <p:nvPr/>
          </p:nvSpPr>
          <p:spPr bwMode="auto">
            <a:xfrm>
              <a:off x="3505200" y="5118101"/>
              <a:ext cx="0" cy="736600"/>
            </a:xfrm>
            <a:prstGeom prst="line">
              <a:avLst/>
            </a:prstGeom>
            <a:noFill/>
            <a:ln w="25400">
              <a:solidFill>
                <a:schemeClr val="tx1"/>
              </a:solidFill>
              <a:round/>
              <a:headEnd/>
              <a:tailEnd type="triangle" w="med" len="med"/>
            </a:ln>
            <a:effectLst/>
          </p:spPr>
          <p:txBody>
            <a:bodyPr wrap="none" anchor="ctr">
              <a:prstTxWarp prst="textNoShape">
                <a:avLst/>
              </a:prstTxWarp>
            </a:bodyPr>
            <a:lstStyle/>
            <a:p>
              <a:endParaRPr lang="en-US">
                <a:latin typeface="Courier New"/>
                <a:cs typeface="Courier New"/>
              </a:endParaRPr>
            </a:p>
          </p:txBody>
        </p:sp>
        <p:sp>
          <p:nvSpPr>
            <p:cNvPr id="168979" name="Rectangle 19"/>
            <p:cNvSpPr>
              <a:spLocks noChangeArrowheads="1"/>
            </p:cNvSpPr>
            <p:nvPr/>
          </p:nvSpPr>
          <p:spPr bwMode="auto">
            <a:xfrm>
              <a:off x="3567113" y="5205414"/>
              <a:ext cx="321263" cy="366767"/>
            </a:xfrm>
            <a:prstGeom prst="rect">
              <a:avLst/>
            </a:prstGeom>
            <a:solidFill>
              <a:schemeClr val="bg1"/>
            </a:solidFill>
            <a:ln w="25400">
              <a:noFill/>
              <a:miter lim="800000"/>
              <a:headEnd/>
              <a:tailEnd/>
            </a:ln>
            <a:effectLst/>
          </p:spPr>
          <p:txBody>
            <a:bodyPr wrap="none" lIns="90487" tIns="44450" rIns="90487" bIns="44450">
              <a:prstTxWarp prst="textNoShape">
                <a:avLst/>
              </a:prstTxWarp>
              <a:spAutoFit/>
            </a:bodyPr>
            <a:lstStyle/>
            <a:p>
              <a:pPr algn="l">
                <a:lnSpc>
                  <a:spcPct val="100000"/>
                </a:lnSpc>
              </a:pPr>
              <a:r>
                <a:rPr lang="en-US" dirty="0" err="1">
                  <a:latin typeface="Courier New"/>
                  <a:cs typeface="Courier New"/>
                </a:rPr>
                <a:t>k</a:t>
              </a:r>
              <a:endParaRPr lang="en-US" dirty="0">
                <a:latin typeface="Courier New"/>
                <a:cs typeface="Courier New"/>
              </a:endParaRPr>
            </a:p>
          </p:txBody>
        </p:sp>
        <p:sp>
          <p:nvSpPr>
            <p:cNvPr id="168982" name="Rectangle 22"/>
            <p:cNvSpPr>
              <a:spLocks noChangeArrowheads="1"/>
            </p:cNvSpPr>
            <p:nvPr/>
          </p:nvSpPr>
          <p:spPr bwMode="auto">
            <a:xfrm>
              <a:off x="3948113" y="4648200"/>
              <a:ext cx="320675" cy="366713"/>
            </a:xfrm>
            <a:prstGeom prst="rect">
              <a:avLst/>
            </a:prstGeom>
            <a:solidFill>
              <a:schemeClr val="bg1"/>
            </a:solidFill>
            <a:ln w="25400">
              <a:noFill/>
              <a:miter lim="800000"/>
              <a:headEnd/>
              <a:tailEnd/>
            </a:ln>
            <a:effectLst/>
          </p:spPr>
          <p:txBody>
            <a:bodyPr wrap="none" lIns="90487" tIns="44450" rIns="90487" bIns="44450">
              <a:prstTxWarp prst="textNoShape">
                <a:avLst/>
              </a:prstTxWarp>
              <a:spAutoFit/>
            </a:bodyPr>
            <a:lstStyle/>
            <a:p>
              <a:pPr algn="l">
                <a:lnSpc>
                  <a:spcPct val="100000"/>
                </a:lnSpc>
              </a:pPr>
              <a:r>
                <a:rPr lang="en-US" dirty="0" err="1">
                  <a:latin typeface="Courier New"/>
                  <a:cs typeface="Courier New"/>
                </a:rPr>
                <a:t>j</a:t>
              </a:r>
              <a:endParaRPr lang="en-US" dirty="0">
                <a:latin typeface="Courier New"/>
                <a:cs typeface="Courier New"/>
              </a:endParaRPr>
            </a:p>
          </p:txBody>
        </p:sp>
        <p:sp>
          <p:nvSpPr>
            <p:cNvPr id="35" name="Rectangle 6"/>
            <p:cNvSpPr>
              <a:spLocks noChangeArrowheads="1"/>
            </p:cNvSpPr>
            <p:nvPr/>
          </p:nvSpPr>
          <p:spPr bwMode="auto">
            <a:xfrm>
              <a:off x="3852447" y="5111749"/>
              <a:ext cx="908050" cy="742951"/>
            </a:xfrm>
            <a:prstGeom prst="rect">
              <a:avLst/>
            </a:prstGeom>
            <a:solidFill>
              <a:schemeClr val="bg1">
                <a:lumMod val="75000"/>
              </a:schemeClr>
            </a:solidFill>
            <a:ln w="12700">
              <a:solidFill>
                <a:schemeClr val="tx1"/>
              </a:solidFill>
              <a:miter lim="800000"/>
              <a:headEnd/>
              <a:tailEnd/>
            </a:ln>
            <a:effectLst/>
          </p:spPr>
          <p:txBody>
            <a:bodyPr wrap="none" anchor="ctr">
              <a:prstTxWarp prst="textNoShape">
                <a:avLst/>
              </a:prstTxWarp>
            </a:bodyPr>
            <a:lstStyle/>
            <a:p>
              <a:endParaRPr lang="en-US">
                <a:latin typeface="Courier New"/>
                <a:cs typeface="Courier New"/>
              </a:endParaRPr>
            </a:p>
          </p:txBody>
        </p:sp>
        <p:sp>
          <p:nvSpPr>
            <p:cNvPr id="37" name="Line 9"/>
            <p:cNvSpPr>
              <a:spLocks noChangeShapeType="1"/>
            </p:cNvSpPr>
            <p:nvPr/>
          </p:nvSpPr>
          <p:spPr bwMode="auto">
            <a:xfrm>
              <a:off x="3852447" y="4648200"/>
              <a:ext cx="736600" cy="0"/>
            </a:xfrm>
            <a:prstGeom prst="line">
              <a:avLst/>
            </a:prstGeom>
            <a:noFill/>
            <a:ln w="25400">
              <a:solidFill>
                <a:schemeClr val="tx1"/>
              </a:solidFill>
              <a:round/>
              <a:headEnd/>
              <a:tailEnd type="triangle" w="med" len="med"/>
            </a:ln>
            <a:effectLst/>
          </p:spPr>
          <p:txBody>
            <a:bodyPr wrap="none" anchor="ctr">
              <a:prstTxWarp prst="textNoShape">
                <a:avLst/>
              </a:prstTxWarp>
            </a:bodyPr>
            <a:lstStyle/>
            <a:p>
              <a:endParaRPr lang="en-US">
                <a:latin typeface="Courier New"/>
                <a:cs typeface="Courier New"/>
              </a:endParaRPr>
            </a:p>
          </p:txBody>
        </p:sp>
      </p:grpSp>
      <p:grpSp>
        <p:nvGrpSpPr>
          <p:cNvPr id="41" name="Group 40"/>
          <p:cNvGrpSpPr/>
          <p:nvPr/>
        </p:nvGrpSpPr>
        <p:grpSpPr>
          <a:xfrm>
            <a:off x="2463100" y="4648201"/>
            <a:ext cx="1301750" cy="1606291"/>
            <a:chOff x="5334000" y="4648200"/>
            <a:chExt cx="1301750" cy="1606291"/>
          </a:xfrm>
        </p:grpSpPr>
        <p:sp>
          <p:nvSpPr>
            <p:cNvPr id="168964" name="Rectangle 4"/>
            <p:cNvSpPr>
              <a:spLocks noChangeArrowheads="1"/>
            </p:cNvSpPr>
            <p:nvPr/>
          </p:nvSpPr>
          <p:spPr bwMode="auto">
            <a:xfrm>
              <a:off x="6019800" y="5887724"/>
              <a:ext cx="349454" cy="366767"/>
            </a:xfrm>
            <a:prstGeom prst="rect">
              <a:avLst/>
            </a:prstGeom>
            <a:noFill/>
            <a:ln w="25400">
              <a:noFill/>
              <a:miter lim="800000"/>
              <a:headEnd/>
              <a:tailEnd/>
            </a:ln>
            <a:effectLst/>
          </p:spPr>
          <p:txBody>
            <a:bodyPr wrap="none" lIns="90487" tIns="44450" rIns="90487" bIns="44450">
              <a:prstTxWarp prst="textNoShape">
                <a:avLst/>
              </a:prstTxWarp>
              <a:spAutoFit/>
            </a:bodyPr>
            <a:lstStyle/>
            <a:p>
              <a:pPr algn="l">
                <a:lnSpc>
                  <a:spcPct val="100000"/>
                </a:lnSpc>
              </a:pPr>
              <a:r>
                <a:rPr lang="en-US" dirty="0">
                  <a:latin typeface="Arial"/>
                  <a:cs typeface="Arial"/>
                </a:rPr>
                <a:t>C</a:t>
              </a:r>
            </a:p>
          </p:txBody>
        </p:sp>
        <p:sp>
          <p:nvSpPr>
            <p:cNvPr id="168986" name="Line 26"/>
            <p:cNvSpPr>
              <a:spLocks noChangeShapeType="1"/>
            </p:cNvSpPr>
            <p:nvPr/>
          </p:nvSpPr>
          <p:spPr bwMode="auto">
            <a:xfrm>
              <a:off x="5334000" y="5118100"/>
              <a:ext cx="0" cy="736600"/>
            </a:xfrm>
            <a:prstGeom prst="line">
              <a:avLst/>
            </a:prstGeom>
            <a:noFill/>
            <a:ln w="25400">
              <a:solidFill>
                <a:schemeClr val="tx1"/>
              </a:solidFill>
              <a:round/>
              <a:headEnd/>
              <a:tailEnd type="triangle" w="med" len="med"/>
            </a:ln>
            <a:effectLst/>
          </p:spPr>
          <p:txBody>
            <a:bodyPr wrap="none" anchor="ctr">
              <a:prstTxWarp prst="textNoShape">
                <a:avLst/>
              </a:prstTxWarp>
            </a:bodyPr>
            <a:lstStyle/>
            <a:p>
              <a:endParaRPr lang="en-US">
                <a:latin typeface="Courier New"/>
                <a:cs typeface="Courier New"/>
              </a:endParaRPr>
            </a:p>
          </p:txBody>
        </p:sp>
        <p:sp>
          <p:nvSpPr>
            <p:cNvPr id="168987" name="Rectangle 27"/>
            <p:cNvSpPr>
              <a:spLocks noChangeArrowheads="1"/>
            </p:cNvSpPr>
            <p:nvPr/>
          </p:nvSpPr>
          <p:spPr bwMode="auto">
            <a:xfrm>
              <a:off x="5395913" y="5205413"/>
              <a:ext cx="321263" cy="366767"/>
            </a:xfrm>
            <a:prstGeom prst="rect">
              <a:avLst/>
            </a:prstGeom>
            <a:solidFill>
              <a:schemeClr val="bg1"/>
            </a:solidFill>
            <a:ln w="25400">
              <a:noFill/>
              <a:miter lim="800000"/>
              <a:headEnd/>
              <a:tailEnd/>
            </a:ln>
            <a:effectLst/>
          </p:spPr>
          <p:txBody>
            <a:bodyPr wrap="none" lIns="90487" tIns="44450" rIns="90487" bIns="44450">
              <a:prstTxWarp prst="textNoShape">
                <a:avLst/>
              </a:prstTxWarp>
              <a:spAutoFit/>
            </a:bodyPr>
            <a:lstStyle/>
            <a:p>
              <a:pPr algn="l">
                <a:lnSpc>
                  <a:spcPct val="100000"/>
                </a:lnSpc>
              </a:pPr>
              <a:r>
                <a:rPr lang="en-US">
                  <a:latin typeface="Courier New"/>
                  <a:cs typeface="Courier New"/>
                </a:rPr>
                <a:t>i</a:t>
              </a:r>
            </a:p>
          </p:txBody>
        </p:sp>
        <p:sp>
          <p:nvSpPr>
            <p:cNvPr id="168990" name="Rectangle 30"/>
            <p:cNvSpPr>
              <a:spLocks noChangeArrowheads="1"/>
            </p:cNvSpPr>
            <p:nvPr/>
          </p:nvSpPr>
          <p:spPr bwMode="auto">
            <a:xfrm>
              <a:off x="5853113" y="4648200"/>
              <a:ext cx="320675" cy="366713"/>
            </a:xfrm>
            <a:prstGeom prst="rect">
              <a:avLst/>
            </a:prstGeom>
            <a:solidFill>
              <a:schemeClr val="bg1"/>
            </a:solidFill>
            <a:ln w="25400">
              <a:noFill/>
              <a:miter lim="800000"/>
              <a:headEnd/>
              <a:tailEnd/>
            </a:ln>
            <a:effectLst/>
          </p:spPr>
          <p:txBody>
            <a:bodyPr wrap="none" lIns="90487" tIns="44450" rIns="90487" bIns="44450">
              <a:prstTxWarp prst="textNoShape">
                <a:avLst/>
              </a:prstTxWarp>
              <a:spAutoFit/>
            </a:bodyPr>
            <a:lstStyle/>
            <a:p>
              <a:pPr algn="l">
                <a:lnSpc>
                  <a:spcPct val="100000"/>
                </a:lnSpc>
              </a:pPr>
              <a:r>
                <a:rPr lang="en-US" dirty="0" err="1">
                  <a:latin typeface="Courier New"/>
                  <a:cs typeface="Courier New"/>
                </a:rPr>
                <a:t>j</a:t>
              </a:r>
              <a:endParaRPr lang="en-US" dirty="0">
                <a:latin typeface="Courier New"/>
                <a:cs typeface="Courier New"/>
              </a:endParaRPr>
            </a:p>
          </p:txBody>
        </p:sp>
        <p:sp>
          <p:nvSpPr>
            <p:cNvPr id="36" name="Rectangle 6"/>
            <p:cNvSpPr>
              <a:spLocks noChangeArrowheads="1"/>
            </p:cNvSpPr>
            <p:nvPr/>
          </p:nvSpPr>
          <p:spPr bwMode="auto">
            <a:xfrm>
              <a:off x="5727700" y="5053425"/>
              <a:ext cx="908050" cy="742951"/>
            </a:xfrm>
            <a:prstGeom prst="rect">
              <a:avLst/>
            </a:prstGeom>
            <a:solidFill>
              <a:schemeClr val="bg1">
                <a:lumMod val="75000"/>
              </a:schemeClr>
            </a:solidFill>
            <a:ln w="12700">
              <a:solidFill>
                <a:schemeClr val="tx1"/>
              </a:solidFill>
              <a:miter lim="800000"/>
              <a:headEnd/>
              <a:tailEnd/>
            </a:ln>
            <a:effectLst/>
          </p:spPr>
          <p:txBody>
            <a:bodyPr wrap="none" anchor="ctr">
              <a:prstTxWarp prst="textNoShape">
                <a:avLst/>
              </a:prstTxWarp>
            </a:bodyPr>
            <a:lstStyle/>
            <a:p>
              <a:endParaRPr lang="en-US">
                <a:latin typeface="Courier New"/>
                <a:cs typeface="Courier New"/>
              </a:endParaRPr>
            </a:p>
          </p:txBody>
        </p:sp>
        <p:sp>
          <p:nvSpPr>
            <p:cNvPr id="38" name="Line 9"/>
            <p:cNvSpPr>
              <a:spLocks noChangeShapeType="1"/>
            </p:cNvSpPr>
            <p:nvPr/>
          </p:nvSpPr>
          <p:spPr bwMode="auto">
            <a:xfrm>
              <a:off x="5727700" y="4662487"/>
              <a:ext cx="736600" cy="0"/>
            </a:xfrm>
            <a:prstGeom prst="line">
              <a:avLst/>
            </a:prstGeom>
            <a:noFill/>
            <a:ln w="25400">
              <a:solidFill>
                <a:schemeClr val="tx1"/>
              </a:solidFill>
              <a:round/>
              <a:headEnd/>
              <a:tailEnd type="triangle" w="med" len="med"/>
            </a:ln>
            <a:effectLst/>
          </p:spPr>
          <p:txBody>
            <a:bodyPr wrap="none" anchor="ctr">
              <a:prstTxWarp prst="textNoShape">
                <a:avLst/>
              </a:prstTxWarp>
            </a:bodyPr>
            <a:lstStyle/>
            <a:p>
              <a:endParaRPr lang="en-US">
                <a:latin typeface="Courier New"/>
                <a:cs typeface="Courier New"/>
              </a:endParaRPr>
            </a:p>
          </p:txBody>
        </p:sp>
      </p:grpSp>
      <p:sp>
        <p:nvSpPr>
          <p:cNvPr id="25" name="TextBox 24"/>
          <p:cNvSpPr txBox="1"/>
          <p:nvPr/>
        </p:nvSpPr>
        <p:spPr>
          <a:xfrm>
            <a:off x="4114800" y="4931042"/>
            <a:ext cx="533400" cy="830997"/>
          </a:xfrm>
          <a:prstGeom prst="rect">
            <a:avLst/>
          </a:prstGeom>
          <a:noFill/>
        </p:spPr>
        <p:txBody>
          <a:bodyPr wrap="square" rtlCol="0">
            <a:spAutoFit/>
          </a:bodyPr>
          <a:lstStyle/>
          <a:p>
            <a:r>
              <a:rPr lang="en-US" sz="4800" dirty="0">
                <a:latin typeface="Calibri" pitchFamily="34" charset="0"/>
              </a:rPr>
              <a:t>=</a:t>
            </a:r>
          </a:p>
        </p:txBody>
      </p:sp>
      <p:sp>
        <p:nvSpPr>
          <p:cNvPr id="26" name="TextBox 25"/>
          <p:cNvSpPr txBox="1"/>
          <p:nvPr/>
        </p:nvSpPr>
        <p:spPr>
          <a:xfrm>
            <a:off x="6629400" y="4931042"/>
            <a:ext cx="533400" cy="830997"/>
          </a:xfrm>
          <a:prstGeom prst="rect">
            <a:avLst/>
          </a:prstGeom>
          <a:noFill/>
        </p:spPr>
        <p:txBody>
          <a:bodyPr wrap="square" rtlCol="0">
            <a:spAutoFit/>
          </a:bodyPr>
          <a:lstStyle/>
          <a:p>
            <a:r>
              <a:rPr lang="en-US" sz="4800" dirty="0">
                <a:latin typeface="Calibri" pitchFamily="34" charset="0"/>
              </a:rPr>
              <a:t>x</a:t>
            </a:r>
          </a:p>
        </p:txBody>
      </p:sp>
      <p:sp>
        <p:nvSpPr>
          <p:cNvPr id="28" name="Rectangle 27"/>
          <p:cNvSpPr/>
          <p:nvPr/>
        </p:nvSpPr>
        <p:spPr>
          <a:xfrm>
            <a:off x="64970" y="6590759"/>
            <a:ext cx="1371600" cy="200055"/>
          </a:xfrm>
          <a:prstGeom prst="rect">
            <a:avLst/>
          </a:prstGeom>
          <a:solidFill>
            <a:schemeClr val="bg1"/>
          </a:solidFill>
        </p:spPr>
        <p:txBody>
          <a:bodyPr wrap="square">
            <a:spAutoFit/>
          </a:bodyPr>
          <a:lstStyle/>
          <a:p>
            <a:r>
              <a:rPr lang="en-US" sz="700" dirty="0">
                <a:latin typeface="Calibri" panose="020F0502020204030204" pitchFamily="34" charset="0"/>
                <a:cs typeface="Calibri" panose="020F0502020204030204" pitchFamily="34" charset="0"/>
              </a:rPr>
              <a:t>[Bryant and </a:t>
            </a:r>
            <a:r>
              <a:rPr lang="en-US" sz="700" dirty="0" err="1">
                <a:latin typeface="Calibri" panose="020F0502020204030204" pitchFamily="34" charset="0"/>
                <a:cs typeface="Calibri" panose="020F0502020204030204" pitchFamily="34" charset="0"/>
              </a:rPr>
              <a:t>O‘Hallaron</a:t>
            </a:r>
            <a:r>
              <a:rPr lang="en-US" sz="700" dirty="0">
                <a:latin typeface="Calibri" panose="020F0502020204030204" pitchFamily="34" charset="0"/>
                <a:cs typeface="Calibri" panose="020F0502020204030204" pitchFamily="34" charset="0"/>
              </a:rPr>
              <a:t>: CMU] →</a:t>
            </a:r>
          </a:p>
        </p:txBody>
      </p:sp>
    </p:spTree>
    <p:extLst>
      <p:ext uri="{BB962C8B-B14F-4D97-AF65-F5344CB8AC3E}">
        <p14:creationId xmlns:p14="http://schemas.microsoft.com/office/powerpoint/2010/main" val="292639049"/>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36" name="Rectangle 28"/>
          <p:cNvSpPr>
            <a:spLocks noGrp="1" noChangeArrowheads="1"/>
          </p:cNvSpPr>
          <p:nvPr>
            <p:ph type="title"/>
          </p:nvPr>
        </p:nvSpPr>
        <p:spPr/>
        <p:txBody>
          <a:bodyPr/>
          <a:lstStyle/>
          <a:p>
            <a:r>
              <a:rPr lang="en-US" dirty="0"/>
              <a:t>Matrix Multiplication (</a:t>
            </a:r>
            <a:r>
              <a:rPr lang="en-US" dirty="0" err="1">
                <a:latin typeface="Courier New" panose="02070309020205020404" pitchFamily="49" charset="0"/>
                <a:cs typeface="Courier New" panose="02070309020205020404" pitchFamily="49" charset="0"/>
              </a:rPr>
              <a:t>ijk</a:t>
            </a:r>
            <a:r>
              <a:rPr lang="en-US" dirty="0"/>
              <a:t>)</a:t>
            </a:r>
          </a:p>
        </p:txBody>
      </p:sp>
      <p:sp>
        <p:nvSpPr>
          <p:cNvPr id="171011" name="Rectangle 3"/>
          <p:cNvSpPr>
            <a:spLocks noChangeArrowheads="1"/>
          </p:cNvSpPr>
          <p:nvPr/>
        </p:nvSpPr>
        <p:spPr bwMode="auto">
          <a:xfrm>
            <a:off x="2051051" y="1765300"/>
            <a:ext cx="4492625" cy="2834366"/>
          </a:xfrm>
          <a:prstGeom prst="rect">
            <a:avLst/>
          </a:prstGeom>
          <a:solidFill>
            <a:srgbClr val="F6F5BD"/>
          </a:solidFill>
          <a:ln w="12700">
            <a:solidFill>
              <a:schemeClr val="tx1"/>
            </a:solidFill>
            <a:miter lim="800000"/>
            <a:headEnd/>
            <a:tailEnd/>
          </a:ln>
          <a:effectLst>
            <a:outerShdw blurRad="63500" dist="107763" dir="2700000" algn="ctr" rotWithShape="0">
              <a:schemeClr val="tx1">
                <a:alpha val="74998"/>
              </a:schemeClr>
            </a:outerShdw>
          </a:effectLst>
        </p:spPr>
        <p:txBody>
          <a:bodyPr lIns="90487" tIns="44450" rIns="90487" bIns="44450">
            <a:prstTxWarp prst="textNoShape">
              <a:avLst/>
            </a:prstTxWarp>
            <a:spAutoFit/>
          </a:bodyPr>
          <a:lstStyle/>
          <a:p>
            <a:pPr algn="l">
              <a:lnSpc>
                <a:spcPct val="65000"/>
              </a:lnSpc>
              <a:spcBef>
                <a:spcPct val="50000"/>
              </a:spcBef>
            </a:pPr>
            <a:r>
              <a:rPr lang="en-US" dirty="0">
                <a:latin typeface="Courier New" charset="0"/>
              </a:rPr>
              <a:t>/* </a:t>
            </a:r>
            <a:r>
              <a:rPr lang="en-US" dirty="0" err="1">
                <a:latin typeface="Courier New" charset="0"/>
              </a:rPr>
              <a:t>ijk</a:t>
            </a:r>
            <a:r>
              <a:rPr lang="en-US" dirty="0">
                <a:latin typeface="Courier New" charset="0"/>
              </a:rPr>
              <a:t> */</a:t>
            </a:r>
          </a:p>
          <a:p>
            <a:pPr algn="l">
              <a:lnSpc>
                <a:spcPct val="65000"/>
              </a:lnSpc>
              <a:spcBef>
                <a:spcPct val="50000"/>
              </a:spcBef>
            </a:pPr>
            <a:r>
              <a:rPr lang="en-US" dirty="0">
                <a:latin typeface="Courier New" charset="0"/>
              </a:rPr>
              <a:t>for (</a:t>
            </a:r>
            <a:r>
              <a:rPr lang="en-US" dirty="0" err="1">
                <a:latin typeface="Courier New" charset="0"/>
              </a:rPr>
              <a:t>i</a:t>
            </a:r>
            <a:r>
              <a:rPr lang="en-US" dirty="0">
                <a:latin typeface="Courier New" charset="0"/>
              </a:rPr>
              <a:t>=0; </a:t>
            </a:r>
            <a:r>
              <a:rPr lang="en-US" dirty="0" err="1">
                <a:latin typeface="Courier New" charset="0"/>
              </a:rPr>
              <a:t>i</a:t>
            </a:r>
            <a:r>
              <a:rPr lang="en-US" dirty="0">
                <a:latin typeface="Courier New" charset="0"/>
              </a:rPr>
              <a:t>&lt;</a:t>
            </a:r>
            <a:r>
              <a:rPr lang="en-US" dirty="0" err="1">
                <a:latin typeface="Courier New" charset="0"/>
              </a:rPr>
              <a:t>n</a:t>
            </a:r>
            <a:r>
              <a:rPr lang="en-US" dirty="0">
                <a:latin typeface="Courier New" charset="0"/>
              </a:rPr>
              <a:t>; </a:t>
            </a:r>
            <a:r>
              <a:rPr lang="en-US" dirty="0" err="1">
                <a:latin typeface="Courier New" charset="0"/>
              </a:rPr>
              <a:t>i</a:t>
            </a:r>
            <a:r>
              <a:rPr lang="en-US" dirty="0">
                <a:latin typeface="Courier New" charset="0"/>
              </a:rPr>
              <a:t>++)  {</a:t>
            </a:r>
          </a:p>
          <a:p>
            <a:pPr algn="l">
              <a:lnSpc>
                <a:spcPct val="65000"/>
              </a:lnSpc>
              <a:spcBef>
                <a:spcPct val="50000"/>
              </a:spcBef>
            </a:pPr>
            <a:r>
              <a:rPr lang="en-US" dirty="0">
                <a:latin typeface="Courier New" charset="0"/>
              </a:rPr>
              <a:t>  for (</a:t>
            </a:r>
            <a:r>
              <a:rPr lang="en-US" dirty="0" err="1">
                <a:latin typeface="Courier New" charset="0"/>
              </a:rPr>
              <a:t>j</a:t>
            </a:r>
            <a:r>
              <a:rPr lang="en-US" dirty="0">
                <a:latin typeface="Courier New" charset="0"/>
              </a:rPr>
              <a:t>=0; </a:t>
            </a:r>
            <a:r>
              <a:rPr lang="en-US" dirty="0" err="1">
                <a:latin typeface="Courier New" charset="0"/>
              </a:rPr>
              <a:t>j</a:t>
            </a:r>
            <a:r>
              <a:rPr lang="en-US" dirty="0">
                <a:latin typeface="Courier New" charset="0"/>
              </a:rPr>
              <a:t>&lt;</a:t>
            </a:r>
            <a:r>
              <a:rPr lang="en-US" dirty="0" err="1">
                <a:latin typeface="Courier New" charset="0"/>
              </a:rPr>
              <a:t>n</a:t>
            </a:r>
            <a:r>
              <a:rPr lang="en-US" dirty="0">
                <a:latin typeface="Courier New" charset="0"/>
              </a:rPr>
              <a:t>; </a:t>
            </a:r>
            <a:r>
              <a:rPr lang="en-US" dirty="0" err="1">
                <a:latin typeface="Courier New" charset="0"/>
              </a:rPr>
              <a:t>j</a:t>
            </a:r>
            <a:r>
              <a:rPr lang="en-US" dirty="0">
                <a:latin typeface="Courier New" charset="0"/>
              </a:rPr>
              <a:t>++) {</a:t>
            </a:r>
          </a:p>
          <a:p>
            <a:pPr algn="l">
              <a:lnSpc>
                <a:spcPct val="65000"/>
              </a:lnSpc>
              <a:spcBef>
                <a:spcPct val="50000"/>
              </a:spcBef>
            </a:pPr>
            <a:r>
              <a:rPr lang="en-US" dirty="0">
                <a:latin typeface="Courier New" charset="0"/>
              </a:rPr>
              <a:t>    sum = 0.0;</a:t>
            </a:r>
          </a:p>
          <a:p>
            <a:pPr algn="l">
              <a:lnSpc>
                <a:spcPct val="65000"/>
              </a:lnSpc>
              <a:spcBef>
                <a:spcPct val="50000"/>
              </a:spcBef>
            </a:pPr>
            <a:r>
              <a:rPr lang="en-US" dirty="0">
                <a:latin typeface="Courier New" charset="0"/>
              </a:rPr>
              <a:t>    for (</a:t>
            </a:r>
            <a:r>
              <a:rPr lang="en-US" dirty="0" err="1">
                <a:latin typeface="Courier New" charset="0"/>
              </a:rPr>
              <a:t>k</a:t>
            </a:r>
            <a:r>
              <a:rPr lang="en-US" dirty="0">
                <a:latin typeface="Courier New" charset="0"/>
              </a:rPr>
              <a:t>=0; </a:t>
            </a:r>
            <a:r>
              <a:rPr lang="en-US" dirty="0" err="1">
                <a:latin typeface="Courier New" charset="0"/>
              </a:rPr>
              <a:t>k</a:t>
            </a:r>
            <a:r>
              <a:rPr lang="en-US" dirty="0">
                <a:latin typeface="Courier New" charset="0"/>
              </a:rPr>
              <a:t>&lt;</a:t>
            </a:r>
            <a:r>
              <a:rPr lang="en-US" dirty="0" err="1">
                <a:latin typeface="Courier New" charset="0"/>
              </a:rPr>
              <a:t>n</a:t>
            </a:r>
            <a:r>
              <a:rPr lang="en-US" dirty="0">
                <a:latin typeface="Courier New" charset="0"/>
              </a:rPr>
              <a:t>; </a:t>
            </a:r>
            <a:r>
              <a:rPr lang="en-US" dirty="0" err="1">
                <a:latin typeface="Courier New" charset="0"/>
              </a:rPr>
              <a:t>k</a:t>
            </a:r>
            <a:r>
              <a:rPr lang="en-US" dirty="0">
                <a:latin typeface="Courier New" charset="0"/>
              </a:rPr>
              <a:t>++) </a:t>
            </a:r>
          </a:p>
          <a:p>
            <a:pPr algn="l">
              <a:lnSpc>
                <a:spcPct val="65000"/>
              </a:lnSpc>
              <a:spcBef>
                <a:spcPct val="50000"/>
              </a:spcBef>
            </a:pPr>
            <a:r>
              <a:rPr lang="en-US" dirty="0">
                <a:latin typeface="Courier New" charset="0"/>
              </a:rPr>
              <a:t>      </a:t>
            </a:r>
            <a:r>
              <a:rPr lang="en-US" dirty="0">
                <a:solidFill>
                  <a:srgbClr val="C00000"/>
                </a:solidFill>
                <a:latin typeface="Courier New" charset="0"/>
              </a:rPr>
              <a:t>sum += </a:t>
            </a:r>
            <a:r>
              <a:rPr lang="en-US" dirty="0" err="1">
                <a:solidFill>
                  <a:srgbClr val="C00000"/>
                </a:solidFill>
                <a:latin typeface="Courier New" charset="0"/>
              </a:rPr>
              <a:t>a[i][k</a:t>
            </a:r>
            <a:r>
              <a:rPr lang="en-US" dirty="0">
                <a:solidFill>
                  <a:srgbClr val="C00000"/>
                </a:solidFill>
                <a:latin typeface="Courier New" charset="0"/>
              </a:rPr>
              <a:t>] * </a:t>
            </a:r>
            <a:r>
              <a:rPr lang="en-US" dirty="0" err="1">
                <a:solidFill>
                  <a:srgbClr val="C00000"/>
                </a:solidFill>
                <a:latin typeface="Courier New" charset="0"/>
              </a:rPr>
              <a:t>b[k][j</a:t>
            </a:r>
            <a:r>
              <a:rPr lang="en-US" dirty="0">
                <a:solidFill>
                  <a:srgbClr val="C00000"/>
                </a:solidFill>
                <a:latin typeface="Courier New" charset="0"/>
              </a:rPr>
              <a:t>];</a:t>
            </a:r>
          </a:p>
          <a:p>
            <a:pPr algn="l">
              <a:lnSpc>
                <a:spcPct val="65000"/>
              </a:lnSpc>
              <a:spcBef>
                <a:spcPct val="50000"/>
              </a:spcBef>
            </a:pPr>
            <a:r>
              <a:rPr lang="en-US" dirty="0">
                <a:latin typeface="Courier New" charset="0"/>
              </a:rPr>
              <a:t>    </a:t>
            </a:r>
            <a:r>
              <a:rPr lang="en-US" dirty="0" err="1">
                <a:latin typeface="Courier New" charset="0"/>
              </a:rPr>
              <a:t>c[i][j</a:t>
            </a:r>
            <a:r>
              <a:rPr lang="en-US" dirty="0">
                <a:latin typeface="Courier New" charset="0"/>
              </a:rPr>
              <a:t>] = sum;</a:t>
            </a:r>
          </a:p>
          <a:p>
            <a:pPr algn="l">
              <a:lnSpc>
                <a:spcPct val="65000"/>
              </a:lnSpc>
              <a:spcBef>
                <a:spcPct val="50000"/>
              </a:spcBef>
            </a:pPr>
            <a:r>
              <a:rPr lang="en-US" dirty="0">
                <a:latin typeface="Courier New" charset="0"/>
              </a:rPr>
              <a:t>  }</a:t>
            </a:r>
          </a:p>
          <a:p>
            <a:pPr algn="l">
              <a:lnSpc>
                <a:spcPct val="65000"/>
              </a:lnSpc>
              <a:spcBef>
                <a:spcPct val="50000"/>
              </a:spcBef>
            </a:pPr>
            <a:r>
              <a:rPr lang="en-US" dirty="0">
                <a:latin typeface="Courier New" charset="0"/>
              </a:rPr>
              <a:t>} </a:t>
            </a:r>
          </a:p>
        </p:txBody>
      </p:sp>
      <p:sp>
        <p:nvSpPr>
          <p:cNvPr id="171012" name="Rectangle 4"/>
          <p:cNvSpPr>
            <a:spLocks noChangeArrowheads="1"/>
          </p:cNvSpPr>
          <p:nvPr/>
        </p:nvSpPr>
        <p:spPr bwMode="auto">
          <a:xfrm>
            <a:off x="7016750" y="2587625"/>
            <a:ext cx="596900" cy="520700"/>
          </a:xfrm>
          <a:prstGeom prst="rect">
            <a:avLst/>
          </a:prstGeom>
          <a:solidFill>
            <a:schemeClr val="bg1"/>
          </a:solidFill>
          <a:ln w="12700">
            <a:solidFill>
              <a:schemeClr val="tx1"/>
            </a:solidFill>
            <a:miter lim="800000"/>
            <a:headEnd/>
            <a:tailEnd/>
          </a:ln>
          <a:effectLst/>
        </p:spPr>
        <p:txBody>
          <a:bodyPr wrap="none" anchor="ctr">
            <a:prstTxWarp prst="textNoShape">
              <a:avLst/>
            </a:prstTxWarp>
          </a:bodyPr>
          <a:lstStyle/>
          <a:p>
            <a:endParaRPr lang="en-US" sz="2000">
              <a:latin typeface="Calibri"/>
              <a:cs typeface="Calibri"/>
            </a:endParaRPr>
          </a:p>
        </p:txBody>
      </p:sp>
      <p:sp>
        <p:nvSpPr>
          <p:cNvPr id="171013" name="Rectangle 5"/>
          <p:cNvSpPr>
            <a:spLocks noChangeArrowheads="1"/>
          </p:cNvSpPr>
          <p:nvPr/>
        </p:nvSpPr>
        <p:spPr bwMode="auto">
          <a:xfrm>
            <a:off x="8235950" y="2587625"/>
            <a:ext cx="596900" cy="520700"/>
          </a:xfrm>
          <a:prstGeom prst="rect">
            <a:avLst/>
          </a:prstGeom>
          <a:solidFill>
            <a:schemeClr val="bg1"/>
          </a:solidFill>
          <a:ln w="12700">
            <a:solidFill>
              <a:schemeClr val="tx1"/>
            </a:solidFill>
            <a:miter lim="800000"/>
            <a:headEnd/>
            <a:tailEnd/>
          </a:ln>
          <a:effectLst/>
        </p:spPr>
        <p:txBody>
          <a:bodyPr wrap="none" anchor="ctr">
            <a:prstTxWarp prst="textNoShape">
              <a:avLst/>
            </a:prstTxWarp>
          </a:bodyPr>
          <a:lstStyle/>
          <a:p>
            <a:endParaRPr lang="en-US" sz="2000">
              <a:latin typeface="Calibri"/>
              <a:cs typeface="Calibri"/>
            </a:endParaRPr>
          </a:p>
        </p:txBody>
      </p:sp>
      <p:sp>
        <p:nvSpPr>
          <p:cNvPr id="171014" name="Rectangle 6"/>
          <p:cNvSpPr>
            <a:spLocks noChangeArrowheads="1"/>
          </p:cNvSpPr>
          <p:nvPr/>
        </p:nvSpPr>
        <p:spPr bwMode="auto">
          <a:xfrm>
            <a:off x="9378950" y="2587625"/>
            <a:ext cx="596900" cy="520700"/>
          </a:xfrm>
          <a:prstGeom prst="rect">
            <a:avLst/>
          </a:prstGeom>
          <a:solidFill>
            <a:schemeClr val="bg1"/>
          </a:solidFill>
          <a:ln w="12700">
            <a:solidFill>
              <a:schemeClr val="tx1"/>
            </a:solidFill>
            <a:miter lim="800000"/>
            <a:headEnd/>
            <a:tailEnd/>
          </a:ln>
          <a:effectLst/>
        </p:spPr>
        <p:txBody>
          <a:bodyPr wrap="none" anchor="ctr">
            <a:prstTxWarp prst="textNoShape">
              <a:avLst/>
            </a:prstTxWarp>
          </a:bodyPr>
          <a:lstStyle/>
          <a:p>
            <a:endParaRPr lang="en-US" sz="2000">
              <a:latin typeface="Calibri"/>
              <a:cs typeface="Calibri"/>
            </a:endParaRPr>
          </a:p>
        </p:txBody>
      </p:sp>
      <p:sp>
        <p:nvSpPr>
          <p:cNvPr id="171015" name="Rectangle 7"/>
          <p:cNvSpPr>
            <a:spLocks noChangeArrowheads="1"/>
          </p:cNvSpPr>
          <p:nvPr/>
        </p:nvSpPr>
        <p:spPr bwMode="auto">
          <a:xfrm>
            <a:off x="7148513" y="3168651"/>
            <a:ext cx="336630" cy="397545"/>
          </a:xfrm>
          <a:prstGeom prst="rect">
            <a:avLst/>
          </a:prstGeom>
          <a:noFill/>
          <a:ln w="25400">
            <a:noFill/>
            <a:miter lim="800000"/>
            <a:headEnd/>
            <a:tailEnd/>
          </a:ln>
          <a:effectLst/>
        </p:spPr>
        <p:txBody>
          <a:bodyPr wrap="none" lIns="90487" tIns="44450" rIns="90487" bIns="44450">
            <a:prstTxWarp prst="textNoShape">
              <a:avLst/>
            </a:prstTxWarp>
            <a:spAutoFit/>
          </a:bodyPr>
          <a:lstStyle/>
          <a:p>
            <a:pPr algn="l">
              <a:lnSpc>
                <a:spcPct val="100000"/>
              </a:lnSpc>
            </a:pPr>
            <a:r>
              <a:rPr lang="en-US" sz="2000">
                <a:latin typeface="Calibri"/>
                <a:cs typeface="Calibri"/>
              </a:rPr>
              <a:t>A</a:t>
            </a:r>
          </a:p>
        </p:txBody>
      </p:sp>
      <p:sp>
        <p:nvSpPr>
          <p:cNvPr id="171016" name="Rectangle 8"/>
          <p:cNvSpPr>
            <a:spLocks noChangeArrowheads="1"/>
          </p:cNvSpPr>
          <p:nvPr/>
        </p:nvSpPr>
        <p:spPr bwMode="auto">
          <a:xfrm>
            <a:off x="8367714" y="3168651"/>
            <a:ext cx="322253" cy="397545"/>
          </a:xfrm>
          <a:prstGeom prst="rect">
            <a:avLst/>
          </a:prstGeom>
          <a:noFill/>
          <a:ln w="25400">
            <a:noFill/>
            <a:miter lim="800000"/>
            <a:headEnd/>
            <a:tailEnd/>
          </a:ln>
          <a:effectLst/>
        </p:spPr>
        <p:txBody>
          <a:bodyPr wrap="none" lIns="90487" tIns="44450" rIns="90487" bIns="44450">
            <a:prstTxWarp prst="textNoShape">
              <a:avLst/>
            </a:prstTxWarp>
            <a:spAutoFit/>
          </a:bodyPr>
          <a:lstStyle/>
          <a:p>
            <a:pPr algn="l">
              <a:lnSpc>
                <a:spcPct val="100000"/>
              </a:lnSpc>
            </a:pPr>
            <a:r>
              <a:rPr lang="en-US" sz="2000">
                <a:latin typeface="Calibri"/>
                <a:cs typeface="Calibri"/>
              </a:rPr>
              <a:t>B</a:t>
            </a:r>
          </a:p>
        </p:txBody>
      </p:sp>
      <p:sp>
        <p:nvSpPr>
          <p:cNvPr id="171017" name="Rectangle 9"/>
          <p:cNvSpPr>
            <a:spLocks noChangeArrowheads="1"/>
          </p:cNvSpPr>
          <p:nvPr/>
        </p:nvSpPr>
        <p:spPr bwMode="auto">
          <a:xfrm>
            <a:off x="9510713" y="3168651"/>
            <a:ext cx="319498" cy="397545"/>
          </a:xfrm>
          <a:prstGeom prst="rect">
            <a:avLst/>
          </a:prstGeom>
          <a:noFill/>
          <a:ln w="25400">
            <a:noFill/>
            <a:miter lim="800000"/>
            <a:headEnd/>
            <a:tailEnd/>
          </a:ln>
          <a:effectLst/>
        </p:spPr>
        <p:txBody>
          <a:bodyPr wrap="none" lIns="90487" tIns="44450" rIns="90487" bIns="44450">
            <a:prstTxWarp prst="textNoShape">
              <a:avLst/>
            </a:prstTxWarp>
            <a:spAutoFit/>
          </a:bodyPr>
          <a:lstStyle/>
          <a:p>
            <a:pPr algn="l">
              <a:lnSpc>
                <a:spcPct val="100000"/>
              </a:lnSpc>
            </a:pPr>
            <a:r>
              <a:rPr lang="en-US" sz="2000">
                <a:latin typeface="Calibri"/>
                <a:cs typeface="Calibri"/>
              </a:rPr>
              <a:t>C</a:t>
            </a:r>
          </a:p>
        </p:txBody>
      </p:sp>
      <p:sp>
        <p:nvSpPr>
          <p:cNvPr id="171018" name="Line 10"/>
          <p:cNvSpPr>
            <a:spLocks noChangeShapeType="1"/>
          </p:cNvSpPr>
          <p:nvPr/>
        </p:nvSpPr>
        <p:spPr bwMode="auto">
          <a:xfrm>
            <a:off x="8458200" y="2593975"/>
            <a:ext cx="0" cy="508000"/>
          </a:xfrm>
          <a:prstGeom prst="line">
            <a:avLst/>
          </a:prstGeom>
          <a:noFill/>
          <a:ln w="57150">
            <a:solidFill>
              <a:srgbClr val="C00000"/>
            </a:solidFill>
            <a:round/>
            <a:headEnd/>
            <a:tailEnd/>
          </a:ln>
          <a:effectLst/>
        </p:spPr>
        <p:txBody>
          <a:bodyPr wrap="none" anchor="ctr">
            <a:prstTxWarp prst="textNoShape">
              <a:avLst/>
            </a:prstTxWarp>
          </a:bodyPr>
          <a:lstStyle/>
          <a:p>
            <a:endParaRPr lang="en-US" sz="2000">
              <a:latin typeface="Calibri"/>
              <a:cs typeface="Calibri"/>
            </a:endParaRPr>
          </a:p>
        </p:txBody>
      </p:sp>
      <p:sp>
        <p:nvSpPr>
          <p:cNvPr id="171019" name="Line 11"/>
          <p:cNvSpPr>
            <a:spLocks noChangeShapeType="1"/>
          </p:cNvSpPr>
          <p:nvPr/>
        </p:nvSpPr>
        <p:spPr bwMode="auto">
          <a:xfrm>
            <a:off x="7023100" y="2962275"/>
            <a:ext cx="584200" cy="0"/>
          </a:xfrm>
          <a:prstGeom prst="line">
            <a:avLst/>
          </a:prstGeom>
          <a:noFill/>
          <a:ln w="57150">
            <a:solidFill>
              <a:srgbClr val="C00000"/>
            </a:solidFill>
            <a:round/>
            <a:headEnd/>
            <a:tailEnd/>
          </a:ln>
          <a:effectLst/>
        </p:spPr>
        <p:txBody>
          <a:bodyPr wrap="none" anchor="ctr">
            <a:prstTxWarp prst="textNoShape">
              <a:avLst/>
            </a:prstTxWarp>
          </a:bodyPr>
          <a:lstStyle/>
          <a:p>
            <a:endParaRPr lang="en-US" sz="2000">
              <a:latin typeface="Calibri"/>
              <a:cs typeface="Calibri"/>
            </a:endParaRPr>
          </a:p>
        </p:txBody>
      </p:sp>
      <p:sp>
        <p:nvSpPr>
          <p:cNvPr id="171020" name="Rectangle 12"/>
          <p:cNvSpPr>
            <a:spLocks noChangeArrowheads="1"/>
          </p:cNvSpPr>
          <p:nvPr/>
        </p:nvSpPr>
        <p:spPr bwMode="auto">
          <a:xfrm>
            <a:off x="7605714" y="2787651"/>
            <a:ext cx="588877" cy="397545"/>
          </a:xfrm>
          <a:prstGeom prst="rect">
            <a:avLst/>
          </a:prstGeom>
          <a:noFill/>
          <a:ln w="25400">
            <a:noFill/>
            <a:miter lim="800000"/>
            <a:headEnd/>
            <a:tailEnd/>
          </a:ln>
          <a:effectLst/>
        </p:spPr>
        <p:txBody>
          <a:bodyPr wrap="none" lIns="90487" tIns="44450" rIns="90487" bIns="44450">
            <a:prstTxWarp prst="textNoShape">
              <a:avLst/>
            </a:prstTxWarp>
            <a:spAutoFit/>
          </a:bodyPr>
          <a:lstStyle/>
          <a:p>
            <a:pPr algn="l">
              <a:lnSpc>
                <a:spcPct val="100000"/>
              </a:lnSpc>
            </a:pPr>
            <a:r>
              <a:rPr lang="en-US" sz="2000">
                <a:latin typeface="Calibri"/>
                <a:cs typeface="Calibri"/>
              </a:rPr>
              <a:t>(i,*)</a:t>
            </a:r>
          </a:p>
        </p:txBody>
      </p:sp>
      <p:sp>
        <p:nvSpPr>
          <p:cNvPr id="171021" name="Rectangle 13"/>
          <p:cNvSpPr>
            <a:spLocks noChangeArrowheads="1"/>
          </p:cNvSpPr>
          <p:nvPr/>
        </p:nvSpPr>
        <p:spPr bwMode="auto">
          <a:xfrm>
            <a:off x="8215313" y="2254251"/>
            <a:ext cx="591382" cy="397545"/>
          </a:xfrm>
          <a:prstGeom prst="rect">
            <a:avLst/>
          </a:prstGeom>
          <a:noFill/>
          <a:ln w="25400">
            <a:noFill/>
            <a:miter lim="800000"/>
            <a:headEnd/>
            <a:tailEnd/>
          </a:ln>
          <a:effectLst/>
        </p:spPr>
        <p:txBody>
          <a:bodyPr wrap="none" lIns="90487" tIns="44450" rIns="90487" bIns="44450">
            <a:prstTxWarp prst="textNoShape">
              <a:avLst/>
            </a:prstTxWarp>
            <a:spAutoFit/>
          </a:bodyPr>
          <a:lstStyle/>
          <a:p>
            <a:pPr algn="l">
              <a:lnSpc>
                <a:spcPct val="100000"/>
              </a:lnSpc>
            </a:pPr>
            <a:r>
              <a:rPr lang="en-US" sz="2000">
                <a:latin typeface="Calibri"/>
                <a:cs typeface="Calibri"/>
              </a:rPr>
              <a:t>(*,j)</a:t>
            </a:r>
          </a:p>
        </p:txBody>
      </p:sp>
      <p:sp>
        <p:nvSpPr>
          <p:cNvPr id="171022" name="Rectangle 14"/>
          <p:cNvSpPr>
            <a:spLocks noChangeArrowheads="1"/>
          </p:cNvSpPr>
          <p:nvPr/>
        </p:nvSpPr>
        <p:spPr bwMode="auto">
          <a:xfrm>
            <a:off x="9537700" y="2898775"/>
            <a:ext cx="50800" cy="50800"/>
          </a:xfrm>
          <a:prstGeom prst="rect">
            <a:avLst/>
          </a:prstGeom>
          <a:solidFill>
            <a:srgbClr val="FF0000"/>
          </a:solidFill>
          <a:ln w="57150">
            <a:solidFill>
              <a:srgbClr val="C00000"/>
            </a:solidFill>
            <a:miter lim="800000"/>
            <a:headEnd/>
            <a:tailEnd/>
          </a:ln>
          <a:effectLst/>
        </p:spPr>
        <p:txBody>
          <a:bodyPr wrap="none" anchor="ctr">
            <a:prstTxWarp prst="textNoShape">
              <a:avLst/>
            </a:prstTxWarp>
          </a:bodyPr>
          <a:lstStyle/>
          <a:p>
            <a:endParaRPr lang="en-US" sz="2000">
              <a:latin typeface="Calibri"/>
              <a:cs typeface="Calibri"/>
            </a:endParaRPr>
          </a:p>
        </p:txBody>
      </p:sp>
      <p:sp>
        <p:nvSpPr>
          <p:cNvPr id="171023" name="Rectangle 15"/>
          <p:cNvSpPr>
            <a:spLocks noChangeArrowheads="1"/>
          </p:cNvSpPr>
          <p:nvPr/>
        </p:nvSpPr>
        <p:spPr bwMode="auto">
          <a:xfrm>
            <a:off x="9358314" y="2559051"/>
            <a:ext cx="522503" cy="397545"/>
          </a:xfrm>
          <a:prstGeom prst="rect">
            <a:avLst/>
          </a:prstGeom>
          <a:noFill/>
          <a:ln w="25400">
            <a:noFill/>
            <a:miter lim="800000"/>
            <a:headEnd/>
            <a:tailEnd/>
          </a:ln>
          <a:effectLst/>
        </p:spPr>
        <p:txBody>
          <a:bodyPr wrap="none" lIns="90487" tIns="44450" rIns="90487" bIns="44450">
            <a:prstTxWarp prst="textNoShape">
              <a:avLst/>
            </a:prstTxWarp>
            <a:spAutoFit/>
          </a:bodyPr>
          <a:lstStyle/>
          <a:p>
            <a:pPr algn="l">
              <a:lnSpc>
                <a:spcPct val="100000"/>
              </a:lnSpc>
            </a:pPr>
            <a:r>
              <a:rPr lang="en-US" sz="2000">
                <a:latin typeface="Calibri"/>
                <a:cs typeface="Calibri"/>
              </a:rPr>
              <a:t>(i,j)</a:t>
            </a:r>
          </a:p>
        </p:txBody>
      </p:sp>
      <p:sp>
        <p:nvSpPr>
          <p:cNvPr id="171024" name="Rectangle 16"/>
          <p:cNvSpPr>
            <a:spLocks noChangeArrowheads="1"/>
          </p:cNvSpPr>
          <p:nvPr/>
        </p:nvSpPr>
        <p:spPr bwMode="auto">
          <a:xfrm>
            <a:off x="6919913" y="1797051"/>
            <a:ext cx="1324630" cy="397545"/>
          </a:xfrm>
          <a:prstGeom prst="rect">
            <a:avLst/>
          </a:prstGeom>
          <a:noFill/>
          <a:ln w="25400">
            <a:noFill/>
            <a:miter lim="800000"/>
            <a:headEnd/>
            <a:tailEnd/>
          </a:ln>
          <a:effectLst/>
        </p:spPr>
        <p:txBody>
          <a:bodyPr wrap="none" lIns="90487" tIns="44450" rIns="90487" bIns="44450">
            <a:prstTxWarp prst="textNoShape">
              <a:avLst/>
            </a:prstTxWarp>
            <a:spAutoFit/>
          </a:bodyPr>
          <a:lstStyle/>
          <a:p>
            <a:pPr algn="l">
              <a:lnSpc>
                <a:spcPct val="100000"/>
              </a:lnSpc>
            </a:pPr>
            <a:r>
              <a:rPr lang="en-US" sz="2000" dirty="0">
                <a:latin typeface="Calibri"/>
                <a:cs typeface="Calibri"/>
              </a:rPr>
              <a:t>Inner loop:</a:t>
            </a:r>
          </a:p>
        </p:txBody>
      </p:sp>
      <p:sp>
        <p:nvSpPr>
          <p:cNvPr id="171026" name="Rectangle 18"/>
          <p:cNvSpPr>
            <a:spLocks noChangeArrowheads="1"/>
          </p:cNvSpPr>
          <p:nvPr/>
        </p:nvSpPr>
        <p:spPr bwMode="auto">
          <a:xfrm>
            <a:off x="7958139" y="4256089"/>
            <a:ext cx="1067599" cy="705321"/>
          </a:xfrm>
          <a:prstGeom prst="rect">
            <a:avLst/>
          </a:prstGeom>
          <a:noFill/>
          <a:ln w="25400">
            <a:noFill/>
            <a:miter lim="800000"/>
            <a:headEnd/>
            <a:tailEnd/>
          </a:ln>
          <a:effectLst/>
        </p:spPr>
        <p:txBody>
          <a:bodyPr wrap="none" lIns="90487" tIns="44450" rIns="90487" bIns="44450">
            <a:prstTxWarp prst="textNoShape">
              <a:avLst/>
            </a:prstTxWarp>
            <a:spAutoFit/>
          </a:bodyPr>
          <a:lstStyle/>
          <a:p>
            <a:pPr algn="l">
              <a:lnSpc>
                <a:spcPct val="100000"/>
              </a:lnSpc>
            </a:pPr>
            <a:r>
              <a:rPr lang="en-US" sz="2000">
                <a:latin typeface="Calibri"/>
                <a:cs typeface="Calibri"/>
              </a:rPr>
              <a:t>Column-</a:t>
            </a:r>
          </a:p>
          <a:p>
            <a:pPr algn="l">
              <a:lnSpc>
                <a:spcPct val="100000"/>
              </a:lnSpc>
            </a:pPr>
            <a:r>
              <a:rPr lang="en-US" sz="2000">
                <a:latin typeface="Calibri"/>
                <a:cs typeface="Calibri"/>
              </a:rPr>
              <a:t>wise</a:t>
            </a:r>
          </a:p>
        </p:txBody>
      </p:sp>
      <p:sp>
        <p:nvSpPr>
          <p:cNvPr id="171027" name="Line 19"/>
          <p:cNvSpPr>
            <a:spLocks noChangeShapeType="1"/>
          </p:cNvSpPr>
          <p:nvPr/>
        </p:nvSpPr>
        <p:spPr bwMode="auto">
          <a:xfrm flipV="1">
            <a:off x="8515351" y="3592514"/>
            <a:ext cx="0" cy="627063"/>
          </a:xfrm>
          <a:prstGeom prst="line">
            <a:avLst/>
          </a:prstGeom>
          <a:noFill/>
          <a:ln w="25400">
            <a:solidFill>
              <a:schemeClr val="tx1"/>
            </a:solidFill>
            <a:round/>
            <a:headEnd/>
            <a:tailEnd type="triangle" w="med" len="med"/>
          </a:ln>
          <a:effectLst/>
        </p:spPr>
        <p:txBody>
          <a:bodyPr wrap="none" anchor="ctr">
            <a:prstTxWarp prst="textNoShape">
              <a:avLst/>
            </a:prstTxWarp>
          </a:bodyPr>
          <a:lstStyle/>
          <a:p>
            <a:endParaRPr lang="en-US" sz="2000">
              <a:latin typeface="Calibri"/>
              <a:cs typeface="Calibri"/>
            </a:endParaRPr>
          </a:p>
        </p:txBody>
      </p:sp>
      <p:sp>
        <p:nvSpPr>
          <p:cNvPr id="171028" name="Rectangle 20"/>
          <p:cNvSpPr>
            <a:spLocks noChangeArrowheads="1"/>
          </p:cNvSpPr>
          <p:nvPr/>
        </p:nvSpPr>
        <p:spPr bwMode="auto">
          <a:xfrm>
            <a:off x="6738939" y="4256089"/>
            <a:ext cx="1177605" cy="397545"/>
          </a:xfrm>
          <a:prstGeom prst="rect">
            <a:avLst/>
          </a:prstGeom>
          <a:noFill/>
          <a:ln w="25400">
            <a:noFill/>
            <a:miter lim="800000"/>
            <a:headEnd/>
            <a:tailEnd/>
          </a:ln>
          <a:effectLst/>
        </p:spPr>
        <p:txBody>
          <a:bodyPr wrap="none" lIns="90487" tIns="44450" rIns="90487" bIns="44450">
            <a:prstTxWarp prst="textNoShape">
              <a:avLst/>
            </a:prstTxWarp>
            <a:spAutoFit/>
          </a:bodyPr>
          <a:lstStyle/>
          <a:p>
            <a:pPr algn="l">
              <a:lnSpc>
                <a:spcPct val="100000"/>
              </a:lnSpc>
            </a:pPr>
            <a:r>
              <a:rPr lang="en-US" sz="2000" dirty="0">
                <a:latin typeface="Calibri"/>
                <a:cs typeface="Calibri"/>
              </a:rPr>
              <a:t>Row-wise</a:t>
            </a:r>
          </a:p>
        </p:txBody>
      </p:sp>
      <p:sp>
        <p:nvSpPr>
          <p:cNvPr id="171029" name="Line 21"/>
          <p:cNvSpPr>
            <a:spLocks noChangeShapeType="1"/>
          </p:cNvSpPr>
          <p:nvPr/>
        </p:nvSpPr>
        <p:spPr bwMode="auto">
          <a:xfrm flipV="1">
            <a:off x="7296150" y="3592513"/>
            <a:ext cx="0" cy="627062"/>
          </a:xfrm>
          <a:prstGeom prst="line">
            <a:avLst/>
          </a:prstGeom>
          <a:noFill/>
          <a:ln w="25400">
            <a:solidFill>
              <a:schemeClr val="tx1"/>
            </a:solidFill>
            <a:round/>
            <a:headEnd/>
            <a:tailEnd type="triangle" w="med" len="med"/>
          </a:ln>
          <a:effectLst/>
        </p:spPr>
        <p:txBody>
          <a:bodyPr wrap="none" anchor="ctr">
            <a:prstTxWarp prst="textNoShape">
              <a:avLst/>
            </a:prstTxWarp>
          </a:bodyPr>
          <a:lstStyle/>
          <a:p>
            <a:endParaRPr lang="en-US" sz="2000">
              <a:latin typeface="Calibri"/>
              <a:cs typeface="Calibri"/>
            </a:endParaRPr>
          </a:p>
        </p:txBody>
      </p:sp>
      <p:sp>
        <p:nvSpPr>
          <p:cNvPr id="171031" name="Rectangle 23"/>
          <p:cNvSpPr>
            <a:spLocks noChangeArrowheads="1"/>
          </p:cNvSpPr>
          <p:nvPr/>
        </p:nvSpPr>
        <p:spPr bwMode="auto">
          <a:xfrm>
            <a:off x="9332266" y="4256089"/>
            <a:ext cx="726134" cy="397545"/>
          </a:xfrm>
          <a:prstGeom prst="rect">
            <a:avLst/>
          </a:prstGeom>
          <a:noFill/>
          <a:ln w="25400">
            <a:noFill/>
            <a:miter lim="800000"/>
            <a:headEnd/>
            <a:tailEnd/>
          </a:ln>
          <a:effectLst/>
        </p:spPr>
        <p:txBody>
          <a:bodyPr wrap="none" lIns="90487" tIns="44450" rIns="90487" bIns="44450">
            <a:prstTxWarp prst="textNoShape">
              <a:avLst/>
            </a:prstTxWarp>
            <a:spAutoFit/>
          </a:bodyPr>
          <a:lstStyle/>
          <a:p>
            <a:pPr algn="l">
              <a:lnSpc>
                <a:spcPct val="100000"/>
              </a:lnSpc>
            </a:pPr>
            <a:r>
              <a:rPr lang="en-US" sz="2000" dirty="0">
                <a:latin typeface="Calibri"/>
                <a:cs typeface="Calibri"/>
              </a:rPr>
              <a:t>Fixed</a:t>
            </a:r>
          </a:p>
        </p:txBody>
      </p:sp>
      <p:sp>
        <p:nvSpPr>
          <p:cNvPr id="171032" name="Line 24"/>
          <p:cNvSpPr>
            <a:spLocks noChangeShapeType="1"/>
          </p:cNvSpPr>
          <p:nvPr/>
        </p:nvSpPr>
        <p:spPr bwMode="auto">
          <a:xfrm flipV="1">
            <a:off x="9671051" y="3592513"/>
            <a:ext cx="0" cy="627062"/>
          </a:xfrm>
          <a:prstGeom prst="line">
            <a:avLst/>
          </a:prstGeom>
          <a:noFill/>
          <a:ln w="25400">
            <a:solidFill>
              <a:schemeClr val="tx1"/>
            </a:solidFill>
            <a:round/>
            <a:headEnd/>
            <a:tailEnd type="triangle" w="med" len="med"/>
          </a:ln>
          <a:effectLst/>
        </p:spPr>
        <p:txBody>
          <a:bodyPr wrap="none" anchor="ctr">
            <a:prstTxWarp prst="textNoShape">
              <a:avLst/>
            </a:prstTxWarp>
          </a:bodyPr>
          <a:lstStyle/>
          <a:p>
            <a:endParaRPr lang="en-US" sz="2000">
              <a:latin typeface="Calibri"/>
              <a:cs typeface="Calibri"/>
            </a:endParaRPr>
          </a:p>
        </p:txBody>
      </p:sp>
      <p:sp>
        <p:nvSpPr>
          <p:cNvPr id="171039" name="Rectangle 31"/>
          <p:cNvSpPr>
            <a:spLocks noChangeArrowheads="1"/>
          </p:cNvSpPr>
          <p:nvPr/>
        </p:nvSpPr>
        <p:spPr bwMode="auto">
          <a:xfrm>
            <a:off x="1814513" y="4964113"/>
            <a:ext cx="5073650" cy="1217612"/>
          </a:xfrm>
          <a:prstGeom prst="rect">
            <a:avLst/>
          </a:prstGeom>
          <a:noFill/>
          <a:ln w="12700">
            <a:noFill/>
            <a:miter lim="800000"/>
            <a:headEnd/>
            <a:tailEnd/>
          </a:ln>
          <a:effectLst/>
        </p:spPr>
        <p:txBody>
          <a:bodyPr lIns="90487" tIns="44450" rIns="90487" bIns="44450">
            <a:prstTxWarp prst="textNoShape">
              <a:avLst/>
            </a:prstTxWarp>
          </a:bodyPr>
          <a:lstStyle/>
          <a:p>
            <a:pPr marL="223838" indent="-223838" defTabSz="895350">
              <a:tabLst>
                <a:tab pos="971550" algn="ctr"/>
                <a:tab pos="2343150" algn="ctr"/>
                <a:tab pos="3657600" algn="ctr"/>
              </a:tabLst>
            </a:pPr>
            <a:r>
              <a:rPr lang="en-US" sz="2400" u="sng" dirty="0">
                <a:latin typeface="Calibri"/>
                <a:cs typeface="Calibri"/>
              </a:rPr>
              <a:t>Misses </a:t>
            </a:r>
            <a:r>
              <a:rPr lang="en-US" u="sng" dirty="0">
                <a:latin typeface="Calibri"/>
                <a:cs typeface="Calibri"/>
              </a:rPr>
              <a:t>per inner loop iteration</a:t>
            </a:r>
            <a:r>
              <a:rPr lang="en-US" sz="2400" u="sng" dirty="0">
                <a:latin typeface="Calibri"/>
                <a:cs typeface="Calibri"/>
              </a:rPr>
              <a:t>:</a:t>
            </a:r>
          </a:p>
          <a:p>
            <a:pPr marL="560388" lvl="1" indent="-222250" defTabSz="895350">
              <a:tabLst>
                <a:tab pos="971550" algn="ctr"/>
                <a:tab pos="2343150" algn="ctr"/>
                <a:tab pos="3657600" algn="ctr"/>
              </a:tabLst>
            </a:pPr>
            <a:r>
              <a:rPr lang="en-US" sz="2400" dirty="0">
                <a:latin typeface="Calibri"/>
                <a:cs typeface="Calibri"/>
              </a:rPr>
              <a:t>		</a:t>
            </a:r>
            <a:r>
              <a:rPr lang="en-US" sz="2400" u="sng" dirty="0">
                <a:latin typeface="Calibri"/>
                <a:cs typeface="Calibri"/>
              </a:rPr>
              <a:t>A</a:t>
            </a:r>
            <a:r>
              <a:rPr lang="en-US" sz="2400" dirty="0">
                <a:latin typeface="Calibri"/>
                <a:cs typeface="Calibri"/>
              </a:rPr>
              <a:t>	</a:t>
            </a:r>
            <a:r>
              <a:rPr lang="en-US" sz="2400" u="sng" dirty="0">
                <a:latin typeface="Calibri"/>
                <a:cs typeface="Calibri"/>
              </a:rPr>
              <a:t>B</a:t>
            </a:r>
            <a:r>
              <a:rPr lang="en-US" sz="2400" dirty="0">
                <a:latin typeface="Calibri"/>
                <a:cs typeface="Calibri"/>
              </a:rPr>
              <a:t>	</a:t>
            </a:r>
            <a:r>
              <a:rPr lang="en-US" sz="2400" u="sng" dirty="0">
                <a:latin typeface="Calibri"/>
                <a:cs typeface="Calibri"/>
              </a:rPr>
              <a:t>C</a:t>
            </a:r>
            <a:endParaRPr lang="en-US" sz="2400" dirty="0">
              <a:latin typeface="Calibri"/>
              <a:cs typeface="Calibri"/>
            </a:endParaRPr>
          </a:p>
          <a:p>
            <a:pPr marL="560388" lvl="1" indent="-222250" defTabSz="895350">
              <a:tabLst>
                <a:tab pos="971550" algn="ctr"/>
                <a:tab pos="2343150" algn="ctr"/>
                <a:tab pos="3657600" algn="ctr"/>
              </a:tabLst>
            </a:pPr>
            <a:r>
              <a:rPr lang="en-US" sz="2400" dirty="0">
                <a:latin typeface="Calibri"/>
                <a:cs typeface="Calibri"/>
              </a:rPr>
              <a:t>		0.125	1.0	0.0</a:t>
            </a:r>
          </a:p>
        </p:txBody>
      </p:sp>
      <p:sp>
        <p:nvSpPr>
          <p:cNvPr id="24" name="Rectangle 3"/>
          <p:cNvSpPr>
            <a:spLocks noChangeArrowheads="1"/>
          </p:cNvSpPr>
          <p:nvPr/>
        </p:nvSpPr>
        <p:spPr bwMode="auto">
          <a:xfrm>
            <a:off x="4645249" y="4219577"/>
            <a:ext cx="1898426" cy="357663"/>
          </a:xfrm>
          <a:prstGeom prst="rect">
            <a:avLst/>
          </a:prstGeom>
          <a:noFill/>
          <a:ln w="3240">
            <a:noFill/>
            <a:miter lim="800000"/>
            <a:headEnd/>
            <a:tailEnd/>
          </a:ln>
          <a:effectLst/>
        </p:spPr>
        <p:txBody>
          <a:bodyPr wrap="none" lIns="90000" tIns="46800" rIns="90000" bIns="46800">
            <a:spAutoFit/>
          </a:bodyPr>
          <a:lstStyle/>
          <a:p>
            <a:pPr>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b="1" i="1" dirty="0" err="1">
                <a:solidFill>
                  <a:schemeClr val="tx1">
                    <a:lumMod val="50000"/>
                    <a:lumOff val="50000"/>
                  </a:schemeClr>
                </a:solidFill>
                <a:latin typeface="Courier New" pitchFamily="49" charset="0"/>
                <a:ea typeface="Arial" charset="0"/>
                <a:cs typeface="Arial" charset="0"/>
              </a:rPr>
              <a:t>matmult</a:t>
            </a:r>
            <a:r>
              <a:rPr lang="en-GB" b="1" i="1" dirty="0">
                <a:solidFill>
                  <a:schemeClr val="tx1">
                    <a:lumMod val="50000"/>
                    <a:lumOff val="50000"/>
                  </a:schemeClr>
                </a:solidFill>
                <a:latin typeface="Courier New" pitchFamily="49" charset="0"/>
                <a:ea typeface="Arial" charset="0"/>
                <a:cs typeface="Arial" charset="0"/>
              </a:rPr>
              <a:t>/</a:t>
            </a:r>
            <a:r>
              <a:rPr lang="en-GB" b="1" i="1" dirty="0" err="1">
                <a:solidFill>
                  <a:schemeClr val="tx1">
                    <a:lumMod val="50000"/>
                    <a:lumOff val="50000"/>
                  </a:schemeClr>
                </a:solidFill>
                <a:latin typeface="Courier New" pitchFamily="49" charset="0"/>
                <a:ea typeface="Arial" charset="0"/>
                <a:cs typeface="Arial" charset="0"/>
              </a:rPr>
              <a:t>mm.c</a:t>
            </a:r>
            <a:endParaRPr lang="en-GB" b="1" i="1" dirty="0">
              <a:solidFill>
                <a:schemeClr val="tx1">
                  <a:lumMod val="50000"/>
                  <a:lumOff val="50000"/>
                </a:schemeClr>
              </a:solidFill>
              <a:latin typeface="Courier New" pitchFamily="49" charset="0"/>
              <a:ea typeface="Arial" charset="0"/>
              <a:cs typeface="Arial" charset="0"/>
            </a:endParaRPr>
          </a:p>
        </p:txBody>
      </p:sp>
      <p:sp>
        <p:nvSpPr>
          <p:cNvPr id="2" name="Slide Number Placeholder 1"/>
          <p:cNvSpPr>
            <a:spLocks noGrp="1"/>
          </p:cNvSpPr>
          <p:nvPr>
            <p:ph type="sldNum" sz="quarter" idx="12"/>
          </p:nvPr>
        </p:nvSpPr>
        <p:spPr/>
        <p:txBody>
          <a:bodyPr/>
          <a:lstStyle/>
          <a:p>
            <a:fld id="{04A7C484-7E24-447E-8CB0-5149A4D34DEF}" type="slidenum">
              <a:rPr lang="en-US" altLang="en-US" smtClean="0"/>
              <a:pPr/>
              <a:t>26</a:t>
            </a:fld>
            <a:endParaRPr lang="en-US" altLang="en-US"/>
          </a:p>
        </p:txBody>
      </p:sp>
      <p:sp>
        <p:nvSpPr>
          <p:cNvPr id="26" name="Rectangle 25"/>
          <p:cNvSpPr/>
          <p:nvPr/>
        </p:nvSpPr>
        <p:spPr>
          <a:xfrm>
            <a:off x="1600200" y="6629401"/>
            <a:ext cx="1371600" cy="200055"/>
          </a:xfrm>
          <a:prstGeom prst="rect">
            <a:avLst/>
          </a:prstGeom>
          <a:solidFill>
            <a:schemeClr val="bg1"/>
          </a:solidFill>
        </p:spPr>
        <p:txBody>
          <a:bodyPr wrap="square">
            <a:spAutoFit/>
          </a:bodyPr>
          <a:lstStyle/>
          <a:p>
            <a:r>
              <a:rPr lang="en-US" sz="700" dirty="0">
                <a:latin typeface="Calibri" panose="020F0502020204030204" pitchFamily="34" charset="0"/>
                <a:cs typeface="Calibri" panose="020F0502020204030204" pitchFamily="34" charset="0"/>
              </a:rPr>
              <a:t>[Bryant and </a:t>
            </a:r>
            <a:r>
              <a:rPr lang="en-US" sz="700" dirty="0" err="1">
                <a:latin typeface="Calibri" panose="020F0502020204030204" pitchFamily="34" charset="0"/>
                <a:cs typeface="Calibri" panose="020F0502020204030204" pitchFamily="34" charset="0"/>
              </a:rPr>
              <a:t>O‘Hallaron</a:t>
            </a:r>
            <a:r>
              <a:rPr lang="en-US" sz="700" dirty="0">
                <a:latin typeface="Calibri" panose="020F0502020204030204" pitchFamily="34" charset="0"/>
                <a:cs typeface="Calibri" panose="020F0502020204030204" pitchFamily="34" charset="0"/>
              </a:rPr>
              <a:t>: CMU] →</a:t>
            </a:r>
          </a:p>
        </p:txBody>
      </p:sp>
    </p:spTree>
    <p:extLst>
      <p:ext uri="{BB962C8B-B14F-4D97-AF65-F5344CB8AC3E}">
        <p14:creationId xmlns:p14="http://schemas.microsoft.com/office/powerpoint/2010/main" val="3577998403"/>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59" name="Rectangle 27"/>
          <p:cNvSpPr>
            <a:spLocks noGrp="1" noChangeArrowheads="1"/>
          </p:cNvSpPr>
          <p:nvPr>
            <p:ph type="title"/>
          </p:nvPr>
        </p:nvSpPr>
        <p:spPr/>
        <p:txBody>
          <a:bodyPr/>
          <a:lstStyle/>
          <a:p>
            <a:r>
              <a:rPr lang="en-US" dirty="0"/>
              <a:t>Matrix Multiplication (</a:t>
            </a:r>
            <a:r>
              <a:rPr lang="en-US" dirty="0" err="1">
                <a:latin typeface="Courier New" panose="02070309020205020404" pitchFamily="49" charset="0"/>
                <a:cs typeface="Courier New" panose="02070309020205020404" pitchFamily="49" charset="0"/>
              </a:rPr>
              <a:t>jik</a:t>
            </a:r>
            <a:r>
              <a:rPr lang="en-US" dirty="0"/>
              <a:t>)</a:t>
            </a:r>
          </a:p>
        </p:txBody>
      </p:sp>
      <p:sp>
        <p:nvSpPr>
          <p:cNvPr id="172035" name="Rectangle 3"/>
          <p:cNvSpPr>
            <a:spLocks noChangeArrowheads="1"/>
          </p:cNvSpPr>
          <p:nvPr/>
        </p:nvSpPr>
        <p:spPr bwMode="auto">
          <a:xfrm>
            <a:off x="1824039" y="1779588"/>
            <a:ext cx="4721225" cy="2834366"/>
          </a:xfrm>
          <a:prstGeom prst="rect">
            <a:avLst/>
          </a:prstGeom>
          <a:solidFill>
            <a:srgbClr val="F6F5BD"/>
          </a:solidFill>
          <a:ln w="12700">
            <a:solidFill>
              <a:schemeClr val="tx1"/>
            </a:solidFill>
            <a:miter lim="800000"/>
            <a:headEnd/>
            <a:tailEnd/>
          </a:ln>
          <a:effectLst>
            <a:outerShdw blurRad="63500" dist="107763" dir="2700000" algn="ctr" rotWithShape="0">
              <a:schemeClr val="tx1">
                <a:alpha val="74998"/>
              </a:schemeClr>
            </a:outerShdw>
          </a:effectLst>
        </p:spPr>
        <p:txBody>
          <a:bodyPr lIns="90487" tIns="44450" rIns="90487" bIns="44450">
            <a:prstTxWarp prst="textNoShape">
              <a:avLst/>
            </a:prstTxWarp>
            <a:spAutoFit/>
          </a:bodyPr>
          <a:lstStyle/>
          <a:p>
            <a:pPr algn="l">
              <a:lnSpc>
                <a:spcPct val="65000"/>
              </a:lnSpc>
              <a:spcBef>
                <a:spcPct val="50000"/>
              </a:spcBef>
            </a:pPr>
            <a:r>
              <a:rPr lang="en-US" dirty="0">
                <a:latin typeface="Courier New" charset="0"/>
              </a:rPr>
              <a:t>/* </a:t>
            </a:r>
            <a:r>
              <a:rPr lang="en-US" dirty="0" err="1">
                <a:latin typeface="Courier New" charset="0"/>
              </a:rPr>
              <a:t>jik</a:t>
            </a:r>
            <a:r>
              <a:rPr lang="en-US" dirty="0">
                <a:latin typeface="Courier New" charset="0"/>
              </a:rPr>
              <a:t> */</a:t>
            </a:r>
          </a:p>
          <a:p>
            <a:pPr algn="l">
              <a:lnSpc>
                <a:spcPct val="65000"/>
              </a:lnSpc>
              <a:spcBef>
                <a:spcPct val="50000"/>
              </a:spcBef>
            </a:pPr>
            <a:r>
              <a:rPr lang="en-US" dirty="0">
                <a:latin typeface="Courier New" charset="0"/>
              </a:rPr>
              <a:t>for (j=0; j&lt;n; </a:t>
            </a:r>
            <a:r>
              <a:rPr lang="en-US" dirty="0" err="1">
                <a:latin typeface="Courier New" charset="0"/>
              </a:rPr>
              <a:t>j++</a:t>
            </a:r>
            <a:r>
              <a:rPr lang="en-US" dirty="0">
                <a:latin typeface="Courier New" charset="0"/>
              </a:rPr>
              <a:t>) {</a:t>
            </a:r>
          </a:p>
          <a:p>
            <a:pPr algn="l">
              <a:lnSpc>
                <a:spcPct val="65000"/>
              </a:lnSpc>
              <a:spcBef>
                <a:spcPct val="50000"/>
              </a:spcBef>
            </a:pPr>
            <a:r>
              <a:rPr lang="en-US" dirty="0">
                <a:latin typeface="Courier New" charset="0"/>
              </a:rPr>
              <a:t>  for (i=0; i&lt;n; i++) {</a:t>
            </a:r>
          </a:p>
          <a:p>
            <a:pPr algn="l">
              <a:lnSpc>
                <a:spcPct val="65000"/>
              </a:lnSpc>
              <a:spcBef>
                <a:spcPct val="50000"/>
              </a:spcBef>
            </a:pPr>
            <a:r>
              <a:rPr lang="en-US" dirty="0">
                <a:latin typeface="Courier New" charset="0"/>
              </a:rPr>
              <a:t>    sum = 0.0;</a:t>
            </a:r>
          </a:p>
          <a:p>
            <a:pPr algn="l">
              <a:lnSpc>
                <a:spcPct val="65000"/>
              </a:lnSpc>
              <a:spcBef>
                <a:spcPct val="50000"/>
              </a:spcBef>
            </a:pPr>
            <a:r>
              <a:rPr lang="en-US" dirty="0">
                <a:latin typeface="Courier New" charset="0"/>
              </a:rPr>
              <a:t>    for (k=0; k&lt;n; k++)</a:t>
            </a:r>
          </a:p>
          <a:p>
            <a:pPr algn="l">
              <a:lnSpc>
                <a:spcPct val="65000"/>
              </a:lnSpc>
              <a:spcBef>
                <a:spcPct val="50000"/>
              </a:spcBef>
            </a:pPr>
            <a:r>
              <a:rPr lang="en-US" dirty="0">
                <a:latin typeface="Courier New" charset="0"/>
              </a:rPr>
              <a:t>      </a:t>
            </a:r>
            <a:r>
              <a:rPr lang="en-US" dirty="0">
                <a:solidFill>
                  <a:srgbClr val="C00000"/>
                </a:solidFill>
                <a:latin typeface="Courier New" charset="0"/>
              </a:rPr>
              <a:t>sum += a[i][k] * b[k][j];</a:t>
            </a:r>
          </a:p>
          <a:p>
            <a:pPr algn="l">
              <a:lnSpc>
                <a:spcPct val="65000"/>
              </a:lnSpc>
              <a:spcBef>
                <a:spcPct val="50000"/>
              </a:spcBef>
            </a:pPr>
            <a:r>
              <a:rPr lang="en-US" dirty="0">
                <a:latin typeface="Courier New" charset="0"/>
              </a:rPr>
              <a:t>    c[i][j] = sum</a:t>
            </a:r>
          </a:p>
          <a:p>
            <a:pPr algn="l">
              <a:lnSpc>
                <a:spcPct val="65000"/>
              </a:lnSpc>
              <a:spcBef>
                <a:spcPct val="50000"/>
              </a:spcBef>
            </a:pPr>
            <a:r>
              <a:rPr lang="en-US" dirty="0">
                <a:latin typeface="Courier New" charset="0"/>
              </a:rPr>
              <a:t>  }</a:t>
            </a:r>
          </a:p>
          <a:p>
            <a:pPr algn="l">
              <a:lnSpc>
                <a:spcPct val="65000"/>
              </a:lnSpc>
              <a:spcBef>
                <a:spcPct val="50000"/>
              </a:spcBef>
            </a:pPr>
            <a:r>
              <a:rPr lang="en-US" dirty="0">
                <a:latin typeface="Courier New" charset="0"/>
              </a:rPr>
              <a:t>}</a:t>
            </a:r>
          </a:p>
        </p:txBody>
      </p:sp>
      <p:sp>
        <p:nvSpPr>
          <p:cNvPr id="172036" name="Rectangle 4"/>
          <p:cNvSpPr>
            <a:spLocks noChangeArrowheads="1"/>
          </p:cNvSpPr>
          <p:nvPr/>
        </p:nvSpPr>
        <p:spPr bwMode="auto">
          <a:xfrm>
            <a:off x="7092950" y="2654300"/>
            <a:ext cx="596900" cy="520700"/>
          </a:xfrm>
          <a:prstGeom prst="rect">
            <a:avLst/>
          </a:prstGeom>
          <a:solidFill>
            <a:schemeClr val="bg1"/>
          </a:solidFill>
          <a:ln w="12700">
            <a:solidFill>
              <a:schemeClr val="tx1"/>
            </a:solidFill>
            <a:miter lim="800000"/>
            <a:headEnd/>
            <a:tailEnd/>
          </a:ln>
          <a:effectLst/>
        </p:spPr>
        <p:txBody>
          <a:bodyPr wrap="none" anchor="ctr">
            <a:prstTxWarp prst="textNoShape">
              <a:avLst/>
            </a:prstTxWarp>
          </a:bodyPr>
          <a:lstStyle/>
          <a:p>
            <a:endParaRPr lang="en-US" sz="2000">
              <a:latin typeface="Calibri"/>
              <a:cs typeface="Calibri"/>
            </a:endParaRPr>
          </a:p>
        </p:txBody>
      </p:sp>
      <p:sp>
        <p:nvSpPr>
          <p:cNvPr id="172037" name="Rectangle 5"/>
          <p:cNvSpPr>
            <a:spLocks noChangeArrowheads="1"/>
          </p:cNvSpPr>
          <p:nvPr/>
        </p:nvSpPr>
        <p:spPr bwMode="auto">
          <a:xfrm>
            <a:off x="8312150" y="2654300"/>
            <a:ext cx="596900" cy="520700"/>
          </a:xfrm>
          <a:prstGeom prst="rect">
            <a:avLst/>
          </a:prstGeom>
          <a:solidFill>
            <a:schemeClr val="bg1"/>
          </a:solidFill>
          <a:ln w="12700">
            <a:solidFill>
              <a:schemeClr val="tx1"/>
            </a:solidFill>
            <a:miter lim="800000"/>
            <a:headEnd/>
            <a:tailEnd/>
          </a:ln>
          <a:effectLst/>
        </p:spPr>
        <p:txBody>
          <a:bodyPr wrap="none" anchor="ctr">
            <a:prstTxWarp prst="textNoShape">
              <a:avLst/>
            </a:prstTxWarp>
          </a:bodyPr>
          <a:lstStyle/>
          <a:p>
            <a:endParaRPr lang="en-US" sz="2000">
              <a:latin typeface="Calibri"/>
              <a:cs typeface="Calibri"/>
            </a:endParaRPr>
          </a:p>
        </p:txBody>
      </p:sp>
      <p:sp>
        <p:nvSpPr>
          <p:cNvPr id="172038" name="Rectangle 6"/>
          <p:cNvSpPr>
            <a:spLocks noChangeArrowheads="1"/>
          </p:cNvSpPr>
          <p:nvPr/>
        </p:nvSpPr>
        <p:spPr bwMode="auto">
          <a:xfrm>
            <a:off x="9455150" y="2654300"/>
            <a:ext cx="596900" cy="520700"/>
          </a:xfrm>
          <a:prstGeom prst="rect">
            <a:avLst/>
          </a:prstGeom>
          <a:solidFill>
            <a:schemeClr val="bg1"/>
          </a:solidFill>
          <a:ln w="12700">
            <a:solidFill>
              <a:schemeClr val="tx1"/>
            </a:solidFill>
            <a:miter lim="800000"/>
            <a:headEnd/>
            <a:tailEnd/>
          </a:ln>
          <a:effectLst/>
        </p:spPr>
        <p:txBody>
          <a:bodyPr wrap="none" anchor="ctr">
            <a:prstTxWarp prst="textNoShape">
              <a:avLst/>
            </a:prstTxWarp>
          </a:bodyPr>
          <a:lstStyle/>
          <a:p>
            <a:endParaRPr lang="en-US" sz="2000">
              <a:latin typeface="Calibri"/>
              <a:cs typeface="Calibri"/>
            </a:endParaRPr>
          </a:p>
        </p:txBody>
      </p:sp>
      <p:sp>
        <p:nvSpPr>
          <p:cNvPr id="172039" name="Rectangle 7"/>
          <p:cNvSpPr>
            <a:spLocks noChangeArrowheads="1"/>
          </p:cNvSpPr>
          <p:nvPr/>
        </p:nvSpPr>
        <p:spPr bwMode="auto">
          <a:xfrm>
            <a:off x="7224713" y="3235326"/>
            <a:ext cx="336630" cy="397545"/>
          </a:xfrm>
          <a:prstGeom prst="rect">
            <a:avLst/>
          </a:prstGeom>
          <a:noFill/>
          <a:ln w="25400">
            <a:noFill/>
            <a:miter lim="800000"/>
            <a:headEnd/>
            <a:tailEnd/>
          </a:ln>
          <a:effectLst/>
        </p:spPr>
        <p:txBody>
          <a:bodyPr wrap="none" lIns="90487" tIns="44450" rIns="90487" bIns="44450">
            <a:prstTxWarp prst="textNoShape">
              <a:avLst/>
            </a:prstTxWarp>
            <a:spAutoFit/>
          </a:bodyPr>
          <a:lstStyle/>
          <a:p>
            <a:pPr algn="l">
              <a:lnSpc>
                <a:spcPct val="100000"/>
              </a:lnSpc>
            </a:pPr>
            <a:r>
              <a:rPr lang="en-US" sz="2000">
                <a:latin typeface="Calibri"/>
                <a:cs typeface="Calibri"/>
              </a:rPr>
              <a:t>A</a:t>
            </a:r>
          </a:p>
        </p:txBody>
      </p:sp>
      <p:sp>
        <p:nvSpPr>
          <p:cNvPr id="172040" name="Rectangle 8"/>
          <p:cNvSpPr>
            <a:spLocks noChangeArrowheads="1"/>
          </p:cNvSpPr>
          <p:nvPr/>
        </p:nvSpPr>
        <p:spPr bwMode="auto">
          <a:xfrm>
            <a:off x="8443914" y="3235326"/>
            <a:ext cx="322253" cy="397545"/>
          </a:xfrm>
          <a:prstGeom prst="rect">
            <a:avLst/>
          </a:prstGeom>
          <a:noFill/>
          <a:ln w="25400">
            <a:noFill/>
            <a:miter lim="800000"/>
            <a:headEnd/>
            <a:tailEnd/>
          </a:ln>
          <a:effectLst/>
        </p:spPr>
        <p:txBody>
          <a:bodyPr wrap="none" lIns="90487" tIns="44450" rIns="90487" bIns="44450">
            <a:prstTxWarp prst="textNoShape">
              <a:avLst/>
            </a:prstTxWarp>
            <a:spAutoFit/>
          </a:bodyPr>
          <a:lstStyle/>
          <a:p>
            <a:pPr algn="l">
              <a:lnSpc>
                <a:spcPct val="100000"/>
              </a:lnSpc>
            </a:pPr>
            <a:r>
              <a:rPr lang="en-US" sz="2000">
                <a:latin typeface="Calibri"/>
                <a:cs typeface="Calibri"/>
              </a:rPr>
              <a:t>B</a:t>
            </a:r>
          </a:p>
        </p:txBody>
      </p:sp>
      <p:sp>
        <p:nvSpPr>
          <p:cNvPr id="172041" name="Rectangle 9"/>
          <p:cNvSpPr>
            <a:spLocks noChangeArrowheads="1"/>
          </p:cNvSpPr>
          <p:nvPr/>
        </p:nvSpPr>
        <p:spPr bwMode="auto">
          <a:xfrm>
            <a:off x="9601200" y="3235326"/>
            <a:ext cx="319498" cy="397545"/>
          </a:xfrm>
          <a:prstGeom prst="rect">
            <a:avLst/>
          </a:prstGeom>
          <a:noFill/>
          <a:ln w="25400">
            <a:noFill/>
            <a:miter lim="800000"/>
            <a:headEnd/>
            <a:tailEnd/>
          </a:ln>
          <a:effectLst/>
        </p:spPr>
        <p:txBody>
          <a:bodyPr wrap="none" lIns="90487" tIns="44450" rIns="90487" bIns="44450">
            <a:prstTxWarp prst="textNoShape">
              <a:avLst/>
            </a:prstTxWarp>
            <a:spAutoFit/>
          </a:bodyPr>
          <a:lstStyle/>
          <a:p>
            <a:pPr algn="l">
              <a:lnSpc>
                <a:spcPct val="100000"/>
              </a:lnSpc>
            </a:pPr>
            <a:r>
              <a:rPr lang="en-US" sz="2000">
                <a:latin typeface="Calibri"/>
                <a:cs typeface="Calibri"/>
              </a:rPr>
              <a:t>C</a:t>
            </a:r>
          </a:p>
        </p:txBody>
      </p:sp>
      <p:sp>
        <p:nvSpPr>
          <p:cNvPr id="172042" name="Line 10"/>
          <p:cNvSpPr>
            <a:spLocks noChangeShapeType="1"/>
          </p:cNvSpPr>
          <p:nvPr/>
        </p:nvSpPr>
        <p:spPr bwMode="auto">
          <a:xfrm>
            <a:off x="8534400" y="2660650"/>
            <a:ext cx="0" cy="508000"/>
          </a:xfrm>
          <a:prstGeom prst="line">
            <a:avLst/>
          </a:prstGeom>
          <a:noFill/>
          <a:ln w="57150">
            <a:solidFill>
              <a:srgbClr val="C00000"/>
            </a:solidFill>
            <a:round/>
            <a:headEnd/>
            <a:tailEnd/>
          </a:ln>
          <a:effectLst/>
        </p:spPr>
        <p:txBody>
          <a:bodyPr wrap="none" anchor="ctr">
            <a:prstTxWarp prst="textNoShape">
              <a:avLst/>
            </a:prstTxWarp>
          </a:bodyPr>
          <a:lstStyle/>
          <a:p>
            <a:endParaRPr lang="en-US" sz="2000">
              <a:latin typeface="Calibri"/>
              <a:cs typeface="Calibri"/>
            </a:endParaRPr>
          </a:p>
        </p:txBody>
      </p:sp>
      <p:sp>
        <p:nvSpPr>
          <p:cNvPr id="172043" name="Line 11"/>
          <p:cNvSpPr>
            <a:spLocks noChangeShapeType="1"/>
          </p:cNvSpPr>
          <p:nvPr/>
        </p:nvSpPr>
        <p:spPr bwMode="auto">
          <a:xfrm>
            <a:off x="7099300" y="3028950"/>
            <a:ext cx="584200" cy="0"/>
          </a:xfrm>
          <a:prstGeom prst="line">
            <a:avLst/>
          </a:prstGeom>
          <a:noFill/>
          <a:ln w="57150">
            <a:solidFill>
              <a:srgbClr val="C00000"/>
            </a:solidFill>
            <a:round/>
            <a:headEnd/>
            <a:tailEnd/>
          </a:ln>
          <a:effectLst/>
        </p:spPr>
        <p:txBody>
          <a:bodyPr wrap="none" anchor="ctr">
            <a:prstTxWarp prst="textNoShape">
              <a:avLst/>
            </a:prstTxWarp>
          </a:bodyPr>
          <a:lstStyle/>
          <a:p>
            <a:endParaRPr lang="en-US" sz="2000">
              <a:latin typeface="Calibri"/>
              <a:cs typeface="Calibri"/>
            </a:endParaRPr>
          </a:p>
        </p:txBody>
      </p:sp>
      <p:sp>
        <p:nvSpPr>
          <p:cNvPr id="172044" name="Rectangle 12"/>
          <p:cNvSpPr>
            <a:spLocks noChangeArrowheads="1"/>
          </p:cNvSpPr>
          <p:nvPr/>
        </p:nvSpPr>
        <p:spPr bwMode="auto">
          <a:xfrm>
            <a:off x="7681914" y="2854326"/>
            <a:ext cx="588877" cy="397545"/>
          </a:xfrm>
          <a:prstGeom prst="rect">
            <a:avLst/>
          </a:prstGeom>
          <a:noFill/>
          <a:ln w="25400">
            <a:noFill/>
            <a:miter lim="800000"/>
            <a:headEnd/>
            <a:tailEnd/>
          </a:ln>
          <a:effectLst/>
        </p:spPr>
        <p:txBody>
          <a:bodyPr wrap="none" lIns="90487" tIns="44450" rIns="90487" bIns="44450">
            <a:prstTxWarp prst="textNoShape">
              <a:avLst/>
            </a:prstTxWarp>
            <a:spAutoFit/>
          </a:bodyPr>
          <a:lstStyle/>
          <a:p>
            <a:pPr algn="l">
              <a:lnSpc>
                <a:spcPct val="100000"/>
              </a:lnSpc>
            </a:pPr>
            <a:r>
              <a:rPr lang="en-US" sz="2000">
                <a:latin typeface="Calibri"/>
                <a:cs typeface="Calibri"/>
              </a:rPr>
              <a:t>(i,*)</a:t>
            </a:r>
          </a:p>
        </p:txBody>
      </p:sp>
      <p:sp>
        <p:nvSpPr>
          <p:cNvPr id="172045" name="Rectangle 13"/>
          <p:cNvSpPr>
            <a:spLocks noChangeArrowheads="1"/>
          </p:cNvSpPr>
          <p:nvPr/>
        </p:nvSpPr>
        <p:spPr bwMode="auto">
          <a:xfrm>
            <a:off x="8291513" y="2320926"/>
            <a:ext cx="591382" cy="397545"/>
          </a:xfrm>
          <a:prstGeom prst="rect">
            <a:avLst/>
          </a:prstGeom>
          <a:noFill/>
          <a:ln w="25400">
            <a:noFill/>
            <a:miter lim="800000"/>
            <a:headEnd/>
            <a:tailEnd/>
          </a:ln>
          <a:effectLst/>
        </p:spPr>
        <p:txBody>
          <a:bodyPr wrap="none" lIns="90487" tIns="44450" rIns="90487" bIns="44450">
            <a:prstTxWarp prst="textNoShape">
              <a:avLst/>
            </a:prstTxWarp>
            <a:spAutoFit/>
          </a:bodyPr>
          <a:lstStyle/>
          <a:p>
            <a:pPr algn="l">
              <a:lnSpc>
                <a:spcPct val="100000"/>
              </a:lnSpc>
            </a:pPr>
            <a:r>
              <a:rPr lang="en-US" sz="2000">
                <a:latin typeface="Calibri"/>
                <a:cs typeface="Calibri"/>
              </a:rPr>
              <a:t>(*,j)</a:t>
            </a:r>
          </a:p>
        </p:txBody>
      </p:sp>
      <p:sp>
        <p:nvSpPr>
          <p:cNvPr id="172046" name="Rectangle 14"/>
          <p:cNvSpPr>
            <a:spLocks noChangeArrowheads="1"/>
          </p:cNvSpPr>
          <p:nvPr/>
        </p:nvSpPr>
        <p:spPr bwMode="auto">
          <a:xfrm>
            <a:off x="9613900" y="2965450"/>
            <a:ext cx="50800" cy="50800"/>
          </a:xfrm>
          <a:prstGeom prst="rect">
            <a:avLst/>
          </a:prstGeom>
          <a:solidFill>
            <a:srgbClr val="FF0000"/>
          </a:solidFill>
          <a:ln w="57150">
            <a:solidFill>
              <a:srgbClr val="C00000"/>
            </a:solidFill>
            <a:miter lim="800000"/>
            <a:headEnd/>
            <a:tailEnd/>
          </a:ln>
          <a:effectLst/>
        </p:spPr>
        <p:txBody>
          <a:bodyPr wrap="none" anchor="ctr">
            <a:prstTxWarp prst="textNoShape">
              <a:avLst/>
            </a:prstTxWarp>
          </a:bodyPr>
          <a:lstStyle/>
          <a:p>
            <a:endParaRPr lang="en-US" sz="2000">
              <a:latin typeface="Calibri"/>
              <a:cs typeface="Calibri"/>
            </a:endParaRPr>
          </a:p>
        </p:txBody>
      </p:sp>
      <p:sp>
        <p:nvSpPr>
          <p:cNvPr id="172047" name="Rectangle 15"/>
          <p:cNvSpPr>
            <a:spLocks noChangeArrowheads="1"/>
          </p:cNvSpPr>
          <p:nvPr/>
        </p:nvSpPr>
        <p:spPr bwMode="auto">
          <a:xfrm>
            <a:off x="9434514" y="2625726"/>
            <a:ext cx="522503" cy="397545"/>
          </a:xfrm>
          <a:prstGeom prst="rect">
            <a:avLst/>
          </a:prstGeom>
          <a:noFill/>
          <a:ln w="25400">
            <a:noFill/>
            <a:miter lim="800000"/>
            <a:headEnd/>
            <a:tailEnd/>
          </a:ln>
          <a:effectLst/>
        </p:spPr>
        <p:txBody>
          <a:bodyPr wrap="none" lIns="90487" tIns="44450" rIns="90487" bIns="44450">
            <a:prstTxWarp prst="textNoShape">
              <a:avLst/>
            </a:prstTxWarp>
            <a:spAutoFit/>
          </a:bodyPr>
          <a:lstStyle/>
          <a:p>
            <a:pPr algn="l">
              <a:lnSpc>
                <a:spcPct val="100000"/>
              </a:lnSpc>
            </a:pPr>
            <a:r>
              <a:rPr lang="en-US" sz="2000">
                <a:latin typeface="Calibri"/>
                <a:cs typeface="Calibri"/>
              </a:rPr>
              <a:t>(i,j)</a:t>
            </a:r>
          </a:p>
        </p:txBody>
      </p:sp>
      <p:sp>
        <p:nvSpPr>
          <p:cNvPr id="172048" name="Rectangle 16"/>
          <p:cNvSpPr>
            <a:spLocks noChangeArrowheads="1"/>
          </p:cNvSpPr>
          <p:nvPr/>
        </p:nvSpPr>
        <p:spPr bwMode="auto">
          <a:xfrm>
            <a:off x="7072313" y="1787526"/>
            <a:ext cx="1324630" cy="397545"/>
          </a:xfrm>
          <a:prstGeom prst="rect">
            <a:avLst/>
          </a:prstGeom>
          <a:noFill/>
          <a:ln w="25400">
            <a:noFill/>
            <a:miter lim="800000"/>
            <a:headEnd/>
            <a:tailEnd/>
          </a:ln>
          <a:effectLst/>
        </p:spPr>
        <p:txBody>
          <a:bodyPr wrap="none" lIns="90487" tIns="44450" rIns="90487" bIns="44450">
            <a:prstTxWarp prst="textNoShape">
              <a:avLst/>
            </a:prstTxWarp>
            <a:spAutoFit/>
          </a:bodyPr>
          <a:lstStyle/>
          <a:p>
            <a:pPr algn="l">
              <a:lnSpc>
                <a:spcPct val="100000"/>
              </a:lnSpc>
            </a:pPr>
            <a:r>
              <a:rPr lang="en-US" sz="2000">
                <a:latin typeface="Calibri"/>
                <a:cs typeface="Calibri"/>
              </a:rPr>
              <a:t>Inner loop:</a:t>
            </a:r>
          </a:p>
        </p:txBody>
      </p:sp>
      <p:sp>
        <p:nvSpPr>
          <p:cNvPr id="172050" name="Rectangle 18"/>
          <p:cNvSpPr>
            <a:spLocks noChangeArrowheads="1"/>
          </p:cNvSpPr>
          <p:nvPr/>
        </p:nvSpPr>
        <p:spPr bwMode="auto">
          <a:xfrm>
            <a:off x="6858001" y="4244976"/>
            <a:ext cx="1177605" cy="397545"/>
          </a:xfrm>
          <a:prstGeom prst="rect">
            <a:avLst/>
          </a:prstGeom>
          <a:noFill/>
          <a:ln w="25400">
            <a:noFill/>
            <a:miter lim="800000"/>
            <a:headEnd/>
            <a:tailEnd/>
          </a:ln>
          <a:effectLst/>
        </p:spPr>
        <p:txBody>
          <a:bodyPr wrap="none" lIns="90487" tIns="44450" rIns="90487" bIns="44450">
            <a:prstTxWarp prst="textNoShape">
              <a:avLst/>
            </a:prstTxWarp>
            <a:spAutoFit/>
          </a:bodyPr>
          <a:lstStyle/>
          <a:p>
            <a:pPr algn="ctr">
              <a:lnSpc>
                <a:spcPct val="100000"/>
              </a:lnSpc>
            </a:pPr>
            <a:r>
              <a:rPr lang="en-US" sz="2000" dirty="0">
                <a:latin typeface="Calibri"/>
                <a:cs typeface="Calibri"/>
              </a:rPr>
              <a:t>Row-wise</a:t>
            </a:r>
          </a:p>
        </p:txBody>
      </p:sp>
      <p:sp>
        <p:nvSpPr>
          <p:cNvPr id="172051" name="Line 19"/>
          <p:cNvSpPr>
            <a:spLocks noChangeShapeType="1"/>
          </p:cNvSpPr>
          <p:nvPr/>
        </p:nvSpPr>
        <p:spPr bwMode="auto">
          <a:xfrm flipV="1">
            <a:off x="7415213" y="3581401"/>
            <a:ext cx="0" cy="627063"/>
          </a:xfrm>
          <a:prstGeom prst="line">
            <a:avLst/>
          </a:prstGeom>
          <a:noFill/>
          <a:ln w="25400">
            <a:solidFill>
              <a:schemeClr val="tx1"/>
            </a:solidFill>
            <a:round/>
            <a:headEnd/>
            <a:tailEnd type="triangle" w="med" len="med"/>
          </a:ln>
          <a:effectLst/>
        </p:spPr>
        <p:txBody>
          <a:bodyPr wrap="none" anchor="ctr">
            <a:prstTxWarp prst="textNoShape">
              <a:avLst/>
            </a:prstTxWarp>
          </a:bodyPr>
          <a:lstStyle/>
          <a:p>
            <a:pPr algn="ctr"/>
            <a:endParaRPr lang="en-US" sz="2000">
              <a:latin typeface="Calibri"/>
              <a:cs typeface="Calibri"/>
            </a:endParaRPr>
          </a:p>
        </p:txBody>
      </p:sp>
      <p:sp>
        <p:nvSpPr>
          <p:cNvPr id="172053" name="Rectangle 21"/>
          <p:cNvSpPr>
            <a:spLocks noChangeArrowheads="1"/>
          </p:cNvSpPr>
          <p:nvPr/>
        </p:nvSpPr>
        <p:spPr bwMode="auto">
          <a:xfrm>
            <a:off x="8059739" y="4244976"/>
            <a:ext cx="1067599" cy="705321"/>
          </a:xfrm>
          <a:prstGeom prst="rect">
            <a:avLst/>
          </a:prstGeom>
          <a:noFill/>
          <a:ln w="25400">
            <a:noFill/>
            <a:miter lim="800000"/>
            <a:headEnd/>
            <a:tailEnd/>
          </a:ln>
          <a:effectLst/>
        </p:spPr>
        <p:txBody>
          <a:bodyPr wrap="none" lIns="90487" tIns="44450" rIns="90487" bIns="44450">
            <a:prstTxWarp prst="textNoShape">
              <a:avLst/>
            </a:prstTxWarp>
            <a:spAutoFit/>
          </a:bodyPr>
          <a:lstStyle/>
          <a:p>
            <a:pPr algn="ctr">
              <a:lnSpc>
                <a:spcPct val="100000"/>
              </a:lnSpc>
            </a:pPr>
            <a:r>
              <a:rPr lang="en-US" sz="2000" dirty="0">
                <a:latin typeface="Calibri"/>
                <a:cs typeface="Calibri"/>
              </a:rPr>
              <a:t>Column-</a:t>
            </a:r>
          </a:p>
          <a:p>
            <a:pPr algn="ctr">
              <a:lnSpc>
                <a:spcPct val="100000"/>
              </a:lnSpc>
            </a:pPr>
            <a:r>
              <a:rPr lang="en-US" sz="2000" dirty="0">
                <a:latin typeface="Calibri"/>
                <a:cs typeface="Calibri"/>
              </a:rPr>
              <a:t>wise</a:t>
            </a:r>
          </a:p>
        </p:txBody>
      </p:sp>
      <p:sp>
        <p:nvSpPr>
          <p:cNvPr id="172054" name="Line 22"/>
          <p:cNvSpPr>
            <a:spLocks noChangeShapeType="1"/>
          </p:cNvSpPr>
          <p:nvPr/>
        </p:nvSpPr>
        <p:spPr bwMode="auto">
          <a:xfrm flipV="1">
            <a:off x="8616951" y="3581401"/>
            <a:ext cx="0" cy="627063"/>
          </a:xfrm>
          <a:prstGeom prst="line">
            <a:avLst/>
          </a:prstGeom>
          <a:noFill/>
          <a:ln w="25400">
            <a:solidFill>
              <a:schemeClr val="tx1"/>
            </a:solidFill>
            <a:round/>
            <a:headEnd/>
            <a:tailEnd type="triangle" w="med" len="med"/>
          </a:ln>
          <a:effectLst/>
        </p:spPr>
        <p:txBody>
          <a:bodyPr wrap="none" anchor="ctr">
            <a:prstTxWarp prst="textNoShape">
              <a:avLst/>
            </a:prstTxWarp>
          </a:bodyPr>
          <a:lstStyle/>
          <a:p>
            <a:pPr algn="ctr"/>
            <a:endParaRPr lang="en-US" sz="2000">
              <a:latin typeface="Calibri"/>
              <a:cs typeface="Calibri"/>
            </a:endParaRPr>
          </a:p>
        </p:txBody>
      </p:sp>
      <p:sp>
        <p:nvSpPr>
          <p:cNvPr id="172056" name="Rectangle 24"/>
          <p:cNvSpPr>
            <a:spLocks noChangeArrowheads="1"/>
          </p:cNvSpPr>
          <p:nvPr/>
        </p:nvSpPr>
        <p:spPr bwMode="auto">
          <a:xfrm>
            <a:off x="9408466" y="4244976"/>
            <a:ext cx="726134" cy="397545"/>
          </a:xfrm>
          <a:prstGeom prst="rect">
            <a:avLst/>
          </a:prstGeom>
          <a:noFill/>
          <a:ln w="25400">
            <a:noFill/>
            <a:miter lim="800000"/>
            <a:headEnd/>
            <a:tailEnd/>
          </a:ln>
          <a:effectLst/>
        </p:spPr>
        <p:txBody>
          <a:bodyPr wrap="none" lIns="90487" tIns="44450" rIns="90487" bIns="44450">
            <a:prstTxWarp prst="textNoShape">
              <a:avLst/>
            </a:prstTxWarp>
            <a:spAutoFit/>
          </a:bodyPr>
          <a:lstStyle/>
          <a:p>
            <a:pPr algn="ctr">
              <a:lnSpc>
                <a:spcPct val="100000"/>
              </a:lnSpc>
            </a:pPr>
            <a:r>
              <a:rPr lang="en-US" sz="2000" dirty="0">
                <a:latin typeface="Calibri"/>
                <a:cs typeface="Calibri"/>
              </a:rPr>
              <a:t>Fixed</a:t>
            </a:r>
          </a:p>
        </p:txBody>
      </p:sp>
      <p:sp>
        <p:nvSpPr>
          <p:cNvPr id="172057" name="Line 25"/>
          <p:cNvSpPr>
            <a:spLocks noChangeShapeType="1"/>
          </p:cNvSpPr>
          <p:nvPr/>
        </p:nvSpPr>
        <p:spPr bwMode="auto">
          <a:xfrm flipV="1">
            <a:off x="9747251" y="3587750"/>
            <a:ext cx="0" cy="627062"/>
          </a:xfrm>
          <a:prstGeom prst="line">
            <a:avLst/>
          </a:prstGeom>
          <a:noFill/>
          <a:ln w="25400">
            <a:solidFill>
              <a:schemeClr val="tx1"/>
            </a:solidFill>
            <a:round/>
            <a:headEnd/>
            <a:tailEnd type="triangle" w="med" len="med"/>
          </a:ln>
          <a:effectLst/>
        </p:spPr>
        <p:txBody>
          <a:bodyPr wrap="none" anchor="ctr">
            <a:prstTxWarp prst="textNoShape">
              <a:avLst/>
            </a:prstTxWarp>
          </a:bodyPr>
          <a:lstStyle/>
          <a:p>
            <a:pPr algn="ctr"/>
            <a:endParaRPr lang="en-US" sz="2000">
              <a:latin typeface="Calibri"/>
              <a:cs typeface="Calibri"/>
            </a:endParaRPr>
          </a:p>
        </p:txBody>
      </p:sp>
      <p:sp>
        <p:nvSpPr>
          <p:cNvPr id="172058" name="Rectangle 26"/>
          <p:cNvSpPr>
            <a:spLocks noChangeArrowheads="1"/>
          </p:cNvSpPr>
          <p:nvPr/>
        </p:nvSpPr>
        <p:spPr bwMode="auto">
          <a:xfrm>
            <a:off x="1968501" y="4868864"/>
            <a:ext cx="5446713" cy="1227137"/>
          </a:xfrm>
          <a:prstGeom prst="rect">
            <a:avLst/>
          </a:prstGeom>
          <a:noFill/>
          <a:ln w="12700">
            <a:noFill/>
            <a:miter lim="800000"/>
            <a:headEnd/>
            <a:tailEnd/>
          </a:ln>
          <a:effectLst/>
        </p:spPr>
        <p:txBody>
          <a:bodyPr lIns="90487" tIns="44450" rIns="90487" bIns="44450">
            <a:prstTxWarp prst="textNoShape">
              <a:avLst/>
            </a:prstTxWarp>
          </a:bodyPr>
          <a:lstStyle/>
          <a:p>
            <a:pPr marL="223838" indent="-223838" defTabSz="895350">
              <a:tabLst>
                <a:tab pos="971550" algn="ctr"/>
                <a:tab pos="2343150" algn="ctr"/>
                <a:tab pos="3657600" algn="ctr"/>
              </a:tabLst>
            </a:pPr>
            <a:r>
              <a:rPr lang="en-US" sz="2400" u="sng" dirty="0">
                <a:latin typeface="Calibri"/>
                <a:cs typeface="Calibri"/>
              </a:rPr>
              <a:t>Misses per inner loop iteration:</a:t>
            </a:r>
          </a:p>
          <a:p>
            <a:pPr marL="560388" lvl="1" indent="-222250" defTabSz="895350">
              <a:tabLst>
                <a:tab pos="971550" algn="ctr"/>
                <a:tab pos="2343150" algn="ctr"/>
                <a:tab pos="3657600" algn="ctr"/>
              </a:tabLst>
            </a:pPr>
            <a:r>
              <a:rPr lang="en-US" sz="2400" dirty="0">
                <a:latin typeface="Calibri"/>
                <a:cs typeface="Calibri"/>
              </a:rPr>
              <a:t>		</a:t>
            </a:r>
            <a:r>
              <a:rPr lang="en-US" sz="2400" u="sng" dirty="0">
                <a:latin typeface="Calibri"/>
                <a:cs typeface="Calibri"/>
              </a:rPr>
              <a:t>A</a:t>
            </a:r>
            <a:r>
              <a:rPr lang="en-US" sz="2400" dirty="0">
                <a:latin typeface="Calibri"/>
                <a:cs typeface="Calibri"/>
              </a:rPr>
              <a:t>	</a:t>
            </a:r>
            <a:r>
              <a:rPr lang="en-US" sz="2400" u="sng" dirty="0">
                <a:latin typeface="Calibri"/>
                <a:cs typeface="Calibri"/>
              </a:rPr>
              <a:t>B</a:t>
            </a:r>
            <a:r>
              <a:rPr lang="en-US" sz="2400" dirty="0">
                <a:latin typeface="Calibri"/>
                <a:cs typeface="Calibri"/>
              </a:rPr>
              <a:t>	</a:t>
            </a:r>
            <a:r>
              <a:rPr lang="en-US" sz="2400" u="sng" dirty="0">
                <a:latin typeface="Calibri"/>
                <a:cs typeface="Calibri"/>
              </a:rPr>
              <a:t>C</a:t>
            </a:r>
            <a:endParaRPr lang="en-US" sz="2400" dirty="0">
              <a:latin typeface="Calibri"/>
              <a:cs typeface="Calibri"/>
            </a:endParaRPr>
          </a:p>
          <a:p>
            <a:pPr marL="560388" lvl="1" indent="-222250" defTabSz="895350">
              <a:tabLst>
                <a:tab pos="971550" algn="ctr"/>
                <a:tab pos="2343150" algn="ctr"/>
                <a:tab pos="3657600" algn="ctr"/>
              </a:tabLst>
            </a:pPr>
            <a:r>
              <a:rPr lang="en-US" sz="2400" dirty="0">
                <a:latin typeface="Calibri"/>
                <a:cs typeface="Calibri"/>
              </a:rPr>
              <a:t>		0.125	1.0	0.0</a:t>
            </a:r>
          </a:p>
        </p:txBody>
      </p:sp>
      <p:sp>
        <p:nvSpPr>
          <p:cNvPr id="24" name="Rectangle 3"/>
          <p:cNvSpPr>
            <a:spLocks noChangeArrowheads="1"/>
          </p:cNvSpPr>
          <p:nvPr/>
        </p:nvSpPr>
        <p:spPr bwMode="auto">
          <a:xfrm>
            <a:off x="4646837" y="4256292"/>
            <a:ext cx="1898426" cy="357663"/>
          </a:xfrm>
          <a:prstGeom prst="rect">
            <a:avLst/>
          </a:prstGeom>
          <a:noFill/>
          <a:ln w="3240">
            <a:noFill/>
            <a:miter lim="800000"/>
            <a:headEnd/>
            <a:tailEnd/>
          </a:ln>
          <a:effectLst/>
        </p:spPr>
        <p:txBody>
          <a:bodyPr wrap="none" lIns="90000" tIns="46800" rIns="90000" bIns="46800">
            <a:spAutoFit/>
          </a:bodyPr>
          <a:lstStyle/>
          <a:p>
            <a:pPr>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b="1" i="1" dirty="0" err="1">
                <a:solidFill>
                  <a:schemeClr val="tx1">
                    <a:lumMod val="50000"/>
                    <a:lumOff val="50000"/>
                  </a:schemeClr>
                </a:solidFill>
                <a:latin typeface="Courier New" pitchFamily="49" charset="0"/>
                <a:ea typeface="Arial" charset="0"/>
                <a:cs typeface="Arial" charset="0"/>
              </a:rPr>
              <a:t>matmult</a:t>
            </a:r>
            <a:r>
              <a:rPr lang="en-GB" b="1" i="1" dirty="0">
                <a:solidFill>
                  <a:schemeClr val="tx1">
                    <a:lumMod val="50000"/>
                    <a:lumOff val="50000"/>
                  </a:schemeClr>
                </a:solidFill>
                <a:latin typeface="Courier New" pitchFamily="49" charset="0"/>
                <a:ea typeface="Arial" charset="0"/>
                <a:cs typeface="Arial" charset="0"/>
              </a:rPr>
              <a:t>/</a:t>
            </a:r>
            <a:r>
              <a:rPr lang="en-GB" b="1" i="1" dirty="0" err="1">
                <a:solidFill>
                  <a:schemeClr val="tx1">
                    <a:lumMod val="50000"/>
                    <a:lumOff val="50000"/>
                  </a:schemeClr>
                </a:solidFill>
                <a:latin typeface="Courier New" pitchFamily="49" charset="0"/>
                <a:ea typeface="Arial" charset="0"/>
                <a:cs typeface="Arial" charset="0"/>
              </a:rPr>
              <a:t>mm.c</a:t>
            </a:r>
            <a:endParaRPr lang="en-GB" b="1" i="1" dirty="0">
              <a:solidFill>
                <a:schemeClr val="tx1">
                  <a:lumMod val="50000"/>
                  <a:lumOff val="50000"/>
                </a:schemeClr>
              </a:solidFill>
              <a:latin typeface="Courier New" pitchFamily="49" charset="0"/>
              <a:ea typeface="Arial" charset="0"/>
              <a:cs typeface="Arial" charset="0"/>
            </a:endParaRPr>
          </a:p>
        </p:txBody>
      </p:sp>
      <p:sp>
        <p:nvSpPr>
          <p:cNvPr id="2" name="Slide Number Placeholder 1"/>
          <p:cNvSpPr>
            <a:spLocks noGrp="1"/>
          </p:cNvSpPr>
          <p:nvPr>
            <p:ph type="sldNum" sz="quarter" idx="12"/>
          </p:nvPr>
        </p:nvSpPr>
        <p:spPr/>
        <p:txBody>
          <a:bodyPr/>
          <a:lstStyle/>
          <a:p>
            <a:fld id="{04A7C484-7E24-447E-8CB0-5149A4D34DEF}" type="slidenum">
              <a:rPr lang="en-US" altLang="en-US" smtClean="0"/>
              <a:pPr/>
              <a:t>27</a:t>
            </a:fld>
            <a:endParaRPr lang="en-US" altLang="en-US"/>
          </a:p>
        </p:txBody>
      </p:sp>
      <p:sp>
        <p:nvSpPr>
          <p:cNvPr id="26" name="Rectangle 25"/>
          <p:cNvSpPr/>
          <p:nvPr/>
        </p:nvSpPr>
        <p:spPr>
          <a:xfrm>
            <a:off x="1600200" y="6629401"/>
            <a:ext cx="1371600" cy="200055"/>
          </a:xfrm>
          <a:prstGeom prst="rect">
            <a:avLst/>
          </a:prstGeom>
          <a:solidFill>
            <a:schemeClr val="bg1"/>
          </a:solidFill>
        </p:spPr>
        <p:txBody>
          <a:bodyPr wrap="square">
            <a:spAutoFit/>
          </a:bodyPr>
          <a:lstStyle/>
          <a:p>
            <a:r>
              <a:rPr lang="en-US" sz="700" dirty="0">
                <a:latin typeface="Calibri" panose="020F0502020204030204" pitchFamily="34" charset="0"/>
                <a:cs typeface="Calibri" panose="020F0502020204030204" pitchFamily="34" charset="0"/>
              </a:rPr>
              <a:t>[Bryant and </a:t>
            </a:r>
            <a:r>
              <a:rPr lang="en-US" sz="700" dirty="0" err="1">
                <a:latin typeface="Calibri" panose="020F0502020204030204" pitchFamily="34" charset="0"/>
                <a:cs typeface="Calibri" panose="020F0502020204030204" pitchFamily="34" charset="0"/>
              </a:rPr>
              <a:t>O‘Hallaron</a:t>
            </a:r>
            <a:r>
              <a:rPr lang="en-US" sz="700" dirty="0">
                <a:latin typeface="Calibri" panose="020F0502020204030204" pitchFamily="34" charset="0"/>
                <a:cs typeface="Calibri" panose="020F0502020204030204" pitchFamily="34" charset="0"/>
              </a:rPr>
              <a:t>: CMU] →</a:t>
            </a:r>
          </a:p>
        </p:txBody>
      </p:sp>
    </p:spTree>
    <p:extLst>
      <p:ext uri="{BB962C8B-B14F-4D97-AF65-F5344CB8AC3E}">
        <p14:creationId xmlns:p14="http://schemas.microsoft.com/office/powerpoint/2010/main" val="2392092563"/>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83" name="Rectangle 27"/>
          <p:cNvSpPr>
            <a:spLocks noGrp="1" noChangeArrowheads="1"/>
          </p:cNvSpPr>
          <p:nvPr>
            <p:ph type="title"/>
          </p:nvPr>
        </p:nvSpPr>
        <p:spPr/>
        <p:txBody>
          <a:bodyPr/>
          <a:lstStyle/>
          <a:p>
            <a:r>
              <a:rPr lang="en-US" dirty="0"/>
              <a:t>Matrix Multiplication (</a:t>
            </a:r>
            <a:r>
              <a:rPr lang="en-US" dirty="0" err="1">
                <a:latin typeface="Courier New" panose="02070309020205020404" pitchFamily="49" charset="0"/>
                <a:cs typeface="Courier New" panose="02070309020205020404" pitchFamily="49" charset="0"/>
              </a:rPr>
              <a:t>kij</a:t>
            </a:r>
            <a:r>
              <a:rPr lang="en-US" dirty="0"/>
              <a:t>)</a:t>
            </a:r>
          </a:p>
        </p:txBody>
      </p:sp>
      <p:sp>
        <p:nvSpPr>
          <p:cNvPr id="2" name="Slide Number Placeholder 1"/>
          <p:cNvSpPr>
            <a:spLocks noGrp="1"/>
          </p:cNvSpPr>
          <p:nvPr>
            <p:ph type="sldNum" sz="quarter" idx="12"/>
          </p:nvPr>
        </p:nvSpPr>
        <p:spPr/>
        <p:txBody>
          <a:bodyPr/>
          <a:lstStyle/>
          <a:p>
            <a:fld id="{04A7C484-7E24-447E-8CB0-5149A4D34DEF}" type="slidenum">
              <a:rPr lang="en-US" altLang="en-US" smtClean="0"/>
              <a:pPr/>
              <a:t>28</a:t>
            </a:fld>
            <a:endParaRPr lang="en-US" altLang="en-US"/>
          </a:p>
        </p:txBody>
      </p:sp>
      <p:sp>
        <p:nvSpPr>
          <p:cNvPr id="173059" name="Rectangle 3"/>
          <p:cNvSpPr>
            <a:spLocks noChangeArrowheads="1"/>
          </p:cNvSpPr>
          <p:nvPr/>
        </p:nvSpPr>
        <p:spPr bwMode="auto">
          <a:xfrm>
            <a:off x="1976439" y="1770064"/>
            <a:ext cx="4264025" cy="2515817"/>
          </a:xfrm>
          <a:prstGeom prst="rect">
            <a:avLst/>
          </a:prstGeom>
          <a:solidFill>
            <a:srgbClr val="F6F5BD"/>
          </a:solidFill>
          <a:ln w="12700">
            <a:solidFill>
              <a:schemeClr val="tx1"/>
            </a:solidFill>
            <a:miter lim="800000"/>
            <a:headEnd/>
            <a:tailEnd/>
          </a:ln>
          <a:effectLst>
            <a:outerShdw blurRad="63500" dist="107763" dir="2700000" algn="ctr" rotWithShape="0">
              <a:srgbClr val="000000">
                <a:alpha val="74998"/>
              </a:srgbClr>
            </a:outerShdw>
          </a:effectLst>
        </p:spPr>
        <p:txBody>
          <a:bodyPr lIns="90487" tIns="44450" rIns="90487" bIns="44450">
            <a:prstTxWarp prst="textNoShape">
              <a:avLst/>
            </a:prstTxWarp>
            <a:spAutoFit/>
          </a:bodyPr>
          <a:lstStyle/>
          <a:p>
            <a:pPr algn="l">
              <a:lnSpc>
                <a:spcPct val="65000"/>
              </a:lnSpc>
              <a:spcBef>
                <a:spcPct val="50000"/>
              </a:spcBef>
            </a:pPr>
            <a:r>
              <a:rPr lang="en-US" dirty="0">
                <a:latin typeface="Courier New" charset="0"/>
              </a:rPr>
              <a:t>/* </a:t>
            </a:r>
            <a:r>
              <a:rPr lang="en-US" dirty="0" err="1">
                <a:latin typeface="Courier New" charset="0"/>
              </a:rPr>
              <a:t>kij</a:t>
            </a:r>
            <a:r>
              <a:rPr lang="en-US" dirty="0">
                <a:latin typeface="Courier New" charset="0"/>
              </a:rPr>
              <a:t> */</a:t>
            </a:r>
          </a:p>
          <a:p>
            <a:pPr algn="l">
              <a:lnSpc>
                <a:spcPct val="65000"/>
              </a:lnSpc>
              <a:spcBef>
                <a:spcPct val="50000"/>
              </a:spcBef>
            </a:pPr>
            <a:r>
              <a:rPr lang="en-US" dirty="0">
                <a:latin typeface="Courier New" charset="0"/>
              </a:rPr>
              <a:t>for (k=0; k&lt;n; k++) {</a:t>
            </a:r>
          </a:p>
          <a:p>
            <a:pPr algn="l">
              <a:lnSpc>
                <a:spcPct val="65000"/>
              </a:lnSpc>
              <a:spcBef>
                <a:spcPct val="50000"/>
              </a:spcBef>
            </a:pPr>
            <a:r>
              <a:rPr lang="en-US" dirty="0">
                <a:latin typeface="Courier New" charset="0"/>
              </a:rPr>
              <a:t>  for (</a:t>
            </a:r>
            <a:r>
              <a:rPr lang="en-US" dirty="0" err="1">
                <a:latin typeface="Courier New" charset="0"/>
              </a:rPr>
              <a:t>i</a:t>
            </a:r>
            <a:r>
              <a:rPr lang="en-US" dirty="0">
                <a:latin typeface="Courier New" charset="0"/>
              </a:rPr>
              <a:t>=0; </a:t>
            </a:r>
            <a:r>
              <a:rPr lang="en-US" dirty="0" err="1">
                <a:latin typeface="Courier New" charset="0"/>
              </a:rPr>
              <a:t>i</a:t>
            </a:r>
            <a:r>
              <a:rPr lang="en-US" dirty="0">
                <a:latin typeface="Courier New" charset="0"/>
              </a:rPr>
              <a:t>&lt;n; </a:t>
            </a:r>
            <a:r>
              <a:rPr lang="en-US" dirty="0" err="1">
                <a:latin typeface="Courier New" charset="0"/>
              </a:rPr>
              <a:t>i</a:t>
            </a:r>
            <a:r>
              <a:rPr lang="en-US" dirty="0">
                <a:latin typeface="Courier New" charset="0"/>
              </a:rPr>
              <a:t>++) {</a:t>
            </a:r>
          </a:p>
          <a:p>
            <a:pPr algn="l">
              <a:lnSpc>
                <a:spcPct val="65000"/>
              </a:lnSpc>
              <a:spcBef>
                <a:spcPct val="50000"/>
              </a:spcBef>
            </a:pPr>
            <a:r>
              <a:rPr lang="en-US" dirty="0">
                <a:latin typeface="Courier New" charset="0"/>
              </a:rPr>
              <a:t>    r = a[</a:t>
            </a:r>
            <a:r>
              <a:rPr lang="en-US" dirty="0" err="1">
                <a:latin typeface="Courier New" charset="0"/>
              </a:rPr>
              <a:t>i</a:t>
            </a:r>
            <a:r>
              <a:rPr lang="en-US" dirty="0">
                <a:latin typeface="Courier New" charset="0"/>
              </a:rPr>
              <a:t>][k];</a:t>
            </a:r>
          </a:p>
          <a:p>
            <a:pPr algn="l">
              <a:lnSpc>
                <a:spcPct val="65000"/>
              </a:lnSpc>
              <a:spcBef>
                <a:spcPct val="50000"/>
              </a:spcBef>
            </a:pPr>
            <a:r>
              <a:rPr lang="en-US" dirty="0">
                <a:latin typeface="Courier New" charset="0"/>
              </a:rPr>
              <a:t>    for (j=0; j&lt;n; j++)</a:t>
            </a:r>
          </a:p>
          <a:p>
            <a:pPr algn="l">
              <a:lnSpc>
                <a:spcPct val="65000"/>
              </a:lnSpc>
              <a:spcBef>
                <a:spcPct val="50000"/>
              </a:spcBef>
            </a:pPr>
            <a:r>
              <a:rPr lang="en-US" dirty="0">
                <a:latin typeface="Courier New" charset="0"/>
              </a:rPr>
              <a:t>      </a:t>
            </a:r>
            <a:r>
              <a:rPr lang="en-US" dirty="0">
                <a:solidFill>
                  <a:srgbClr val="C00000"/>
                </a:solidFill>
                <a:latin typeface="Courier New" charset="0"/>
              </a:rPr>
              <a:t>c[</a:t>
            </a:r>
            <a:r>
              <a:rPr lang="en-US" dirty="0" err="1">
                <a:solidFill>
                  <a:srgbClr val="C00000"/>
                </a:solidFill>
                <a:latin typeface="Courier New" charset="0"/>
              </a:rPr>
              <a:t>i</a:t>
            </a:r>
            <a:r>
              <a:rPr lang="en-US" dirty="0">
                <a:solidFill>
                  <a:srgbClr val="C00000"/>
                </a:solidFill>
                <a:latin typeface="Courier New" charset="0"/>
              </a:rPr>
              <a:t>][j] += r * b[k][j];</a:t>
            </a:r>
            <a:r>
              <a:rPr lang="en-US" dirty="0">
                <a:latin typeface="Courier New" charset="0"/>
              </a:rPr>
              <a:t>   </a:t>
            </a:r>
          </a:p>
          <a:p>
            <a:pPr algn="l">
              <a:lnSpc>
                <a:spcPct val="65000"/>
              </a:lnSpc>
              <a:spcBef>
                <a:spcPct val="50000"/>
              </a:spcBef>
            </a:pPr>
            <a:r>
              <a:rPr lang="en-US" dirty="0">
                <a:latin typeface="Courier New" charset="0"/>
              </a:rPr>
              <a:t>  }</a:t>
            </a:r>
          </a:p>
          <a:p>
            <a:pPr algn="l">
              <a:lnSpc>
                <a:spcPct val="65000"/>
              </a:lnSpc>
              <a:spcBef>
                <a:spcPct val="50000"/>
              </a:spcBef>
            </a:pPr>
            <a:r>
              <a:rPr lang="en-US" dirty="0">
                <a:latin typeface="Courier New" charset="0"/>
              </a:rPr>
              <a:t>}</a:t>
            </a:r>
          </a:p>
        </p:txBody>
      </p:sp>
      <p:sp>
        <p:nvSpPr>
          <p:cNvPr id="173060" name="Rectangle 4"/>
          <p:cNvSpPr>
            <a:spLocks noChangeArrowheads="1"/>
          </p:cNvSpPr>
          <p:nvPr/>
        </p:nvSpPr>
        <p:spPr bwMode="auto">
          <a:xfrm>
            <a:off x="6864350" y="2378075"/>
            <a:ext cx="596900" cy="520700"/>
          </a:xfrm>
          <a:prstGeom prst="rect">
            <a:avLst/>
          </a:prstGeom>
          <a:solidFill>
            <a:schemeClr val="bg1"/>
          </a:solidFill>
          <a:ln w="12700">
            <a:solidFill>
              <a:schemeClr val="tx1"/>
            </a:solidFill>
            <a:miter lim="800000"/>
            <a:headEnd/>
            <a:tailEnd/>
          </a:ln>
          <a:effectLst/>
        </p:spPr>
        <p:txBody>
          <a:bodyPr wrap="none" anchor="ctr">
            <a:prstTxWarp prst="textNoShape">
              <a:avLst/>
            </a:prstTxWarp>
          </a:bodyPr>
          <a:lstStyle/>
          <a:p>
            <a:endParaRPr lang="en-US" sz="2000">
              <a:latin typeface="Calibri"/>
              <a:cs typeface="Calibri"/>
            </a:endParaRPr>
          </a:p>
        </p:txBody>
      </p:sp>
      <p:sp>
        <p:nvSpPr>
          <p:cNvPr id="173061" name="Rectangle 5"/>
          <p:cNvSpPr>
            <a:spLocks noChangeArrowheads="1"/>
          </p:cNvSpPr>
          <p:nvPr/>
        </p:nvSpPr>
        <p:spPr bwMode="auto">
          <a:xfrm>
            <a:off x="8083550" y="2378075"/>
            <a:ext cx="596900" cy="520700"/>
          </a:xfrm>
          <a:prstGeom prst="rect">
            <a:avLst/>
          </a:prstGeom>
          <a:solidFill>
            <a:schemeClr val="bg1"/>
          </a:solidFill>
          <a:ln w="12700">
            <a:solidFill>
              <a:schemeClr val="tx1"/>
            </a:solidFill>
            <a:miter lim="800000"/>
            <a:headEnd/>
            <a:tailEnd/>
          </a:ln>
          <a:effectLst/>
        </p:spPr>
        <p:txBody>
          <a:bodyPr wrap="none" anchor="ctr">
            <a:prstTxWarp prst="textNoShape">
              <a:avLst/>
            </a:prstTxWarp>
          </a:bodyPr>
          <a:lstStyle/>
          <a:p>
            <a:endParaRPr lang="en-US" sz="2000">
              <a:latin typeface="Calibri"/>
              <a:cs typeface="Calibri"/>
            </a:endParaRPr>
          </a:p>
        </p:txBody>
      </p:sp>
      <p:sp>
        <p:nvSpPr>
          <p:cNvPr id="173062" name="Rectangle 6"/>
          <p:cNvSpPr>
            <a:spLocks noChangeArrowheads="1"/>
          </p:cNvSpPr>
          <p:nvPr/>
        </p:nvSpPr>
        <p:spPr bwMode="auto">
          <a:xfrm>
            <a:off x="9251950" y="2378075"/>
            <a:ext cx="596900" cy="520700"/>
          </a:xfrm>
          <a:prstGeom prst="rect">
            <a:avLst/>
          </a:prstGeom>
          <a:solidFill>
            <a:schemeClr val="bg1"/>
          </a:solidFill>
          <a:ln w="12700">
            <a:solidFill>
              <a:schemeClr val="tx1"/>
            </a:solidFill>
            <a:miter lim="800000"/>
            <a:headEnd/>
            <a:tailEnd/>
          </a:ln>
          <a:effectLst/>
        </p:spPr>
        <p:txBody>
          <a:bodyPr wrap="none" anchor="ctr">
            <a:prstTxWarp prst="textNoShape">
              <a:avLst/>
            </a:prstTxWarp>
          </a:bodyPr>
          <a:lstStyle/>
          <a:p>
            <a:endParaRPr lang="en-US" sz="2000">
              <a:latin typeface="Calibri"/>
              <a:cs typeface="Calibri"/>
            </a:endParaRPr>
          </a:p>
        </p:txBody>
      </p:sp>
      <p:sp>
        <p:nvSpPr>
          <p:cNvPr id="173063" name="Rectangle 7"/>
          <p:cNvSpPr>
            <a:spLocks noChangeArrowheads="1"/>
          </p:cNvSpPr>
          <p:nvPr/>
        </p:nvSpPr>
        <p:spPr bwMode="auto">
          <a:xfrm>
            <a:off x="6996113" y="2959101"/>
            <a:ext cx="336630" cy="397545"/>
          </a:xfrm>
          <a:prstGeom prst="rect">
            <a:avLst/>
          </a:prstGeom>
          <a:noFill/>
          <a:ln w="25400">
            <a:noFill/>
            <a:miter lim="800000"/>
            <a:headEnd/>
            <a:tailEnd/>
          </a:ln>
          <a:effectLst/>
        </p:spPr>
        <p:txBody>
          <a:bodyPr wrap="none" lIns="90487" tIns="44450" rIns="90487" bIns="44450">
            <a:prstTxWarp prst="textNoShape">
              <a:avLst/>
            </a:prstTxWarp>
            <a:spAutoFit/>
          </a:bodyPr>
          <a:lstStyle/>
          <a:p>
            <a:pPr algn="l">
              <a:lnSpc>
                <a:spcPct val="100000"/>
              </a:lnSpc>
            </a:pPr>
            <a:r>
              <a:rPr lang="en-US" sz="2000">
                <a:latin typeface="Calibri"/>
                <a:cs typeface="Calibri"/>
              </a:rPr>
              <a:t>A</a:t>
            </a:r>
          </a:p>
        </p:txBody>
      </p:sp>
      <p:sp>
        <p:nvSpPr>
          <p:cNvPr id="173064" name="Rectangle 8"/>
          <p:cNvSpPr>
            <a:spLocks noChangeArrowheads="1"/>
          </p:cNvSpPr>
          <p:nvPr/>
        </p:nvSpPr>
        <p:spPr bwMode="auto">
          <a:xfrm>
            <a:off x="8215314" y="2959101"/>
            <a:ext cx="322253" cy="397545"/>
          </a:xfrm>
          <a:prstGeom prst="rect">
            <a:avLst/>
          </a:prstGeom>
          <a:noFill/>
          <a:ln w="25400">
            <a:noFill/>
            <a:miter lim="800000"/>
            <a:headEnd/>
            <a:tailEnd/>
          </a:ln>
          <a:effectLst/>
        </p:spPr>
        <p:txBody>
          <a:bodyPr wrap="none" lIns="90487" tIns="44450" rIns="90487" bIns="44450">
            <a:prstTxWarp prst="textNoShape">
              <a:avLst/>
            </a:prstTxWarp>
            <a:spAutoFit/>
          </a:bodyPr>
          <a:lstStyle/>
          <a:p>
            <a:pPr algn="l">
              <a:lnSpc>
                <a:spcPct val="100000"/>
              </a:lnSpc>
            </a:pPr>
            <a:r>
              <a:rPr lang="en-US" sz="2000">
                <a:latin typeface="Calibri"/>
                <a:cs typeface="Calibri"/>
              </a:rPr>
              <a:t>B</a:t>
            </a:r>
          </a:p>
        </p:txBody>
      </p:sp>
      <p:sp>
        <p:nvSpPr>
          <p:cNvPr id="173065" name="Rectangle 9"/>
          <p:cNvSpPr>
            <a:spLocks noChangeArrowheads="1"/>
          </p:cNvSpPr>
          <p:nvPr/>
        </p:nvSpPr>
        <p:spPr bwMode="auto">
          <a:xfrm>
            <a:off x="9372600" y="2959101"/>
            <a:ext cx="319498" cy="397545"/>
          </a:xfrm>
          <a:prstGeom prst="rect">
            <a:avLst/>
          </a:prstGeom>
          <a:noFill/>
          <a:ln w="25400">
            <a:noFill/>
            <a:miter lim="800000"/>
            <a:headEnd/>
            <a:tailEnd/>
          </a:ln>
          <a:effectLst/>
        </p:spPr>
        <p:txBody>
          <a:bodyPr wrap="none" lIns="90487" tIns="44450" rIns="90487" bIns="44450">
            <a:prstTxWarp prst="textNoShape">
              <a:avLst/>
            </a:prstTxWarp>
            <a:spAutoFit/>
          </a:bodyPr>
          <a:lstStyle/>
          <a:p>
            <a:pPr algn="l">
              <a:lnSpc>
                <a:spcPct val="100000"/>
              </a:lnSpc>
            </a:pPr>
            <a:r>
              <a:rPr lang="en-US" sz="2000" dirty="0">
                <a:latin typeface="Calibri"/>
                <a:cs typeface="Calibri"/>
              </a:rPr>
              <a:t>C</a:t>
            </a:r>
          </a:p>
        </p:txBody>
      </p:sp>
      <p:sp>
        <p:nvSpPr>
          <p:cNvPr id="173066" name="Rectangle 10"/>
          <p:cNvSpPr>
            <a:spLocks noChangeArrowheads="1"/>
          </p:cNvSpPr>
          <p:nvPr/>
        </p:nvSpPr>
        <p:spPr bwMode="auto">
          <a:xfrm>
            <a:off x="9840914" y="2578101"/>
            <a:ext cx="588877" cy="397545"/>
          </a:xfrm>
          <a:prstGeom prst="rect">
            <a:avLst/>
          </a:prstGeom>
          <a:noFill/>
          <a:ln w="25400">
            <a:noFill/>
            <a:miter lim="800000"/>
            <a:headEnd/>
            <a:tailEnd/>
          </a:ln>
          <a:effectLst/>
        </p:spPr>
        <p:txBody>
          <a:bodyPr wrap="none" lIns="90487" tIns="44450" rIns="90487" bIns="44450">
            <a:prstTxWarp prst="textNoShape">
              <a:avLst/>
            </a:prstTxWarp>
            <a:spAutoFit/>
          </a:bodyPr>
          <a:lstStyle/>
          <a:p>
            <a:pPr algn="l">
              <a:lnSpc>
                <a:spcPct val="100000"/>
              </a:lnSpc>
            </a:pPr>
            <a:r>
              <a:rPr lang="en-US" sz="2000">
                <a:latin typeface="Calibri"/>
                <a:cs typeface="Calibri"/>
              </a:rPr>
              <a:t>(i,*)</a:t>
            </a:r>
          </a:p>
        </p:txBody>
      </p:sp>
      <p:sp>
        <p:nvSpPr>
          <p:cNvPr id="173067" name="Line 11"/>
          <p:cNvSpPr>
            <a:spLocks noChangeShapeType="1"/>
          </p:cNvSpPr>
          <p:nvPr/>
        </p:nvSpPr>
        <p:spPr bwMode="auto">
          <a:xfrm>
            <a:off x="9258300" y="2752725"/>
            <a:ext cx="584200" cy="0"/>
          </a:xfrm>
          <a:prstGeom prst="line">
            <a:avLst/>
          </a:prstGeom>
          <a:noFill/>
          <a:ln w="57150">
            <a:solidFill>
              <a:srgbClr val="C00000"/>
            </a:solidFill>
            <a:round/>
            <a:headEnd/>
            <a:tailEnd/>
          </a:ln>
          <a:effectLst/>
        </p:spPr>
        <p:txBody>
          <a:bodyPr wrap="none" anchor="ctr">
            <a:prstTxWarp prst="textNoShape">
              <a:avLst/>
            </a:prstTxWarp>
          </a:bodyPr>
          <a:lstStyle/>
          <a:p>
            <a:endParaRPr lang="en-US" sz="2000">
              <a:latin typeface="Calibri"/>
              <a:cs typeface="Calibri"/>
            </a:endParaRPr>
          </a:p>
        </p:txBody>
      </p:sp>
      <p:sp>
        <p:nvSpPr>
          <p:cNvPr id="173068" name="Rectangle 12"/>
          <p:cNvSpPr>
            <a:spLocks noChangeArrowheads="1"/>
          </p:cNvSpPr>
          <p:nvPr/>
        </p:nvSpPr>
        <p:spPr bwMode="auto">
          <a:xfrm>
            <a:off x="6946900" y="2765425"/>
            <a:ext cx="50800" cy="50800"/>
          </a:xfrm>
          <a:prstGeom prst="rect">
            <a:avLst/>
          </a:prstGeom>
          <a:solidFill>
            <a:srgbClr val="FF0000"/>
          </a:solidFill>
          <a:ln w="57150">
            <a:solidFill>
              <a:srgbClr val="C00000"/>
            </a:solidFill>
            <a:miter lim="800000"/>
            <a:headEnd/>
            <a:tailEnd/>
          </a:ln>
          <a:effectLst/>
        </p:spPr>
        <p:txBody>
          <a:bodyPr wrap="none" anchor="ctr">
            <a:prstTxWarp prst="textNoShape">
              <a:avLst/>
            </a:prstTxWarp>
          </a:bodyPr>
          <a:lstStyle/>
          <a:p>
            <a:endParaRPr lang="en-US" sz="2000">
              <a:latin typeface="Calibri"/>
              <a:cs typeface="Calibri"/>
            </a:endParaRPr>
          </a:p>
        </p:txBody>
      </p:sp>
      <p:sp>
        <p:nvSpPr>
          <p:cNvPr id="173069" name="Rectangle 13"/>
          <p:cNvSpPr>
            <a:spLocks noChangeArrowheads="1"/>
          </p:cNvSpPr>
          <p:nvPr/>
        </p:nvSpPr>
        <p:spPr bwMode="auto">
          <a:xfrm>
            <a:off x="6813670" y="2349501"/>
            <a:ext cx="577731" cy="397545"/>
          </a:xfrm>
          <a:prstGeom prst="rect">
            <a:avLst/>
          </a:prstGeom>
          <a:noFill/>
          <a:ln w="25400">
            <a:noFill/>
            <a:miter lim="800000"/>
            <a:headEnd/>
            <a:tailEnd/>
          </a:ln>
          <a:effectLst/>
        </p:spPr>
        <p:txBody>
          <a:bodyPr wrap="none" lIns="90487" tIns="44450" rIns="90487" bIns="44450">
            <a:prstTxWarp prst="textNoShape">
              <a:avLst/>
            </a:prstTxWarp>
            <a:spAutoFit/>
          </a:bodyPr>
          <a:lstStyle/>
          <a:p>
            <a:pPr algn="l">
              <a:lnSpc>
                <a:spcPct val="100000"/>
              </a:lnSpc>
            </a:pPr>
            <a:r>
              <a:rPr lang="en-US" sz="2000" dirty="0">
                <a:latin typeface="Calibri"/>
                <a:cs typeface="Calibri"/>
              </a:rPr>
              <a:t>(</a:t>
            </a:r>
            <a:r>
              <a:rPr lang="en-US" sz="2000" dirty="0" err="1">
                <a:latin typeface="Calibri"/>
                <a:cs typeface="Calibri"/>
              </a:rPr>
              <a:t>i,k</a:t>
            </a:r>
            <a:r>
              <a:rPr lang="en-US" sz="2000" dirty="0">
                <a:latin typeface="Calibri"/>
                <a:cs typeface="Calibri"/>
              </a:rPr>
              <a:t>)</a:t>
            </a:r>
          </a:p>
        </p:txBody>
      </p:sp>
      <p:sp>
        <p:nvSpPr>
          <p:cNvPr id="173070" name="Rectangle 14"/>
          <p:cNvSpPr>
            <a:spLocks noChangeArrowheads="1"/>
          </p:cNvSpPr>
          <p:nvPr/>
        </p:nvSpPr>
        <p:spPr bwMode="auto">
          <a:xfrm>
            <a:off x="8672513" y="2349501"/>
            <a:ext cx="646610" cy="397545"/>
          </a:xfrm>
          <a:prstGeom prst="rect">
            <a:avLst/>
          </a:prstGeom>
          <a:noFill/>
          <a:ln w="25400">
            <a:noFill/>
            <a:miter lim="800000"/>
            <a:headEnd/>
            <a:tailEnd/>
          </a:ln>
          <a:effectLst/>
        </p:spPr>
        <p:txBody>
          <a:bodyPr wrap="none" lIns="90487" tIns="44450" rIns="90487" bIns="44450">
            <a:prstTxWarp prst="textNoShape">
              <a:avLst/>
            </a:prstTxWarp>
            <a:spAutoFit/>
          </a:bodyPr>
          <a:lstStyle/>
          <a:p>
            <a:pPr algn="l">
              <a:lnSpc>
                <a:spcPct val="100000"/>
              </a:lnSpc>
            </a:pPr>
            <a:r>
              <a:rPr lang="en-US" sz="2000">
                <a:latin typeface="Calibri"/>
                <a:cs typeface="Calibri"/>
              </a:rPr>
              <a:t>(k,*)</a:t>
            </a:r>
          </a:p>
        </p:txBody>
      </p:sp>
      <p:sp>
        <p:nvSpPr>
          <p:cNvPr id="173071" name="Line 15"/>
          <p:cNvSpPr>
            <a:spLocks noChangeShapeType="1"/>
          </p:cNvSpPr>
          <p:nvPr/>
        </p:nvSpPr>
        <p:spPr bwMode="auto">
          <a:xfrm>
            <a:off x="8089900" y="2524125"/>
            <a:ext cx="584200" cy="0"/>
          </a:xfrm>
          <a:prstGeom prst="line">
            <a:avLst/>
          </a:prstGeom>
          <a:noFill/>
          <a:ln w="57150">
            <a:solidFill>
              <a:srgbClr val="C00000"/>
            </a:solidFill>
            <a:round/>
            <a:headEnd/>
            <a:tailEnd/>
          </a:ln>
          <a:effectLst/>
        </p:spPr>
        <p:txBody>
          <a:bodyPr wrap="none" anchor="ctr">
            <a:prstTxWarp prst="textNoShape">
              <a:avLst/>
            </a:prstTxWarp>
          </a:bodyPr>
          <a:lstStyle/>
          <a:p>
            <a:endParaRPr lang="en-US" sz="2000">
              <a:latin typeface="Calibri"/>
              <a:cs typeface="Calibri"/>
            </a:endParaRPr>
          </a:p>
        </p:txBody>
      </p:sp>
      <p:sp>
        <p:nvSpPr>
          <p:cNvPr id="173072" name="Rectangle 16"/>
          <p:cNvSpPr>
            <a:spLocks noChangeArrowheads="1"/>
          </p:cNvSpPr>
          <p:nvPr/>
        </p:nvSpPr>
        <p:spPr bwMode="auto">
          <a:xfrm>
            <a:off x="6907213" y="1816101"/>
            <a:ext cx="1324630" cy="397545"/>
          </a:xfrm>
          <a:prstGeom prst="rect">
            <a:avLst/>
          </a:prstGeom>
          <a:noFill/>
          <a:ln w="25400">
            <a:noFill/>
            <a:miter lim="800000"/>
            <a:headEnd/>
            <a:tailEnd/>
          </a:ln>
          <a:effectLst/>
        </p:spPr>
        <p:txBody>
          <a:bodyPr wrap="none" lIns="90487" tIns="44450" rIns="90487" bIns="44450">
            <a:prstTxWarp prst="textNoShape">
              <a:avLst/>
            </a:prstTxWarp>
            <a:spAutoFit/>
          </a:bodyPr>
          <a:lstStyle/>
          <a:p>
            <a:pPr algn="l">
              <a:lnSpc>
                <a:spcPct val="100000"/>
              </a:lnSpc>
            </a:pPr>
            <a:r>
              <a:rPr lang="en-US" sz="2000">
                <a:latin typeface="Calibri"/>
                <a:cs typeface="Calibri"/>
              </a:rPr>
              <a:t>Inner loop:</a:t>
            </a:r>
          </a:p>
        </p:txBody>
      </p:sp>
      <p:sp>
        <p:nvSpPr>
          <p:cNvPr id="173074" name="Rectangle 18"/>
          <p:cNvSpPr>
            <a:spLocks noChangeArrowheads="1"/>
          </p:cNvSpPr>
          <p:nvPr/>
        </p:nvSpPr>
        <p:spPr bwMode="auto">
          <a:xfrm>
            <a:off x="7848601" y="3863976"/>
            <a:ext cx="1177605" cy="397545"/>
          </a:xfrm>
          <a:prstGeom prst="rect">
            <a:avLst/>
          </a:prstGeom>
          <a:noFill/>
          <a:ln w="25400">
            <a:noFill/>
            <a:miter lim="800000"/>
            <a:headEnd/>
            <a:tailEnd/>
          </a:ln>
          <a:effectLst/>
        </p:spPr>
        <p:txBody>
          <a:bodyPr wrap="none" lIns="90487" tIns="44450" rIns="90487" bIns="44450">
            <a:prstTxWarp prst="textNoShape">
              <a:avLst/>
            </a:prstTxWarp>
            <a:spAutoFit/>
          </a:bodyPr>
          <a:lstStyle/>
          <a:p>
            <a:pPr algn="ctr">
              <a:lnSpc>
                <a:spcPct val="100000"/>
              </a:lnSpc>
            </a:pPr>
            <a:r>
              <a:rPr lang="en-US" sz="2000">
                <a:latin typeface="Calibri"/>
                <a:cs typeface="Calibri"/>
              </a:rPr>
              <a:t>Row-wise</a:t>
            </a:r>
          </a:p>
        </p:txBody>
      </p:sp>
      <p:sp>
        <p:nvSpPr>
          <p:cNvPr id="173075" name="Line 19"/>
          <p:cNvSpPr>
            <a:spLocks noChangeShapeType="1"/>
          </p:cNvSpPr>
          <p:nvPr/>
        </p:nvSpPr>
        <p:spPr bwMode="auto">
          <a:xfrm flipV="1">
            <a:off x="8405813" y="3352801"/>
            <a:ext cx="0" cy="627063"/>
          </a:xfrm>
          <a:prstGeom prst="line">
            <a:avLst/>
          </a:prstGeom>
          <a:noFill/>
          <a:ln w="25400">
            <a:solidFill>
              <a:schemeClr val="tx1"/>
            </a:solidFill>
            <a:round/>
            <a:headEnd/>
            <a:tailEnd type="triangle" w="med" len="med"/>
          </a:ln>
          <a:effectLst/>
        </p:spPr>
        <p:txBody>
          <a:bodyPr wrap="none" anchor="ctr">
            <a:prstTxWarp prst="textNoShape">
              <a:avLst/>
            </a:prstTxWarp>
          </a:bodyPr>
          <a:lstStyle/>
          <a:p>
            <a:pPr algn="ctr"/>
            <a:endParaRPr lang="en-US" sz="2000">
              <a:latin typeface="Calibri"/>
              <a:cs typeface="Calibri"/>
            </a:endParaRPr>
          </a:p>
        </p:txBody>
      </p:sp>
      <p:sp>
        <p:nvSpPr>
          <p:cNvPr id="173077" name="Rectangle 21"/>
          <p:cNvSpPr>
            <a:spLocks noChangeArrowheads="1"/>
          </p:cNvSpPr>
          <p:nvPr/>
        </p:nvSpPr>
        <p:spPr bwMode="auto">
          <a:xfrm>
            <a:off x="8991601" y="3863976"/>
            <a:ext cx="1177605" cy="397545"/>
          </a:xfrm>
          <a:prstGeom prst="rect">
            <a:avLst/>
          </a:prstGeom>
          <a:noFill/>
          <a:ln w="25400">
            <a:noFill/>
            <a:miter lim="800000"/>
            <a:headEnd/>
            <a:tailEnd/>
          </a:ln>
          <a:effectLst/>
        </p:spPr>
        <p:txBody>
          <a:bodyPr wrap="none" lIns="90487" tIns="44450" rIns="90487" bIns="44450">
            <a:prstTxWarp prst="textNoShape">
              <a:avLst/>
            </a:prstTxWarp>
            <a:spAutoFit/>
          </a:bodyPr>
          <a:lstStyle/>
          <a:p>
            <a:pPr algn="ctr">
              <a:lnSpc>
                <a:spcPct val="100000"/>
              </a:lnSpc>
            </a:pPr>
            <a:r>
              <a:rPr lang="en-US" sz="2000">
                <a:latin typeface="Calibri"/>
                <a:cs typeface="Calibri"/>
              </a:rPr>
              <a:t>Row-wise</a:t>
            </a:r>
          </a:p>
        </p:txBody>
      </p:sp>
      <p:sp>
        <p:nvSpPr>
          <p:cNvPr id="173078" name="Line 22"/>
          <p:cNvSpPr>
            <a:spLocks noChangeShapeType="1"/>
          </p:cNvSpPr>
          <p:nvPr/>
        </p:nvSpPr>
        <p:spPr bwMode="auto">
          <a:xfrm flipV="1">
            <a:off x="9548813" y="3352801"/>
            <a:ext cx="0" cy="627063"/>
          </a:xfrm>
          <a:prstGeom prst="line">
            <a:avLst/>
          </a:prstGeom>
          <a:noFill/>
          <a:ln w="25400">
            <a:solidFill>
              <a:schemeClr val="tx1"/>
            </a:solidFill>
            <a:round/>
            <a:headEnd/>
            <a:tailEnd type="triangle" w="med" len="med"/>
          </a:ln>
          <a:effectLst/>
        </p:spPr>
        <p:txBody>
          <a:bodyPr wrap="none" anchor="ctr">
            <a:prstTxWarp prst="textNoShape">
              <a:avLst/>
            </a:prstTxWarp>
          </a:bodyPr>
          <a:lstStyle/>
          <a:p>
            <a:pPr algn="ctr"/>
            <a:endParaRPr lang="en-US" sz="2000">
              <a:latin typeface="Calibri"/>
              <a:cs typeface="Calibri"/>
            </a:endParaRPr>
          </a:p>
        </p:txBody>
      </p:sp>
      <p:sp>
        <p:nvSpPr>
          <p:cNvPr id="173080" name="Rectangle 24"/>
          <p:cNvSpPr>
            <a:spLocks noChangeArrowheads="1"/>
          </p:cNvSpPr>
          <p:nvPr/>
        </p:nvSpPr>
        <p:spPr bwMode="auto">
          <a:xfrm>
            <a:off x="6817666" y="3871914"/>
            <a:ext cx="726134" cy="397545"/>
          </a:xfrm>
          <a:prstGeom prst="rect">
            <a:avLst/>
          </a:prstGeom>
          <a:noFill/>
          <a:ln w="25400">
            <a:noFill/>
            <a:miter lim="800000"/>
            <a:headEnd/>
            <a:tailEnd/>
          </a:ln>
          <a:effectLst/>
        </p:spPr>
        <p:txBody>
          <a:bodyPr wrap="none" lIns="90487" tIns="44450" rIns="90487" bIns="44450">
            <a:prstTxWarp prst="textNoShape">
              <a:avLst/>
            </a:prstTxWarp>
            <a:spAutoFit/>
          </a:bodyPr>
          <a:lstStyle/>
          <a:p>
            <a:pPr algn="ctr">
              <a:lnSpc>
                <a:spcPct val="100000"/>
              </a:lnSpc>
            </a:pPr>
            <a:r>
              <a:rPr lang="en-US" sz="2000" dirty="0">
                <a:latin typeface="Calibri"/>
                <a:cs typeface="Calibri"/>
              </a:rPr>
              <a:t>Fixed</a:t>
            </a:r>
          </a:p>
        </p:txBody>
      </p:sp>
      <p:sp>
        <p:nvSpPr>
          <p:cNvPr id="173081" name="Line 25"/>
          <p:cNvSpPr>
            <a:spLocks noChangeShapeType="1"/>
          </p:cNvSpPr>
          <p:nvPr/>
        </p:nvSpPr>
        <p:spPr bwMode="auto">
          <a:xfrm flipV="1">
            <a:off x="7156451" y="3360738"/>
            <a:ext cx="0" cy="627062"/>
          </a:xfrm>
          <a:prstGeom prst="line">
            <a:avLst/>
          </a:prstGeom>
          <a:noFill/>
          <a:ln w="25400">
            <a:solidFill>
              <a:schemeClr val="tx1"/>
            </a:solidFill>
            <a:round/>
            <a:headEnd/>
            <a:tailEnd type="triangle" w="med" len="med"/>
          </a:ln>
          <a:effectLst/>
        </p:spPr>
        <p:txBody>
          <a:bodyPr wrap="none" anchor="ctr">
            <a:prstTxWarp prst="textNoShape">
              <a:avLst/>
            </a:prstTxWarp>
          </a:bodyPr>
          <a:lstStyle/>
          <a:p>
            <a:pPr algn="ctr"/>
            <a:endParaRPr lang="en-US" sz="2000">
              <a:latin typeface="Calibri"/>
              <a:cs typeface="Calibri"/>
            </a:endParaRPr>
          </a:p>
        </p:txBody>
      </p:sp>
      <p:sp>
        <p:nvSpPr>
          <p:cNvPr id="173082" name="Rectangle 26"/>
          <p:cNvSpPr>
            <a:spLocks noChangeArrowheads="1"/>
          </p:cNvSpPr>
          <p:nvPr/>
        </p:nvSpPr>
        <p:spPr bwMode="auto">
          <a:xfrm>
            <a:off x="1968500" y="4868864"/>
            <a:ext cx="4965700" cy="1227137"/>
          </a:xfrm>
          <a:prstGeom prst="rect">
            <a:avLst/>
          </a:prstGeom>
          <a:noFill/>
          <a:ln w="12700">
            <a:noFill/>
            <a:miter lim="800000"/>
            <a:headEnd/>
            <a:tailEnd/>
          </a:ln>
          <a:effectLst/>
        </p:spPr>
        <p:txBody>
          <a:bodyPr lIns="90487" tIns="44450" rIns="90487" bIns="44450">
            <a:prstTxWarp prst="textNoShape">
              <a:avLst/>
            </a:prstTxWarp>
          </a:bodyPr>
          <a:lstStyle/>
          <a:p>
            <a:pPr marL="223838" indent="-223838" defTabSz="895350">
              <a:tabLst>
                <a:tab pos="971550" algn="ctr"/>
                <a:tab pos="2343150" algn="ctr"/>
                <a:tab pos="3657600" algn="ctr"/>
              </a:tabLst>
            </a:pPr>
            <a:r>
              <a:rPr lang="en-US" sz="2400" u="sng" dirty="0">
                <a:latin typeface="Calibri"/>
                <a:cs typeface="Calibri"/>
              </a:rPr>
              <a:t>Misses per inner loop iteration:</a:t>
            </a:r>
          </a:p>
          <a:p>
            <a:pPr marL="560388" lvl="1" indent="-222250" defTabSz="895350">
              <a:tabLst>
                <a:tab pos="971550" algn="ctr"/>
                <a:tab pos="2343150" algn="ctr"/>
                <a:tab pos="3657600" algn="ctr"/>
              </a:tabLst>
            </a:pPr>
            <a:r>
              <a:rPr lang="en-US" sz="2400" dirty="0">
                <a:latin typeface="Calibri"/>
                <a:cs typeface="Calibri"/>
              </a:rPr>
              <a:t>		</a:t>
            </a:r>
            <a:r>
              <a:rPr lang="en-US" sz="2400" u="sng" dirty="0">
                <a:latin typeface="Calibri"/>
                <a:cs typeface="Calibri"/>
              </a:rPr>
              <a:t>A</a:t>
            </a:r>
            <a:r>
              <a:rPr lang="en-US" sz="2400" dirty="0">
                <a:latin typeface="Calibri"/>
                <a:cs typeface="Calibri"/>
              </a:rPr>
              <a:t>	</a:t>
            </a:r>
            <a:r>
              <a:rPr lang="en-US" sz="2400" u="sng" dirty="0">
                <a:latin typeface="Calibri"/>
                <a:cs typeface="Calibri"/>
              </a:rPr>
              <a:t>B</a:t>
            </a:r>
            <a:r>
              <a:rPr lang="en-US" sz="2400" dirty="0">
                <a:latin typeface="Calibri"/>
                <a:cs typeface="Calibri"/>
              </a:rPr>
              <a:t>	</a:t>
            </a:r>
            <a:r>
              <a:rPr lang="en-US" sz="2400" u="sng" dirty="0">
                <a:latin typeface="Calibri"/>
                <a:cs typeface="Calibri"/>
              </a:rPr>
              <a:t>C</a:t>
            </a:r>
            <a:endParaRPr lang="en-US" sz="2400" dirty="0">
              <a:latin typeface="Calibri"/>
              <a:cs typeface="Calibri"/>
            </a:endParaRPr>
          </a:p>
          <a:p>
            <a:pPr marL="560388" lvl="1" indent="-222250" defTabSz="895350">
              <a:tabLst>
                <a:tab pos="971550" algn="ctr"/>
                <a:tab pos="2343150" algn="ctr"/>
                <a:tab pos="3657600" algn="ctr"/>
              </a:tabLst>
            </a:pPr>
            <a:r>
              <a:rPr lang="en-US" sz="2400" dirty="0">
                <a:latin typeface="Calibri"/>
                <a:cs typeface="Calibri"/>
              </a:rPr>
              <a:t>		0.0	0.125	0.125</a:t>
            </a:r>
          </a:p>
        </p:txBody>
      </p:sp>
      <p:sp>
        <p:nvSpPr>
          <p:cNvPr id="24" name="Rectangle 3"/>
          <p:cNvSpPr>
            <a:spLocks noChangeArrowheads="1"/>
          </p:cNvSpPr>
          <p:nvPr/>
        </p:nvSpPr>
        <p:spPr bwMode="auto">
          <a:xfrm>
            <a:off x="4419600" y="3962401"/>
            <a:ext cx="1898426" cy="357663"/>
          </a:xfrm>
          <a:prstGeom prst="rect">
            <a:avLst/>
          </a:prstGeom>
          <a:noFill/>
          <a:ln w="3240">
            <a:noFill/>
            <a:miter lim="800000"/>
            <a:headEnd/>
            <a:tailEnd/>
          </a:ln>
          <a:effectLst/>
        </p:spPr>
        <p:txBody>
          <a:bodyPr wrap="none" lIns="90000" tIns="46800" rIns="90000" bIns="46800">
            <a:spAutoFit/>
          </a:bodyPr>
          <a:lstStyle/>
          <a:p>
            <a:pPr>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b="1" i="1" dirty="0" err="1">
                <a:solidFill>
                  <a:schemeClr val="tx1">
                    <a:lumMod val="50000"/>
                    <a:lumOff val="50000"/>
                  </a:schemeClr>
                </a:solidFill>
                <a:latin typeface="Courier New" pitchFamily="49" charset="0"/>
                <a:ea typeface="Arial" charset="0"/>
                <a:cs typeface="Arial" charset="0"/>
              </a:rPr>
              <a:t>matmult</a:t>
            </a:r>
            <a:r>
              <a:rPr lang="en-GB" b="1" i="1" dirty="0">
                <a:solidFill>
                  <a:schemeClr val="tx1">
                    <a:lumMod val="50000"/>
                    <a:lumOff val="50000"/>
                  </a:schemeClr>
                </a:solidFill>
                <a:latin typeface="Courier New" pitchFamily="49" charset="0"/>
                <a:ea typeface="Arial" charset="0"/>
                <a:cs typeface="Arial" charset="0"/>
              </a:rPr>
              <a:t>/</a:t>
            </a:r>
            <a:r>
              <a:rPr lang="en-GB" b="1" i="1" dirty="0" err="1">
                <a:solidFill>
                  <a:schemeClr val="tx1">
                    <a:lumMod val="50000"/>
                    <a:lumOff val="50000"/>
                  </a:schemeClr>
                </a:solidFill>
                <a:latin typeface="Courier New" pitchFamily="49" charset="0"/>
                <a:ea typeface="Arial" charset="0"/>
                <a:cs typeface="Arial" charset="0"/>
              </a:rPr>
              <a:t>mm.c</a:t>
            </a:r>
            <a:endParaRPr lang="en-GB" b="1" i="1" dirty="0">
              <a:solidFill>
                <a:schemeClr val="tx1">
                  <a:lumMod val="50000"/>
                  <a:lumOff val="50000"/>
                </a:schemeClr>
              </a:solidFill>
              <a:latin typeface="Courier New" pitchFamily="49" charset="0"/>
              <a:ea typeface="Arial" charset="0"/>
              <a:cs typeface="Arial" charset="0"/>
            </a:endParaRPr>
          </a:p>
        </p:txBody>
      </p:sp>
      <p:sp>
        <p:nvSpPr>
          <p:cNvPr id="26" name="Rectangle 25"/>
          <p:cNvSpPr/>
          <p:nvPr/>
        </p:nvSpPr>
        <p:spPr>
          <a:xfrm>
            <a:off x="1600200" y="6629401"/>
            <a:ext cx="1371600" cy="200055"/>
          </a:xfrm>
          <a:prstGeom prst="rect">
            <a:avLst/>
          </a:prstGeom>
          <a:solidFill>
            <a:schemeClr val="bg1"/>
          </a:solidFill>
        </p:spPr>
        <p:txBody>
          <a:bodyPr wrap="square">
            <a:spAutoFit/>
          </a:bodyPr>
          <a:lstStyle/>
          <a:p>
            <a:r>
              <a:rPr lang="en-US" sz="700" dirty="0">
                <a:latin typeface="Calibri" panose="020F0502020204030204" pitchFamily="34" charset="0"/>
                <a:cs typeface="Calibri" panose="020F0502020204030204" pitchFamily="34" charset="0"/>
              </a:rPr>
              <a:t>[Bryant and </a:t>
            </a:r>
            <a:r>
              <a:rPr lang="en-US" sz="700" dirty="0" err="1">
                <a:latin typeface="Calibri" panose="020F0502020204030204" pitchFamily="34" charset="0"/>
                <a:cs typeface="Calibri" panose="020F0502020204030204" pitchFamily="34" charset="0"/>
              </a:rPr>
              <a:t>O‘Hallaron</a:t>
            </a:r>
            <a:r>
              <a:rPr lang="en-US" sz="700" dirty="0">
                <a:latin typeface="Calibri" panose="020F0502020204030204" pitchFamily="34" charset="0"/>
                <a:cs typeface="Calibri" panose="020F0502020204030204" pitchFamily="34" charset="0"/>
              </a:rPr>
              <a:t>: CMU] →</a:t>
            </a:r>
          </a:p>
        </p:txBody>
      </p:sp>
    </p:spTree>
    <p:extLst>
      <p:ext uri="{BB962C8B-B14F-4D97-AF65-F5344CB8AC3E}">
        <p14:creationId xmlns:p14="http://schemas.microsoft.com/office/powerpoint/2010/main" val="2725694201"/>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7" name="Rectangle 27"/>
          <p:cNvSpPr>
            <a:spLocks noGrp="1" noChangeArrowheads="1"/>
          </p:cNvSpPr>
          <p:nvPr>
            <p:ph type="title"/>
          </p:nvPr>
        </p:nvSpPr>
        <p:spPr/>
        <p:txBody>
          <a:bodyPr/>
          <a:lstStyle/>
          <a:p>
            <a:r>
              <a:rPr lang="en-US" dirty="0"/>
              <a:t>Matrix Multiplication (</a:t>
            </a:r>
            <a:r>
              <a:rPr lang="en-US" dirty="0" err="1">
                <a:latin typeface="Courier New" panose="02070309020205020404" pitchFamily="49" charset="0"/>
                <a:cs typeface="Courier New" panose="02070309020205020404" pitchFamily="49" charset="0"/>
              </a:rPr>
              <a:t>ikj</a:t>
            </a:r>
            <a:r>
              <a:rPr lang="en-US" dirty="0"/>
              <a:t>)</a:t>
            </a:r>
          </a:p>
        </p:txBody>
      </p:sp>
      <p:sp>
        <p:nvSpPr>
          <p:cNvPr id="174083" name="Rectangle 3"/>
          <p:cNvSpPr>
            <a:spLocks noChangeArrowheads="1"/>
          </p:cNvSpPr>
          <p:nvPr/>
        </p:nvSpPr>
        <p:spPr bwMode="auto">
          <a:xfrm>
            <a:off x="2014539" y="1757364"/>
            <a:ext cx="4314825" cy="2515817"/>
          </a:xfrm>
          <a:prstGeom prst="rect">
            <a:avLst/>
          </a:prstGeom>
          <a:solidFill>
            <a:srgbClr val="F6F5BD"/>
          </a:solidFill>
          <a:ln w="12700">
            <a:solidFill>
              <a:schemeClr val="tx1"/>
            </a:solidFill>
            <a:miter lim="800000"/>
            <a:headEnd/>
            <a:tailEnd/>
          </a:ln>
          <a:effectLst>
            <a:outerShdw blurRad="63500" dist="107763" dir="2700000" algn="ctr" rotWithShape="0">
              <a:srgbClr val="000000">
                <a:alpha val="74998"/>
              </a:srgbClr>
            </a:outerShdw>
          </a:effectLst>
        </p:spPr>
        <p:txBody>
          <a:bodyPr lIns="90487" tIns="44450" rIns="90487" bIns="44450">
            <a:prstTxWarp prst="textNoShape">
              <a:avLst/>
            </a:prstTxWarp>
            <a:spAutoFit/>
          </a:bodyPr>
          <a:lstStyle/>
          <a:p>
            <a:pPr algn="l">
              <a:lnSpc>
                <a:spcPct val="65000"/>
              </a:lnSpc>
              <a:spcBef>
                <a:spcPct val="50000"/>
              </a:spcBef>
            </a:pPr>
            <a:r>
              <a:rPr lang="en-US" dirty="0">
                <a:latin typeface="Courier New" charset="0"/>
              </a:rPr>
              <a:t>/* </a:t>
            </a:r>
            <a:r>
              <a:rPr lang="en-US" dirty="0" err="1">
                <a:latin typeface="Courier New" charset="0"/>
              </a:rPr>
              <a:t>ikj</a:t>
            </a:r>
            <a:r>
              <a:rPr lang="en-US" dirty="0">
                <a:latin typeface="Courier New" charset="0"/>
              </a:rPr>
              <a:t> */</a:t>
            </a:r>
          </a:p>
          <a:p>
            <a:pPr algn="l">
              <a:lnSpc>
                <a:spcPct val="65000"/>
              </a:lnSpc>
              <a:spcBef>
                <a:spcPct val="50000"/>
              </a:spcBef>
            </a:pPr>
            <a:r>
              <a:rPr lang="en-US" dirty="0">
                <a:latin typeface="Courier New" charset="0"/>
              </a:rPr>
              <a:t>for (i=0; i&lt;n; i++) {</a:t>
            </a:r>
          </a:p>
          <a:p>
            <a:pPr algn="l">
              <a:lnSpc>
                <a:spcPct val="65000"/>
              </a:lnSpc>
              <a:spcBef>
                <a:spcPct val="50000"/>
              </a:spcBef>
            </a:pPr>
            <a:r>
              <a:rPr lang="en-US" dirty="0">
                <a:latin typeface="Courier New" charset="0"/>
              </a:rPr>
              <a:t>  for (k=0; k&lt;n; k++) {</a:t>
            </a:r>
          </a:p>
          <a:p>
            <a:pPr algn="l">
              <a:lnSpc>
                <a:spcPct val="65000"/>
              </a:lnSpc>
              <a:spcBef>
                <a:spcPct val="50000"/>
              </a:spcBef>
            </a:pPr>
            <a:r>
              <a:rPr lang="en-US" dirty="0">
                <a:latin typeface="Courier New" charset="0"/>
              </a:rPr>
              <a:t>    r = a[i][k];</a:t>
            </a:r>
          </a:p>
          <a:p>
            <a:pPr algn="l">
              <a:lnSpc>
                <a:spcPct val="65000"/>
              </a:lnSpc>
              <a:spcBef>
                <a:spcPct val="50000"/>
              </a:spcBef>
            </a:pPr>
            <a:r>
              <a:rPr lang="en-US" dirty="0">
                <a:latin typeface="Courier New" charset="0"/>
              </a:rPr>
              <a:t>    for (j=0; j&lt;n; </a:t>
            </a:r>
            <a:r>
              <a:rPr lang="en-US" dirty="0" err="1">
                <a:latin typeface="Courier New" charset="0"/>
              </a:rPr>
              <a:t>j++</a:t>
            </a:r>
            <a:r>
              <a:rPr lang="en-US" dirty="0">
                <a:latin typeface="Courier New" charset="0"/>
              </a:rPr>
              <a:t>)</a:t>
            </a:r>
          </a:p>
          <a:p>
            <a:pPr algn="l">
              <a:lnSpc>
                <a:spcPct val="65000"/>
              </a:lnSpc>
              <a:spcBef>
                <a:spcPct val="50000"/>
              </a:spcBef>
            </a:pPr>
            <a:r>
              <a:rPr lang="en-US" dirty="0">
                <a:latin typeface="Courier New" charset="0"/>
              </a:rPr>
              <a:t>      </a:t>
            </a:r>
            <a:r>
              <a:rPr lang="en-US" dirty="0">
                <a:solidFill>
                  <a:srgbClr val="C00000"/>
                </a:solidFill>
                <a:latin typeface="Courier New" charset="0"/>
              </a:rPr>
              <a:t>c[i][j] += r * b[k][j];</a:t>
            </a:r>
          </a:p>
          <a:p>
            <a:pPr algn="l">
              <a:lnSpc>
                <a:spcPct val="65000"/>
              </a:lnSpc>
              <a:spcBef>
                <a:spcPct val="50000"/>
              </a:spcBef>
            </a:pPr>
            <a:r>
              <a:rPr lang="en-US" dirty="0">
                <a:latin typeface="Courier New" charset="0"/>
              </a:rPr>
              <a:t>  }</a:t>
            </a:r>
          </a:p>
          <a:p>
            <a:pPr algn="l">
              <a:lnSpc>
                <a:spcPct val="65000"/>
              </a:lnSpc>
              <a:spcBef>
                <a:spcPct val="50000"/>
              </a:spcBef>
            </a:pPr>
            <a:r>
              <a:rPr lang="en-US" dirty="0">
                <a:latin typeface="Courier New" charset="0"/>
              </a:rPr>
              <a:t>}</a:t>
            </a:r>
          </a:p>
        </p:txBody>
      </p:sp>
      <p:sp>
        <p:nvSpPr>
          <p:cNvPr id="174084" name="Rectangle 4"/>
          <p:cNvSpPr>
            <a:spLocks noChangeArrowheads="1"/>
          </p:cNvSpPr>
          <p:nvPr/>
        </p:nvSpPr>
        <p:spPr bwMode="auto">
          <a:xfrm>
            <a:off x="6864350" y="2378075"/>
            <a:ext cx="596900" cy="520700"/>
          </a:xfrm>
          <a:prstGeom prst="rect">
            <a:avLst/>
          </a:prstGeom>
          <a:solidFill>
            <a:schemeClr val="bg1"/>
          </a:solidFill>
          <a:ln w="12700">
            <a:solidFill>
              <a:schemeClr val="tx1"/>
            </a:solidFill>
            <a:miter lim="800000"/>
            <a:headEnd/>
            <a:tailEnd/>
          </a:ln>
          <a:effectLst/>
        </p:spPr>
        <p:txBody>
          <a:bodyPr wrap="none" anchor="ctr">
            <a:prstTxWarp prst="textNoShape">
              <a:avLst/>
            </a:prstTxWarp>
          </a:bodyPr>
          <a:lstStyle/>
          <a:p>
            <a:endParaRPr lang="en-US" sz="2000">
              <a:latin typeface="Calibri"/>
              <a:cs typeface="Calibri"/>
            </a:endParaRPr>
          </a:p>
        </p:txBody>
      </p:sp>
      <p:sp>
        <p:nvSpPr>
          <p:cNvPr id="174085" name="Rectangle 5"/>
          <p:cNvSpPr>
            <a:spLocks noChangeArrowheads="1"/>
          </p:cNvSpPr>
          <p:nvPr/>
        </p:nvSpPr>
        <p:spPr bwMode="auto">
          <a:xfrm>
            <a:off x="8083550" y="2378075"/>
            <a:ext cx="596900" cy="520700"/>
          </a:xfrm>
          <a:prstGeom prst="rect">
            <a:avLst/>
          </a:prstGeom>
          <a:solidFill>
            <a:schemeClr val="bg1"/>
          </a:solidFill>
          <a:ln w="12700">
            <a:solidFill>
              <a:schemeClr val="tx1"/>
            </a:solidFill>
            <a:miter lim="800000"/>
            <a:headEnd/>
            <a:tailEnd/>
          </a:ln>
          <a:effectLst/>
        </p:spPr>
        <p:txBody>
          <a:bodyPr wrap="none" anchor="ctr">
            <a:prstTxWarp prst="textNoShape">
              <a:avLst/>
            </a:prstTxWarp>
          </a:bodyPr>
          <a:lstStyle/>
          <a:p>
            <a:endParaRPr lang="en-US" sz="2000">
              <a:latin typeface="Calibri"/>
              <a:cs typeface="Calibri"/>
            </a:endParaRPr>
          </a:p>
        </p:txBody>
      </p:sp>
      <p:sp>
        <p:nvSpPr>
          <p:cNvPr id="174086" name="Rectangle 6"/>
          <p:cNvSpPr>
            <a:spLocks noChangeArrowheads="1"/>
          </p:cNvSpPr>
          <p:nvPr/>
        </p:nvSpPr>
        <p:spPr bwMode="auto">
          <a:xfrm>
            <a:off x="9251950" y="2378075"/>
            <a:ext cx="596900" cy="520700"/>
          </a:xfrm>
          <a:prstGeom prst="rect">
            <a:avLst/>
          </a:prstGeom>
          <a:solidFill>
            <a:schemeClr val="bg1"/>
          </a:solidFill>
          <a:ln w="12700">
            <a:solidFill>
              <a:schemeClr val="tx1"/>
            </a:solidFill>
            <a:miter lim="800000"/>
            <a:headEnd/>
            <a:tailEnd/>
          </a:ln>
          <a:effectLst/>
        </p:spPr>
        <p:txBody>
          <a:bodyPr wrap="none" anchor="ctr">
            <a:prstTxWarp prst="textNoShape">
              <a:avLst/>
            </a:prstTxWarp>
          </a:bodyPr>
          <a:lstStyle/>
          <a:p>
            <a:endParaRPr lang="en-US" sz="2000">
              <a:latin typeface="Calibri"/>
              <a:cs typeface="Calibri"/>
            </a:endParaRPr>
          </a:p>
        </p:txBody>
      </p:sp>
      <p:sp>
        <p:nvSpPr>
          <p:cNvPr id="174087" name="Rectangle 7"/>
          <p:cNvSpPr>
            <a:spLocks noChangeArrowheads="1"/>
          </p:cNvSpPr>
          <p:nvPr/>
        </p:nvSpPr>
        <p:spPr bwMode="auto">
          <a:xfrm>
            <a:off x="6996113" y="2959101"/>
            <a:ext cx="336630" cy="397545"/>
          </a:xfrm>
          <a:prstGeom prst="rect">
            <a:avLst/>
          </a:prstGeom>
          <a:noFill/>
          <a:ln w="25400">
            <a:noFill/>
            <a:miter lim="800000"/>
            <a:headEnd/>
            <a:tailEnd/>
          </a:ln>
          <a:effectLst/>
        </p:spPr>
        <p:txBody>
          <a:bodyPr wrap="none" lIns="90487" tIns="44450" rIns="90487" bIns="44450">
            <a:prstTxWarp prst="textNoShape">
              <a:avLst/>
            </a:prstTxWarp>
            <a:spAutoFit/>
          </a:bodyPr>
          <a:lstStyle/>
          <a:p>
            <a:pPr algn="l">
              <a:lnSpc>
                <a:spcPct val="100000"/>
              </a:lnSpc>
            </a:pPr>
            <a:r>
              <a:rPr lang="en-US" sz="2000">
                <a:latin typeface="Calibri"/>
                <a:cs typeface="Calibri"/>
              </a:rPr>
              <a:t>A</a:t>
            </a:r>
          </a:p>
        </p:txBody>
      </p:sp>
      <p:sp>
        <p:nvSpPr>
          <p:cNvPr id="174088" name="Rectangle 8"/>
          <p:cNvSpPr>
            <a:spLocks noChangeArrowheads="1"/>
          </p:cNvSpPr>
          <p:nvPr/>
        </p:nvSpPr>
        <p:spPr bwMode="auto">
          <a:xfrm>
            <a:off x="8215314" y="2959101"/>
            <a:ext cx="322253" cy="397545"/>
          </a:xfrm>
          <a:prstGeom prst="rect">
            <a:avLst/>
          </a:prstGeom>
          <a:noFill/>
          <a:ln w="25400">
            <a:noFill/>
            <a:miter lim="800000"/>
            <a:headEnd/>
            <a:tailEnd/>
          </a:ln>
          <a:effectLst/>
        </p:spPr>
        <p:txBody>
          <a:bodyPr wrap="none" lIns="90487" tIns="44450" rIns="90487" bIns="44450">
            <a:prstTxWarp prst="textNoShape">
              <a:avLst/>
            </a:prstTxWarp>
            <a:spAutoFit/>
          </a:bodyPr>
          <a:lstStyle/>
          <a:p>
            <a:pPr algn="l">
              <a:lnSpc>
                <a:spcPct val="100000"/>
              </a:lnSpc>
            </a:pPr>
            <a:r>
              <a:rPr lang="en-US" sz="2000">
                <a:latin typeface="Calibri"/>
                <a:cs typeface="Calibri"/>
              </a:rPr>
              <a:t>B</a:t>
            </a:r>
          </a:p>
        </p:txBody>
      </p:sp>
      <p:sp>
        <p:nvSpPr>
          <p:cNvPr id="174089" name="Rectangle 9"/>
          <p:cNvSpPr>
            <a:spLocks noChangeArrowheads="1"/>
          </p:cNvSpPr>
          <p:nvPr/>
        </p:nvSpPr>
        <p:spPr bwMode="auto">
          <a:xfrm>
            <a:off x="9372600" y="2959101"/>
            <a:ext cx="319498" cy="397545"/>
          </a:xfrm>
          <a:prstGeom prst="rect">
            <a:avLst/>
          </a:prstGeom>
          <a:noFill/>
          <a:ln w="25400">
            <a:noFill/>
            <a:miter lim="800000"/>
            <a:headEnd/>
            <a:tailEnd/>
          </a:ln>
          <a:effectLst/>
        </p:spPr>
        <p:txBody>
          <a:bodyPr wrap="none" lIns="90487" tIns="44450" rIns="90487" bIns="44450">
            <a:prstTxWarp prst="textNoShape">
              <a:avLst/>
            </a:prstTxWarp>
            <a:spAutoFit/>
          </a:bodyPr>
          <a:lstStyle/>
          <a:p>
            <a:pPr algn="l">
              <a:lnSpc>
                <a:spcPct val="100000"/>
              </a:lnSpc>
            </a:pPr>
            <a:r>
              <a:rPr lang="en-US" sz="2000" dirty="0">
                <a:latin typeface="Calibri"/>
                <a:cs typeface="Calibri"/>
              </a:rPr>
              <a:t>C</a:t>
            </a:r>
          </a:p>
        </p:txBody>
      </p:sp>
      <p:sp>
        <p:nvSpPr>
          <p:cNvPr id="174090" name="Rectangle 10"/>
          <p:cNvSpPr>
            <a:spLocks noChangeArrowheads="1"/>
          </p:cNvSpPr>
          <p:nvPr/>
        </p:nvSpPr>
        <p:spPr bwMode="auto">
          <a:xfrm>
            <a:off x="9840914" y="2578101"/>
            <a:ext cx="588877" cy="397545"/>
          </a:xfrm>
          <a:prstGeom prst="rect">
            <a:avLst/>
          </a:prstGeom>
          <a:noFill/>
          <a:ln w="25400">
            <a:noFill/>
            <a:miter lim="800000"/>
            <a:headEnd/>
            <a:tailEnd/>
          </a:ln>
          <a:effectLst/>
        </p:spPr>
        <p:txBody>
          <a:bodyPr wrap="none" lIns="90487" tIns="44450" rIns="90487" bIns="44450">
            <a:prstTxWarp prst="textNoShape">
              <a:avLst/>
            </a:prstTxWarp>
            <a:spAutoFit/>
          </a:bodyPr>
          <a:lstStyle/>
          <a:p>
            <a:pPr algn="l">
              <a:lnSpc>
                <a:spcPct val="100000"/>
              </a:lnSpc>
            </a:pPr>
            <a:r>
              <a:rPr lang="en-US" sz="2000">
                <a:latin typeface="Calibri"/>
                <a:cs typeface="Calibri"/>
              </a:rPr>
              <a:t>(i,*)</a:t>
            </a:r>
          </a:p>
        </p:txBody>
      </p:sp>
      <p:sp>
        <p:nvSpPr>
          <p:cNvPr id="174091" name="Line 11"/>
          <p:cNvSpPr>
            <a:spLocks noChangeShapeType="1"/>
          </p:cNvSpPr>
          <p:nvPr/>
        </p:nvSpPr>
        <p:spPr bwMode="auto">
          <a:xfrm>
            <a:off x="9258300" y="2752725"/>
            <a:ext cx="584200" cy="0"/>
          </a:xfrm>
          <a:prstGeom prst="line">
            <a:avLst/>
          </a:prstGeom>
          <a:noFill/>
          <a:ln w="57150">
            <a:solidFill>
              <a:srgbClr val="C00000"/>
            </a:solidFill>
            <a:round/>
            <a:headEnd/>
            <a:tailEnd/>
          </a:ln>
          <a:effectLst/>
        </p:spPr>
        <p:txBody>
          <a:bodyPr wrap="none" anchor="ctr">
            <a:prstTxWarp prst="textNoShape">
              <a:avLst/>
            </a:prstTxWarp>
          </a:bodyPr>
          <a:lstStyle/>
          <a:p>
            <a:endParaRPr lang="en-US" sz="2000">
              <a:latin typeface="Calibri"/>
              <a:cs typeface="Calibri"/>
            </a:endParaRPr>
          </a:p>
        </p:txBody>
      </p:sp>
      <p:sp>
        <p:nvSpPr>
          <p:cNvPr id="174092" name="Rectangle 12"/>
          <p:cNvSpPr>
            <a:spLocks noChangeArrowheads="1"/>
          </p:cNvSpPr>
          <p:nvPr/>
        </p:nvSpPr>
        <p:spPr bwMode="auto">
          <a:xfrm>
            <a:off x="6946900" y="2765425"/>
            <a:ext cx="50800" cy="50800"/>
          </a:xfrm>
          <a:prstGeom prst="rect">
            <a:avLst/>
          </a:prstGeom>
          <a:solidFill>
            <a:schemeClr val="tx1"/>
          </a:solidFill>
          <a:ln w="57150">
            <a:solidFill>
              <a:srgbClr val="C00000"/>
            </a:solidFill>
            <a:miter lim="800000"/>
            <a:headEnd/>
            <a:tailEnd/>
          </a:ln>
          <a:effectLst/>
        </p:spPr>
        <p:txBody>
          <a:bodyPr wrap="none" anchor="ctr">
            <a:prstTxWarp prst="textNoShape">
              <a:avLst/>
            </a:prstTxWarp>
          </a:bodyPr>
          <a:lstStyle/>
          <a:p>
            <a:endParaRPr lang="en-US" sz="2000">
              <a:latin typeface="Calibri"/>
              <a:cs typeface="Calibri"/>
            </a:endParaRPr>
          </a:p>
        </p:txBody>
      </p:sp>
      <p:sp>
        <p:nvSpPr>
          <p:cNvPr id="174093" name="Rectangle 13"/>
          <p:cNvSpPr>
            <a:spLocks noChangeArrowheads="1"/>
          </p:cNvSpPr>
          <p:nvPr/>
        </p:nvSpPr>
        <p:spPr bwMode="auto">
          <a:xfrm>
            <a:off x="6796089" y="2349501"/>
            <a:ext cx="577731" cy="397545"/>
          </a:xfrm>
          <a:prstGeom prst="rect">
            <a:avLst/>
          </a:prstGeom>
          <a:noFill/>
          <a:ln w="25400">
            <a:noFill/>
            <a:miter lim="800000"/>
            <a:headEnd/>
            <a:tailEnd/>
          </a:ln>
          <a:effectLst/>
        </p:spPr>
        <p:txBody>
          <a:bodyPr wrap="none" lIns="90487" tIns="44450" rIns="90487" bIns="44450">
            <a:prstTxWarp prst="textNoShape">
              <a:avLst/>
            </a:prstTxWarp>
            <a:spAutoFit/>
          </a:bodyPr>
          <a:lstStyle/>
          <a:p>
            <a:pPr algn="l">
              <a:lnSpc>
                <a:spcPct val="100000"/>
              </a:lnSpc>
            </a:pPr>
            <a:r>
              <a:rPr lang="en-US" sz="2000">
                <a:latin typeface="Calibri"/>
                <a:cs typeface="Calibri"/>
              </a:rPr>
              <a:t>(i,k)</a:t>
            </a:r>
          </a:p>
        </p:txBody>
      </p:sp>
      <p:sp>
        <p:nvSpPr>
          <p:cNvPr id="174094" name="Rectangle 14"/>
          <p:cNvSpPr>
            <a:spLocks noChangeArrowheads="1"/>
          </p:cNvSpPr>
          <p:nvPr/>
        </p:nvSpPr>
        <p:spPr bwMode="auto">
          <a:xfrm>
            <a:off x="8672513" y="2349501"/>
            <a:ext cx="646610" cy="397545"/>
          </a:xfrm>
          <a:prstGeom prst="rect">
            <a:avLst/>
          </a:prstGeom>
          <a:noFill/>
          <a:ln w="25400">
            <a:noFill/>
            <a:miter lim="800000"/>
            <a:headEnd/>
            <a:tailEnd/>
          </a:ln>
          <a:effectLst/>
        </p:spPr>
        <p:txBody>
          <a:bodyPr wrap="none" lIns="90487" tIns="44450" rIns="90487" bIns="44450">
            <a:prstTxWarp prst="textNoShape">
              <a:avLst/>
            </a:prstTxWarp>
            <a:spAutoFit/>
          </a:bodyPr>
          <a:lstStyle/>
          <a:p>
            <a:pPr algn="l">
              <a:lnSpc>
                <a:spcPct val="100000"/>
              </a:lnSpc>
            </a:pPr>
            <a:r>
              <a:rPr lang="en-US" sz="2000">
                <a:latin typeface="Calibri"/>
                <a:cs typeface="Calibri"/>
              </a:rPr>
              <a:t>(k,*)</a:t>
            </a:r>
          </a:p>
        </p:txBody>
      </p:sp>
      <p:sp>
        <p:nvSpPr>
          <p:cNvPr id="174095" name="Line 15"/>
          <p:cNvSpPr>
            <a:spLocks noChangeShapeType="1"/>
          </p:cNvSpPr>
          <p:nvPr/>
        </p:nvSpPr>
        <p:spPr bwMode="auto">
          <a:xfrm>
            <a:off x="8089900" y="2524125"/>
            <a:ext cx="584200" cy="0"/>
          </a:xfrm>
          <a:prstGeom prst="line">
            <a:avLst/>
          </a:prstGeom>
          <a:noFill/>
          <a:ln w="57150">
            <a:solidFill>
              <a:srgbClr val="C00000"/>
            </a:solidFill>
            <a:round/>
            <a:headEnd/>
            <a:tailEnd/>
          </a:ln>
          <a:effectLst/>
        </p:spPr>
        <p:txBody>
          <a:bodyPr wrap="none" anchor="ctr">
            <a:prstTxWarp prst="textNoShape">
              <a:avLst/>
            </a:prstTxWarp>
          </a:bodyPr>
          <a:lstStyle/>
          <a:p>
            <a:endParaRPr lang="en-US" sz="2000">
              <a:latin typeface="Calibri"/>
              <a:cs typeface="Calibri"/>
            </a:endParaRPr>
          </a:p>
        </p:txBody>
      </p:sp>
      <p:sp>
        <p:nvSpPr>
          <p:cNvPr id="174096" name="Rectangle 16"/>
          <p:cNvSpPr>
            <a:spLocks noChangeArrowheads="1"/>
          </p:cNvSpPr>
          <p:nvPr/>
        </p:nvSpPr>
        <p:spPr bwMode="auto">
          <a:xfrm>
            <a:off x="6907213" y="1816101"/>
            <a:ext cx="1324630" cy="397545"/>
          </a:xfrm>
          <a:prstGeom prst="rect">
            <a:avLst/>
          </a:prstGeom>
          <a:noFill/>
          <a:ln w="25400">
            <a:noFill/>
            <a:miter lim="800000"/>
            <a:headEnd/>
            <a:tailEnd/>
          </a:ln>
          <a:effectLst/>
        </p:spPr>
        <p:txBody>
          <a:bodyPr wrap="none" lIns="90487" tIns="44450" rIns="90487" bIns="44450">
            <a:prstTxWarp prst="textNoShape">
              <a:avLst/>
            </a:prstTxWarp>
            <a:spAutoFit/>
          </a:bodyPr>
          <a:lstStyle/>
          <a:p>
            <a:pPr algn="l">
              <a:lnSpc>
                <a:spcPct val="100000"/>
              </a:lnSpc>
            </a:pPr>
            <a:r>
              <a:rPr lang="en-US" sz="2000">
                <a:latin typeface="Calibri"/>
                <a:cs typeface="Calibri"/>
              </a:rPr>
              <a:t>Inner loop:</a:t>
            </a:r>
          </a:p>
        </p:txBody>
      </p:sp>
      <p:sp>
        <p:nvSpPr>
          <p:cNvPr id="174098" name="Rectangle 18"/>
          <p:cNvSpPr>
            <a:spLocks noChangeArrowheads="1"/>
          </p:cNvSpPr>
          <p:nvPr/>
        </p:nvSpPr>
        <p:spPr bwMode="auto">
          <a:xfrm>
            <a:off x="7848601" y="4016376"/>
            <a:ext cx="1177605" cy="397545"/>
          </a:xfrm>
          <a:prstGeom prst="rect">
            <a:avLst/>
          </a:prstGeom>
          <a:noFill/>
          <a:ln w="25400">
            <a:noFill/>
            <a:miter lim="800000"/>
            <a:headEnd/>
            <a:tailEnd/>
          </a:ln>
          <a:effectLst/>
        </p:spPr>
        <p:txBody>
          <a:bodyPr wrap="none" lIns="90487" tIns="44450" rIns="90487" bIns="44450">
            <a:prstTxWarp prst="textNoShape">
              <a:avLst/>
            </a:prstTxWarp>
            <a:spAutoFit/>
          </a:bodyPr>
          <a:lstStyle/>
          <a:p>
            <a:pPr algn="l">
              <a:lnSpc>
                <a:spcPct val="100000"/>
              </a:lnSpc>
            </a:pPr>
            <a:r>
              <a:rPr lang="en-US" sz="2000">
                <a:latin typeface="Calibri"/>
                <a:cs typeface="Calibri"/>
              </a:rPr>
              <a:t>Row-wise</a:t>
            </a:r>
          </a:p>
        </p:txBody>
      </p:sp>
      <p:sp>
        <p:nvSpPr>
          <p:cNvPr id="174099" name="Line 19"/>
          <p:cNvSpPr>
            <a:spLocks noChangeShapeType="1"/>
          </p:cNvSpPr>
          <p:nvPr/>
        </p:nvSpPr>
        <p:spPr bwMode="auto">
          <a:xfrm flipV="1">
            <a:off x="8405813" y="3352801"/>
            <a:ext cx="0" cy="627063"/>
          </a:xfrm>
          <a:prstGeom prst="line">
            <a:avLst/>
          </a:prstGeom>
          <a:noFill/>
          <a:ln w="25400">
            <a:solidFill>
              <a:schemeClr val="tx1"/>
            </a:solidFill>
            <a:round/>
            <a:headEnd/>
            <a:tailEnd type="triangle" w="med" len="med"/>
          </a:ln>
          <a:effectLst/>
        </p:spPr>
        <p:txBody>
          <a:bodyPr wrap="none" anchor="ctr">
            <a:prstTxWarp prst="textNoShape">
              <a:avLst/>
            </a:prstTxWarp>
          </a:bodyPr>
          <a:lstStyle/>
          <a:p>
            <a:endParaRPr lang="en-US" sz="2000">
              <a:latin typeface="Calibri"/>
              <a:cs typeface="Calibri"/>
            </a:endParaRPr>
          </a:p>
        </p:txBody>
      </p:sp>
      <p:sp>
        <p:nvSpPr>
          <p:cNvPr id="174101" name="Rectangle 21"/>
          <p:cNvSpPr>
            <a:spLocks noChangeArrowheads="1"/>
          </p:cNvSpPr>
          <p:nvPr/>
        </p:nvSpPr>
        <p:spPr bwMode="auto">
          <a:xfrm>
            <a:off x="8991601" y="4016376"/>
            <a:ext cx="1177605" cy="397545"/>
          </a:xfrm>
          <a:prstGeom prst="rect">
            <a:avLst/>
          </a:prstGeom>
          <a:noFill/>
          <a:ln w="25400">
            <a:noFill/>
            <a:miter lim="800000"/>
            <a:headEnd/>
            <a:tailEnd/>
          </a:ln>
          <a:effectLst/>
        </p:spPr>
        <p:txBody>
          <a:bodyPr wrap="none" lIns="90487" tIns="44450" rIns="90487" bIns="44450">
            <a:prstTxWarp prst="textNoShape">
              <a:avLst/>
            </a:prstTxWarp>
            <a:spAutoFit/>
          </a:bodyPr>
          <a:lstStyle/>
          <a:p>
            <a:pPr algn="l">
              <a:lnSpc>
                <a:spcPct val="100000"/>
              </a:lnSpc>
            </a:pPr>
            <a:r>
              <a:rPr lang="en-US" sz="2000">
                <a:latin typeface="Calibri"/>
                <a:cs typeface="Calibri"/>
              </a:rPr>
              <a:t>Row-wise</a:t>
            </a:r>
          </a:p>
        </p:txBody>
      </p:sp>
      <p:sp>
        <p:nvSpPr>
          <p:cNvPr id="174102" name="Line 22"/>
          <p:cNvSpPr>
            <a:spLocks noChangeShapeType="1"/>
          </p:cNvSpPr>
          <p:nvPr/>
        </p:nvSpPr>
        <p:spPr bwMode="auto">
          <a:xfrm flipV="1">
            <a:off x="9548813" y="3352801"/>
            <a:ext cx="0" cy="627063"/>
          </a:xfrm>
          <a:prstGeom prst="line">
            <a:avLst/>
          </a:prstGeom>
          <a:noFill/>
          <a:ln w="25400">
            <a:solidFill>
              <a:schemeClr val="tx1"/>
            </a:solidFill>
            <a:round/>
            <a:headEnd/>
            <a:tailEnd type="triangle" w="med" len="med"/>
          </a:ln>
          <a:effectLst/>
        </p:spPr>
        <p:txBody>
          <a:bodyPr wrap="none" anchor="ctr">
            <a:prstTxWarp prst="textNoShape">
              <a:avLst/>
            </a:prstTxWarp>
          </a:bodyPr>
          <a:lstStyle/>
          <a:p>
            <a:endParaRPr lang="en-US" sz="2000">
              <a:latin typeface="Calibri"/>
              <a:cs typeface="Calibri"/>
            </a:endParaRPr>
          </a:p>
        </p:txBody>
      </p:sp>
      <p:sp>
        <p:nvSpPr>
          <p:cNvPr id="174104" name="Rectangle 24"/>
          <p:cNvSpPr>
            <a:spLocks noChangeArrowheads="1"/>
          </p:cNvSpPr>
          <p:nvPr/>
        </p:nvSpPr>
        <p:spPr bwMode="auto">
          <a:xfrm>
            <a:off x="6751638" y="4024314"/>
            <a:ext cx="726134" cy="397545"/>
          </a:xfrm>
          <a:prstGeom prst="rect">
            <a:avLst/>
          </a:prstGeom>
          <a:noFill/>
          <a:ln w="25400">
            <a:noFill/>
            <a:miter lim="800000"/>
            <a:headEnd/>
            <a:tailEnd/>
          </a:ln>
          <a:effectLst/>
        </p:spPr>
        <p:txBody>
          <a:bodyPr wrap="none" lIns="90487" tIns="44450" rIns="90487" bIns="44450">
            <a:prstTxWarp prst="textNoShape">
              <a:avLst/>
            </a:prstTxWarp>
            <a:spAutoFit/>
          </a:bodyPr>
          <a:lstStyle/>
          <a:p>
            <a:pPr algn="l">
              <a:lnSpc>
                <a:spcPct val="100000"/>
              </a:lnSpc>
            </a:pPr>
            <a:r>
              <a:rPr lang="en-US" sz="2000">
                <a:latin typeface="Calibri"/>
                <a:cs typeface="Calibri"/>
              </a:rPr>
              <a:t>Fixed</a:t>
            </a:r>
          </a:p>
        </p:txBody>
      </p:sp>
      <p:sp>
        <p:nvSpPr>
          <p:cNvPr id="174105" name="Line 25"/>
          <p:cNvSpPr>
            <a:spLocks noChangeShapeType="1"/>
          </p:cNvSpPr>
          <p:nvPr/>
        </p:nvSpPr>
        <p:spPr bwMode="auto">
          <a:xfrm flipV="1">
            <a:off x="7156450" y="3360738"/>
            <a:ext cx="0" cy="627062"/>
          </a:xfrm>
          <a:prstGeom prst="line">
            <a:avLst/>
          </a:prstGeom>
          <a:noFill/>
          <a:ln w="25400">
            <a:solidFill>
              <a:schemeClr val="tx1"/>
            </a:solidFill>
            <a:round/>
            <a:headEnd/>
            <a:tailEnd type="triangle" w="med" len="med"/>
          </a:ln>
          <a:effectLst/>
        </p:spPr>
        <p:txBody>
          <a:bodyPr wrap="none" anchor="ctr">
            <a:prstTxWarp prst="textNoShape">
              <a:avLst/>
            </a:prstTxWarp>
          </a:bodyPr>
          <a:lstStyle/>
          <a:p>
            <a:endParaRPr lang="en-US" sz="2000">
              <a:latin typeface="Calibri"/>
              <a:cs typeface="Calibri"/>
            </a:endParaRPr>
          </a:p>
        </p:txBody>
      </p:sp>
      <p:sp>
        <p:nvSpPr>
          <p:cNvPr id="174106" name="Rectangle 26"/>
          <p:cNvSpPr>
            <a:spLocks noChangeArrowheads="1"/>
          </p:cNvSpPr>
          <p:nvPr/>
        </p:nvSpPr>
        <p:spPr bwMode="auto">
          <a:xfrm>
            <a:off x="1968500" y="4868864"/>
            <a:ext cx="5194300" cy="1227137"/>
          </a:xfrm>
          <a:prstGeom prst="rect">
            <a:avLst/>
          </a:prstGeom>
          <a:noFill/>
          <a:ln w="12700">
            <a:noFill/>
            <a:miter lim="800000"/>
            <a:headEnd/>
            <a:tailEnd/>
          </a:ln>
          <a:effectLst/>
        </p:spPr>
        <p:txBody>
          <a:bodyPr lIns="90487" tIns="44450" rIns="90487" bIns="44450">
            <a:prstTxWarp prst="textNoShape">
              <a:avLst/>
            </a:prstTxWarp>
          </a:bodyPr>
          <a:lstStyle/>
          <a:p>
            <a:pPr marL="223838" indent="-223838" defTabSz="895350">
              <a:tabLst>
                <a:tab pos="971550" algn="ctr"/>
                <a:tab pos="2343150" algn="ctr"/>
                <a:tab pos="3657600" algn="ctr"/>
              </a:tabLst>
            </a:pPr>
            <a:r>
              <a:rPr lang="en-US" sz="2400" u="sng" dirty="0">
                <a:latin typeface="Calibri"/>
                <a:cs typeface="Calibri"/>
              </a:rPr>
              <a:t>Misses per inner loop iteration:</a:t>
            </a:r>
          </a:p>
          <a:p>
            <a:pPr marL="560388" lvl="1" indent="-222250" defTabSz="895350">
              <a:tabLst>
                <a:tab pos="971550" algn="ctr"/>
                <a:tab pos="2343150" algn="ctr"/>
                <a:tab pos="3657600" algn="ctr"/>
              </a:tabLst>
            </a:pPr>
            <a:r>
              <a:rPr lang="en-US" sz="2400" dirty="0">
                <a:latin typeface="Calibri"/>
                <a:cs typeface="Calibri"/>
              </a:rPr>
              <a:t>		</a:t>
            </a:r>
            <a:r>
              <a:rPr lang="en-US" sz="2400" u="sng" dirty="0">
                <a:latin typeface="Calibri"/>
                <a:cs typeface="Calibri"/>
              </a:rPr>
              <a:t>A</a:t>
            </a:r>
            <a:r>
              <a:rPr lang="en-US" sz="2400" dirty="0">
                <a:latin typeface="Calibri"/>
                <a:cs typeface="Calibri"/>
              </a:rPr>
              <a:t>	</a:t>
            </a:r>
            <a:r>
              <a:rPr lang="en-US" sz="2400" u="sng" dirty="0">
                <a:latin typeface="Calibri"/>
                <a:cs typeface="Calibri"/>
              </a:rPr>
              <a:t>B</a:t>
            </a:r>
            <a:r>
              <a:rPr lang="en-US" sz="2400" dirty="0">
                <a:latin typeface="Calibri"/>
                <a:cs typeface="Calibri"/>
              </a:rPr>
              <a:t>	</a:t>
            </a:r>
            <a:r>
              <a:rPr lang="en-US" sz="2400" u="sng" dirty="0">
                <a:latin typeface="Calibri"/>
                <a:cs typeface="Calibri"/>
              </a:rPr>
              <a:t>C</a:t>
            </a:r>
            <a:endParaRPr lang="en-US" sz="2400" dirty="0">
              <a:latin typeface="Calibri"/>
              <a:cs typeface="Calibri"/>
            </a:endParaRPr>
          </a:p>
          <a:p>
            <a:pPr marL="560388" lvl="1" indent="-222250" defTabSz="895350">
              <a:tabLst>
                <a:tab pos="971550" algn="ctr"/>
                <a:tab pos="2343150" algn="ctr"/>
                <a:tab pos="3657600" algn="ctr"/>
              </a:tabLst>
            </a:pPr>
            <a:r>
              <a:rPr lang="en-US" sz="2400" dirty="0">
                <a:latin typeface="Calibri"/>
                <a:cs typeface="Calibri"/>
              </a:rPr>
              <a:t>		0.0	0.125	0.125</a:t>
            </a:r>
          </a:p>
        </p:txBody>
      </p:sp>
      <p:sp>
        <p:nvSpPr>
          <p:cNvPr id="24" name="Rectangle 3"/>
          <p:cNvSpPr>
            <a:spLocks noChangeArrowheads="1"/>
          </p:cNvSpPr>
          <p:nvPr/>
        </p:nvSpPr>
        <p:spPr bwMode="auto">
          <a:xfrm>
            <a:off x="4495800" y="3962401"/>
            <a:ext cx="1898426" cy="357663"/>
          </a:xfrm>
          <a:prstGeom prst="rect">
            <a:avLst/>
          </a:prstGeom>
          <a:noFill/>
          <a:ln w="3240">
            <a:noFill/>
            <a:miter lim="800000"/>
            <a:headEnd/>
            <a:tailEnd/>
          </a:ln>
          <a:effectLst/>
        </p:spPr>
        <p:txBody>
          <a:bodyPr wrap="none" lIns="90000" tIns="46800" rIns="90000" bIns="46800">
            <a:spAutoFit/>
          </a:bodyPr>
          <a:lstStyle/>
          <a:p>
            <a:pPr>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b="1" i="1" dirty="0" err="1">
                <a:solidFill>
                  <a:schemeClr val="tx1">
                    <a:lumMod val="50000"/>
                    <a:lumOff val="50000"/>
                  </a:schemeClr>
                </a:solidFill>
                <a:latin typeface="Courier New" pitchFamily="49" charset="0"/>
                <a:ea typeface="Arial" charset="0"/>
                <a:cs typeface="Arial" charset="0"/>
              </a:rPr>
              <a:t>matmult</a:t>
            </a:r>
            <a:r>
              <a:rPr lang="en-GB" b="1" i="1" dirty="0">
                <a:solidFill>
                  <a:schemeClr val="tx1">
                    <a:lumMod val="50000"/>
                    <a:lumOff val="50000"/>
                  </a:schemeClr>
                </a:solidFill>
                <a:latin typeface="Courier New" pitchFamily="49" charset="0"/>
                <a:ea typeface="Arial" charset="0"/>
                <a:cs typeface="Arial" charset="0"/>
              </a:rPr>
              <a:t>/</a:t>
            </a:r>
            <a:r>
              <a:rPr lang="en-GB" b="1" i="1" dirty="0" err="1">
                <a:solidFill>
                  <a:schemeClr val="tx1">
                    <a:lumMod val="50000"/>
                    <a:lumOff val="50000"/>
                  </a:schemeClr>
                </a:solidFill>
                <a:latin typeface="Courier New" pitchFamily="49" charset="0"/>
                <a:ea typeface="Arial" charset="0"/>
                <a:cs typeface="Arial" charset="0"/>
              </a:rPr>
              <a:t>mm.c</a:t>
            </a:r>
            <a:endParaRPr lang="en-GB" b="1" i="1" dirty="0">
              <a:solidFill>
                <a:schemeClr val="tx1">
                  <a:lumMod val="50000"/>
                  <a:lumOff val="50000"/>
                </a:schemeClr>
              </a:solidFill>
              <a:latin typeface="Courier New" pitchFamily="49" charset="0"/>
              <a:ea typeface="Arial" charset="0"/>
              <a:cs typeface="Arial" charset="0"/>
            </a:endParaRPr>
          </a:p>
        </p:txBody>
      </p:sp>
      <p:sp>
        <p:nvSpPr>
          <p:cNvPr id="2" name="Slide Number Placeholder 1"/>
          <p:cNvSpPr>
            <a:spLocks noGrp="1"/>
          </p:cNvSpPr>
          <p:nvPr>
            <p:ph type="sldNum" sz="quarter" idx="12"/>
          </p:nvPr>
        </p:nvSpPr>
        <p:spPr/>
        <p:txBody>
          <a:bodyPr/>
          <a:lstStyle/>
          <a:p>
            <a:fld id="{04A7C484-7E24-447E-8CB0-5149A4D34DEF}" type="slidenum">
              <a:rPr lang="en-US" altLang="en-US" smtClean="0"/>
              <a:pPr/>
              <a:t>29</a:t>
            </a:fld>
            <a:endParaRPr lang="en-US" altLang="en-US"/>
          </a:p>
        </p:txBody>
      </p:sp>
      <p:sp>
        <p:nvSpPr>
          <p:cNvPr id="26" name="Rectangle 25"/>
          <p:cNvSpPr/>
          <p:nvPr/>
        </p:nvSpPr>
        <p:spPr>
          <a:xfrm>
            <a:off x="1600200" y="6629401"/>
            <a:ext cx="1371600" cy="200055"/>
          </a:xfrm>
          <a:prstGeom prst="rect">
            <a:avLst/>
          </a:prstGeom>
          <a:solidFill>
            <a:schemeClr val="bg1"/>
          </a:solidFill>
        </p:spPr>
        <p:txBody>
          <a:bodyPr wrap="square">
            <a:spAutoFit/>
          </a:bodyPr>
          <a:lstStyle/>
          <a:p>
            <a:r>
              <a:rPr lang="en-US" sz="700" dirty="0">
                <a:latin typeface="Calibri" panose="020F0502020204030204" pitchFamily="34" charset="0"/>
                <a:cs typeface="Calibri" panose="020F0502020204030204" pitchFamily="34" charset="0"/>
              </a:rPr>
              <a:t>[Bryant and </a:t>
            </a:r>
            <a:r>
              <a:rPr lang="en-US" sz="700" dirty="0" err="1">
                <a:latin typeface="Calibri" panose="020F0502020204030204" pitchFamily="34" charset="0"/>
                <a:cs typeface="Calibri" panose="020F0502020204030204" pitchFamily="34" charset="0"/>
              </a:rPr>
              <a:t>O‘Hallaron</a:t>
            </a:r>
            <a:r>
              <a:rPr lang="en-US" sz="700" dirty="0">
                <a:latin typeface="Calibri" panose="020F0502020204030204" pitchFamily="34" charset="0"/>
                <a:cs typeface="Calibri" panose="020F0502020204030204" pitchFamily="34" charset="0"/>
              </a:rPr>
              <a:t>: CMU] →</a:t>
            </a:r>
          </a:p>
        </p:txBody>
      </p:sp>
    </p:spTree>
    <p:extLst>
      <p:ext uri="{BB962C8B-B14F-4D97-AF65-F5344CB8AC3E}">
        <p14:creationId xmlns:p14="http://schemas.microsoft.com/office/powerpoint/2010/main" val="4088535491"/>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76B76-D309-457C-8093-2FAC57B06A06}"/>
              </a:ext>
            </a:extLst>
          </p:cNvPr>
          <p:cNvSpPr>
            <a:spLocks noGrp="1"/>
          </p:cNvSpPr>
          <p:nvPr>
            <p:ph type="title"/>
          </p:nvPr>
        </p:nvSpPr>
        <p:spPr/>
        <p:txBody>
          <a:bodyPr/>
          <a:lstStyle/>
          <a:p>
            <a:endParaRPr lang="en-US"/>
          </a:p>
        </p:txBody>
      </p:sp>
      <p:sp>
        <p:nvSpPr>
          <p:cNvPr id="5" name="Content Placeholder 4">
            <a:extLst>
              <a:ext uri="{FF2B5EF4-FFF2-40B4-BE49-F238E27FC236}">
                <a16:creationId xmlns:a16="http://schemas.microsoft.com/office/drawing/2014/main" id="{FFECD130-1752-4F05-AA89-9001D2AB3D4F}"/>
              </a:ext>
            </a:extLst>
          </p:cNvPr>
          <p:cNvSpPr>
            <a:spLocks noGrp="1"/>
          </p:cNvSpPr>
          <p:nvPr>
            <p:ph idx="1"/>
          </p:nvPr>
        </p:nvSpPr>
        <p:spPr/>
        <p:txBody>
          <a:bodyPr>
            <a:normAutofit/>
          </a:bodyPr>
          <a:lstStyle/>
          <a:p>
            <a:endParaRPr lang="en-US" sz="1800" dirty="0"/>
          </a:p>
          <a:p>
            <a:endParaRPr lang="en-US" sz="1800" dirty="0"/>
          </a:p>
          <a:p>
            <a:endParaRPr lang="en-US" sz="1800" dirty="0"/>
          </a:p>
          <a:p>
            <a:endParaRPr lang="en-US" sz="1800" dirty="0"/>
          </a:p>
          <a:p>
            <a:r>
              <a:rPr lang="en-US" sz="1800" dirty="0"/>
              <a:t>Is BBC recording on?</a:t>
            </a:r>
          </a:p>
          <a:p>
            <a:endParaRPr lang="en-US" sz="1800" dirty="0"/>
          </a:p>
          <a:p>
            <a:endParaRPr lang="en-US" sz="1800" dirty="0"/>
          </a:p>
          <a:p>
            <a:r>
              <a:rPr lang="en-US" sz="1800" dirty="0"/>
              <a:t>If my internet connection goes down, I’ll email from my phone to provide more information – go/no-go, next step, etc.</a:t>
            </a:r>
          </a:p>
        </p:txBody>
      </p:sp>
      <p:sp>
        <p:nvSpPr>
          <p:cNvPr id="3" name="Slide Number Placeholder 2">
            <a:extLst>
              <a:ext uri="{FF2B5EF4-FFF2-40B4-BE49-F238E27FC236}">
                <a16:creationId xmlns:a16="http://schemas.microsoft.com/office/drawing/2014/main" id="{6741B91E-5E75-4C3F-B884-349EE03F1802}"/>
              </a:ext>
            </a:extLst>
          </p:cNvPr>
          <p:cNvSpPr>
            <a:spLocks noGrp="1"/>
          </p:cNvSpPr>
          <p:nvPr>
            <p:ph type="sldNum" sz="quarter" idx="12"/>
          </p:nvPr>
        </p:nvSpPr>
        <p:spPr/>
        <p:txBody>
          <a:bodyPr/>
          <a:lstStyle/>
          <a:p>
            <a:fld id="{67D2203D-769A-4D5A-AE4C-EA73FDE6A130}" type="slidenum">
              <a:rPr lang="en-US" smtClean="0"/>
              <a:t>3</a:t>
            </a:fld>
            <a:endParaRPr lang="en-US"/>
          </a:p>
        </p:txBody>
      </p:sp>
    </p:spTree>
    <p:extLst>
      <p:ext uri="{BB962C8B-B14F-4D97-AF65-F5344CB8AC3E}">
        <p14:creationId xmlns:p14="http://schemas.microsoft.com/office/powerpoint/2010/main" val="362259865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31" name="Rectangle 27"/>
          <p:cNvSpPr>
            <a:spLocks noGrp="1" noChangeArrowheads="1"/>
          </p:cNvSpPr>
          <p:nvPr>
            <p:ph type="title"/>
          </p:nvPr>
        </p:nvSpPr>
        <p:spPr/>
        <p:txBody>
          <a:bodyPr/>
          <a:lstStyle/>
          <a:p>
            <a:r>
              <a:rPr lang="en-US" dirty="0"/>
              <a:t>Matrix Multiplication (</a:t>
            </a:r>
            <a:r>
              <a:rPr lang="en-US" dirty="0" err="1">
                <a:latin typeface="Courier New" panose="02070309020205020404" pitchFamily="49" charset="0"/>
                <a:cs typeface="Courier New" panose="02070309020205020404" pitchFamily="49" charset="0"/>
              </a:rPr>
              <a:t>jki</a:t>
            </a:r>
            <a:r>
              <a:rPr lang="en-US" dirty="0"/>
              <a:t>)</a:t>
            </a:r>
          </a:p>
        </p:txBody>
      </p:sp>
      <p:sp>
        <p:nvSpPr>
          <p:cNvPr id="175107" name="Rectangle 3"/>
          <p:cNvSpPr>
            <a:spLocks noChangeArrowheads="1"/>
          </p:cNvSpPr>
          <p:nvPr/>
        </p:nvSpPr>
        <p:spPr bwMode="auto">
          <a:xfrm>
            <a:off x="2090739" y="1766889"/>
            <a:ext cx="4352925" cy="2515817"/>
          </a:xfrm>
          <a:prstGeom prst="rect">
            <a:avLst/>
          </a:prstGeom>
          <a:solidFill>
            <a:srgbClr val="F6F5BD"/>
          </a:solidFill>
          <a:ln w="12700">
            <a:solidFill>
              <a:srgbClr val="000000"/>
            </a:solidFill>
            <a:miter lim="800000"/>
            <a:headEnd/>
            <a:tailEnd/>
          </a:ln>
          <a:effectLst>
            <a:outerShdw blurRad="63500" dist="107763" dir="2700000" algn="ctr" rotWithShape="0">
              <a:srgbClr val="000000">
                <a:alpha val="74998"/>
              </a:srgbClr>
            </a:outerShdw>
          </a:effectLst>
        </p:spPr>
        <p:txBody>
          <a:bodyPr lIns="90487" tIns="44450" rIns="90487" bIns="44450">
            <a:prstTxWarp prst="textNoShape">
              <a:avLst/>
            </a:prstTxWarp>
            <a:spAutoFit/>
          </a:bodyPr>
          <a:lstStyle/>
          <a:p>
            <a:pPr algn="l">
              <a:lnSpc>
                <a:spcPct val="65000"/>
              </a:lnSpc>
              <a:spcBef>
                <a:spcPct val="50000"/>
              </a:spcBef>
            </a:pPr>
            <a:r>
              <a:rPr lang="en-US" dirty="0">
                <a:latin typeface="Courier New" charset="0"/>
              </a:rPr>
              <a:t>/* </a:t>
            </a:r>
            <a:r>
              <a:rPr lang="en-US" dirty="0" err="1">
                <a:latin typeface="Courier New" charset="0"/>
              </a:rPr>
              <a:t>jki</a:t>
            </a:r>
            <a:r>
              <a:rPr lang="en-US" dirty="0">
                <a:latin typeface="Courier New" charset="0"/>
              </a:rPr>
              <a:t> */</a:t>
            </a:r>
          </a:p>
          <a:p>
            <a:pPr algn="l">
              <a:lnSpc>
                <a:spcPct val="65000"/>
              </a:lnSpc>
              <a:spcBef>
                <a:spcPct val="50000"/>
              </a:spcBef>
            </a:pPr>
            <a:r>
              <a:rPr lang="en-US" dirty="0">
                <a:latin typeface="Courier New" charset="0"/>
              </a:rPr>
              <a:t>for (</a:t>
            </a:r>
            <a:r>
              <a:rPr lang="en-US" dirty="0" err="1">
                <a:latin typeface="Courier New" charset="0"/>
              </a:rPr>
              <a:t>j</a:t>
            </a:r>
            <a:r>
              <a:rPr lang="en-US" dirty="0">
                <a:latin typeface="Courier New" charset="0"/>
              </a:rPr>
              <a:t>=0; </a:t>
            </a:r>
            <a:r>
              <a:rPr lang="en-US" dirty="0" err="1">
                <a:latin typeface="Courier New" charset="0"/>
              </a:rPr>
              <a:t>j</a:t>
            </a:r>
            <a:r>
              <a:rPr lang="en-US" dirty="0">
                <a:latin typeface="Courier New" charset="0"/>
              </a:rPr>
              <a:t>&lt;</a:t>
            </a:r>
            <a:r>
              <a:rPr lang="en-US" dirty="0" err="1">
                <a:latin typeface="Courier New" charset="0"/>
              </a:rPr>
              <a:t>n</a:t>
            </a:r>
            <a:r>
              <a:rPr lang="en-US" dirty="0">
                <a:latin typeface="Courier New" charset="0"/>
              </a:rPr>
              <a:t>; </a:t>
            </a:r>
            <a:r>
              <a:rPr lang="en-US" dirty="0" err="1">
                <a:latin typeface="Courier New" charset="0"/>
              </a:rPr>
              <a:t>j</a:t>
            </a:r>
            <a:r>
              <a:rPr lang="en-US" dirty="0">
                <a:latin typeface="Courier New" charset="0"/>
              </a:rPr>
              <a:t>++) {</a:t>
            </a:r>
          </a:p>
          <a:p>
            <a:pPr algn="l">
              <a:lnSpc>
                <a:spcPct val="65000"/>
              </a:lnSpc>
              <a:spcBef>
                <a:spcPct val="50000"/>
              </a:spcBef>
            </a:pPr>
            <a:r>
              <a:rPr lang="en-US" dirty="0">
                <a:latin typeface="Courier New" charset="0"/>
              </a:rPr>
              <a:t>  for (</a:t>
            </a:r>
            <a:r>
              <a:rPr lang="en-US" dirty="0" err="1">
                <a:latin typeface="Courier New" charset="0"/>
              </a:rPr>
              <a:t>k</a:t>
            </a:r>
            <a:r>
              <a:rPr lang="en-US" dirty="0">
                <a:latin typeface="Courier New" charset="0"/>
              </a:rPr>
              <a:t>=0; </a:t>
            </a:r>
            <a:r>
              <a:rPr lang="en-US" dirty="0" err="1">
                <a:latin typeface="Courier New" charset="0"/>
              </a:rPr>
              <a:t>k</a:t>
            </a:r>
            <a:r>
              <a:rPr lang="en-US" dirty="0">
                <a:latin typeface="Courier New" charset="0"/>
              </a:rPr>
              <a:t>&lt;</a:t>
            </a:r>
            <a:r>
              <a:rPr lang="en-US" dirty="0" err="1">
                <a:latin typeface="Courier New" charset="0"/>
              </a:rPr>
              <a:t>n</a:t>
            </a:r>
            <a:r>
              <a:rPr lang="en-US" dirty="0">
                <a:latin typeface="Courier New" charset="0"/>
              </a:rPr>
              <a:t>; </a:t>
            </a:r>
            <a:r>
              <a:rPr lang="en-US" dirty="0" err="1">
                <a:latin typeface="Courier New" charset="0"/>
              </a:rPr>
              <a:t>k</a:t>
            </a:r>
            <a:r>
              <a:rPr lang="en-US" dirty="0">
                <a:latin typeface="Courier New" charset="0"/>
              </a:rPr>
              <a:t>++) {</a:t>
            </a:r>
          </a:p>
          <a:p>
            <a:pPr algn="l">
              <a:lnSpc>
                <a:spcPct val="65000"/>
              </a:lnSpc>
              <a:spcBef>
                <a:spcPct val="50000"/>
              </a:spcBef>
            </a:pPr>
            <a:r>
              <a:rPr lang="en-US" dirty="0">
                <a:latin typeface="Courier New" charset="0"/>
              </a:rPr>
              <a:t>    </a:t>
            </a:r>
            <a:r>
              <a:rPr lang="en-US" dirty="0" err="1">
                <a:latin typeface="Courier New" charset="0"/>
              </a:rPr>
              <a:t>r</a:t>
            </a:r>
            <a:r>
              <a:rPr lang="en-US" dirty="0">
                <a:latin typeface="Courier New" charset="0"/>
              </a:rPr>
              <a:t> = </a:t>
            </a:r>
            <a:r>
              <a:rPr lang="en-US" dirty="0" err="1">
                <a:latin typeface="Courier New" charset="0"/>
              </a:rPr>
              <a:t>b[k][j</a:t>
            </a:r>
            <a:r>
              <a:rPr lang="en-US" dirty="0">
                <a:latin typeface="Courier New" charset="0"/>
              </a:rPr>
              <a:t>];</a:t>
            </a:r>
          </a:p>
          <a:p>
            <a:pPr algn="l">
              <a:lnSpc>
                <a:spcPct val="65000"/>
              </a:lnSpc>
              <a:spcBef>
                <a:spcPct val="50000"/>
              </a:spcBef>
            </a:pPr>
            <a:r>
              <a:rPr lang="en-US" dirty="0">
                <a:latin typeface="Courier New" charset="0"/>
              </a:rPr>
              <a:t>    for (</a:t>
            </a:r>
            <a:r>
              <a:rPr lang="en-US" dirty="0" err="1">
                <a:latin typeface="Courier New" charset="0"/>
              </a:rPr>
              <a:t>i</a:t>
            </a:r>
            <a:r>
              <a:rPr lang="en-US" dirty="0">
                <a:latin typeface="Courier New" charset="0"/>
              </a:rPr>
              <a:t>=0; </a:t>
            </a:r>
            <a:r>
              <a:rPr lang="en-US" dirty="0" err="1">
                <a:latin typeface="Courier New" charset="0"/>
              </a:rPr>
              <a:t>i</a:t>
            </a:r>
            <a:r>
              <a:rPr lang="en-US" dirty="0">
                <a:latin typeface="Courier New" charset="0"/>
              </a:rPr>
              <a:t>&lt;</a:t>
            </a:r>
            <a:r>
              <a:rPr lang="en-US" dirty="0" err="1">
                <a:latin typeface="Courier New" charset="0"/>
              </a:rPr>
              <a:t>n</a:t>
            </a:r>
            <a:r>
              <a:rPr lang="en-US" dirty="0">
                <a:latin typeface="Courier New" charset="0"/>
              </a:rPr>
              <a:t>; </a:t>
            </a:r>
            <a:r>
              <a:rPr lang="en-US" dirty="0" err="1">
                <a:latin typeface="Courier New" charset="0"/>
              </a:rPr>
              <a:t>i</a:t>
            </a:r>
            <a:r>
              <a:rPr lang="en-US" dirty="0">
                <a:latin typeface="Courier New" charset="0"/>
              </a:rPr>
              <a:t>++)</a:t>
            </a:r>
          </a:p>
          <a:p>
            <a:pPr algn="l">
              <a:lnSpc>
                <a:spcPct val="65000"/>
              </a:lnSpc>
              <a:spcBef>
                <a:spcPct val="50000"/>
              </a:spcBef>
            </a:pPr>
            <a:r>
              <a:rPr lang="en-US" dirty="0">
                <a:latin typeface="Courier New" charset="0"/>
              </a:rPr>
              <a:t>      </a:t>
            </a:r>
            <a:r>
              <a:rPr lang="en-US" dirty="0" err="1">
                <a:solidFill>
                  <a:srgbClr val="C00000"/>
                </a:solidFill>
                <a:latin typeface="Courier New" charset="0"/>
              </a:rPr>
              <a:t>c[i][j</a:t>
            </a:r>
            <a:r>
              <a:rPr lang="en-US" dirty="0">
                <a:solidFill>
                  <a:srgbClr val="C00000"/>
                </a:solidFill>
                <a:latin typeface="Courier New" charset="0"/>
              </a:rPr>
              <a:t>] += </a:t>
            </a:r>
            <a:r>
              <a:rPr lang="en-US" dirty="0" err="1">
                <a:solidFill>
                  <a:srgbClr val="C00000"/>
                </a:solidFill>
                <a:latin typeface="Courier New" charset="0"/>
              </a:rPr>
              <a:t>a[i][k</a:t>
            </a:r>
            <a:r>
              <a:rPr lang="en-US" dirty="0">
                <a:solidFill>
                  <a:srgbClr val="C00000"/>
                </a:solidFill>
                <a:latin typeface="Courier New" charset="0"/>
              </a:rPr>
              <a:t>] * </a:t>
            </a:r>
            <a:r>
              <a:rPr lang="en-US" dirty="0" err="1">
                <a:solidFill>
                  <a:srgbClr val="C00000"/>
                </a:solidFill>
                <a:latin typeface="Courier New" charset="0"/>
              </a:rPr>
              <a:t>r</a:t>
            </a:r>
            <a:r>
              <a:rPr lang="en-US" dirty="0">
                <a:solidFill>
                  <a:srgbClr val="C00000"/>
                </a:solidFill>
                <a:latin typeface="Courier New" charset="0"/>
              </a:rPr>
              <a:t>;</a:t>
            </a:r>
          </a:p>
          <a:p>
            <a:pPr algn="l">
              <a:lnSpc>
                <a:spcPct val="65000"/>
              </a:lnSpc>
              <a:spcBef>
                <a:spcPct val="50000"/>
              </a:spcBef>
            </a:pPr>
            <a:r>
              <a:rPr lang="en-US" dirty="0">
                <a:latin typeface="Courier New" charset="0"/>
              </a:rPr>
              <a:t>  }</a:t>
            </a:r>
          </a:p>
          <a:p>
            <a:pPr algn="l">
              <a:lnSpc>
                <a:spcPct val="65000"/>
              </a:lnSpc>
              <a:spcBef>
                <a:spcPct val="50000"/>
              </a:spcBef>
            </a:pPr>
            <a:r>
              <a:rPr lang="en-US" dirty="0">
                <a:latin typeface="Courier New" charset="0"/>
              </a:rPr>
              <a:t>}	</a:t>
            </a:r>
          </a:p>
        </p:txBody>
      </p:sp>
      <p:sp>
        <p:nvSpPr>
          <p:cNvPr id="175108" name="Rectangle 4"/>
          <p:cNvSpPr>
            <a:spLocks noChangeArrowheads="1"/>
          </p:cNvSpPr>
          <p:nvPr/>
        </p:nvSpPr>
        <p:spPr bwMode="auto">
          <a:xfrm>
            <a:off x="6864350" y="2432050"/>
            <a:ext cx="596900" cy="520700"/>
          </a:xfrm>
          <a:prstGeom prst="rect">
            <a:avLst/>
          </a:prstGeom>
          <a:solidFill>
            <a:schemeClr val="bg1"/>
          </a:solidFill>
          <a:ln w="12700">
            <a:solidFill>
              <a:schemeClr val="tx1"/>
            </a:solidFill>
            <a:miter lim="800000"/>
            <a:headEnd/>
            <a:tailEnd/>
          </a:ln>
          <a:effectLst/>
        </p:spPr>
        <p:txBody>
          <a:bodyPr wrap="none" anchor="ctr">
            <a:prstTxWarp prst="textNoShape">
              <a:avLst/>
            </a:prstTxWarp>
          </a:bodyPr>
          <a:lstStyle/>
          <a:p>
            <a:endParaRPr lang="en-US" sz="2000">
              <a:latin typeface="Calibri"/>
              <a:cs typeface="Calibri"/>
            </a:endParaRPr>
          </a:p>
        </p:txBody>
      </p:sp>
      <p:sp>
        <p:nvSpPr>
          <p:cNvPr id="175109" name="Rectangle 5"/>
          <p:cNvSpPr>
            <a:spLocks noChangeArrowheads="1"/>
          </p:cNvSpPr>
          <p:nvPr/>
        </p:nvSpPr>
        <p:spPr bwMode="auto">
          <a:xfrm>
            <a:off x="8083550" y="2432050"/>
            <a:ext cx="596900" cy="520700"/>
          </a:xfrm>
          <a:prstGeom prst="rect">
            <a:avLst/>
          </a:prstGeom>
          <a:solidFill>
            <a:schemeClr val="bg1"/>
          </a:solidFill>
          <a:ln w="12700">
            <a:solidFill>
              <a:schemeClr val="tx1"/>
            </a:solidFill>
            <a:miter lim="800000"/>
            <a:headEnd/>
            <a:tailEnd/>
          </a:ln>
          <a:effectLst/>
        </p:spPr>
        <p:txBody>
          <a:bodyPr wrap="none" anchor="ctr">
            <a:prstTxWarp prst="textNoShape">
              <a:avLst/>
            </a:prstTxWarp>
          </a:bodyPr>
          <a:lstStyle/>
          <a:p>
            <a:endParaRPr lang="en-US" sz="2000">
              <a:latin typeface="Calibri"/>
              <a:cs typeface="Calibri"/>
            </a:endParaRPr>
          </a:p>
        </p:txBody>
      </p:sp>
      <p:sp>
        <p:nvSpPr>
          <p:cNvPr id="175110" name="Rectangle 6"/>
          <p:cNvSpPr>
            <a:spLocks noChangeArrowheads="1"/>
          </p:cNvSpPr>
          <p:nvPr/>
        </p:nvSpPr>
        <p:spPr bwMode="auto">
          <a:xfrm>
            <a:off x="9251950" y="2432050"/>
            <a:ext cx="596900" cy="520700"/>
          </a:xfrm>
          <a:prstGeom prst="rect">
            <a:avLst/>
          </a:prstGeom>
          <a:solidFill>
            <a:schemeClr val="bg1"/>
          </a:solidFill>
          <a:ln w="12700">
            <a:solidFill>
              <a:schemeClr val="tx1"/>
            </a:solidFill>
            <a:miter lim="800000"/>
            <a:headEnd/>
            <a:tailEnd/>
          </a:ln>
          <a:effectLst/>
        </p:spPr>
        <p:txBody>
          <a:bodyPr wrap="none" anchor="ctr">
            <a:prstTxWarp prst="textNoShape">
              <a:avLst/>
            </a:prstTxWarp>
          </a:bodyPr>
          <a:lstStyle/>
          <a:p>
            <a:endParaRPr lang="en-US" sz="2000">
              <a:latin typeface="Calibri"/>
              <a:cs typeface="Calibri"/>
            </a:endParaRPr>
          </a:p>
        </p:txBody>
      </p:sp>
      <p:sp>
        <p:nvSpPr>
          <p:cNvPr id="175111" name="Rectangle 7"/>
          <p:cNvSpPr>
            <a:spLocks noChangeArrowheads="1"/>
          </p:cNvSpPr>
          <p:nvPr/>
        </p:nvSpPr>
        <p:spPr bwMode="auto">
          <a:xfrm>
            <a:off x="6996113" y="2959101"/>
            <a:ext cx="336630" cy="397545"/>
          </a:xfrm>
          <a:prstGeom prst="rect">
            <a:avLst/>
          </a:prstGeom>
          <a:noFill/>
          <a:ln w="25400">
            <a:noFill/>
            <a:miter lim="800000"/>
            <a:headEnd/>
            <a:tailEnd/>
          </a:ln>
          <a:effectLst/>
        </p:spPr>
        <p:txBody>
          <a:bodyPr wrap="none" lIns="90487" tIns="44450" rIns="90487" bIns="44450">
            <a:prstTxWarp prst="textNoShape">
              <a:avLst/>
            </a:prstTxWarp>
            <a:spAutoFit/>
          </a:bodyPr>
          <a:lstStyle/>
          <a:p>
            <a:pPr algn="l">
              <a:lnSpc>
                <a:spcPct val="100000"/>
              </a:lnSpc>
            </a:pPr>
            <a:r>
              <a:rPr lang="en-US" sz="2000">
                <a:latin typeface="Calibri"/>
                <a:cs typeface="Calibri"/>
              </a:rPr>
              <a:t>A</a:t>
            </a:r>
          </a:p>
        </p:txBody>
      </p:sp>
      <p:sp>
        <p:nvSpPr>
          <p:cNvPr id="175112" name="Rectangle 8"/>
          <p:cNvSpPr>
            <a:spLocks noChangeArrowheads="1"/>
          </p:cNvSpPr>
          <p:nvPr/>
        </p:nvSpPr>
        <p:spPr bwMode="auto">
          <a:xfrm>
            <a:off x="8215314" y="2959101"/>
            <a:ext cx="322253" cy="397545"/>
          </a:xfrm>
          <a:prstGeom prst="rect">
            <a:avLst/>
          </a:prstGeom>
          <a:noFill/>
          <a:ln w="25400">
            <a:noFill/>
            <a:miter lim="800000"/>
            <a:headEnd/>
            <a:tailEnd/>
          </a:ln>
          <a:effectLst/>
        </p:spPr>
        <p:txBody>
          <a:bodyPr wrap="none" lIns="90487" tIns="44450" rIns="90487" bIns="44450">
            <a:prstTxWarp prst="textNoShape">
              <a:avLst/>
            </a:prstTxWarp>
            <a:spAutoFit/>
          </a:bodyPr>
          <a:lstStyle/>
          <a:p>
            <a:pPr algn="l">
              <a:lnSpc>
                <a:spcPct val="100000"/>
              </a:lnSpc>
            </a:pPr>
            <a:r>
              <a:rPr lang="en-US" sz="2000">
                <a:latin typeface="Calibri"/>
                <a:cs typeface="Calibri"/>
              </a:rPr>
              <a:t>B</a:t>
            </a:r>
          </a:p>
        </p:txBody>
      </p:sp>
      <p:sp>
        <p:nvSpPr>
          <p:cNvPr id="175113" name="Rectangle 9"/>
          <p:cNvSpPr>
            <a:spLocks noChangeArrowheads="1"/>
          </p:cNvSpPr>
          <p:nvPr/>
        </p:nvSpPr>
        <p:spPr bwMode="auto">
          <a:xfrm>
            <a:off x="9372600" y="2959101"/>
            <a:ext cx="319498" cy="397545"/>
          </a:xfrm>
          <a:prstGeom prst="rect">
            <a:avLst/>
          </a:prstGeom>
          <a:noFill/>
          <a:ln w="25400">
            <a:noFill/>
            <a:miter lim="800000"/>
            <a:headEnd/>
            <a:tailEnd/>
          </a:ln>
          <a:effectLst/>
        </p:spPr>
        <p:txBody>
          <a:bodyPr wrap="none" lIns="90487" tIns="44450" rIns="90487" bIns="44450">
            <a:prstTxWarp prst="textNoShape">
              <a:avLst/>
            </a:prstTxWarp>
            <a:spAutoFit/>
          </a:bodyPr>
          <a:lstStyle/>
          <a:p>
            <a:pPr algn="l">
              <a:lnSpc>
                <a:spcPct val="100000"/>
              </a:lnSpc>
            </a:pPr>
            <a:r>
              <a:rPr lang="en-US" sz="2000" dirty="0">
                <a:latin typeface="Calibri"/>
                <a:cs typeface="Calibri"/>
              </a:rPr>
              <a:t>C</a:t>
            </a:r>
          </a:p>
        </p:txBody>
      </p:sp>
      <p:sp>
        <p:nvSpPr>
          <p:cNvPr id="175114" name="Rectangle 10"/>
          <p:cNvSpPr>
            <a:spLocks noChangeArrowheads="1"/>
          </p:cNvSpPr>
          <p:nvPr/>
        </p:nvSpPr>
        <p:spPr bwMode="auto">
          <a:xfrm>
            <a:off x="9180513" y="2057401"/>
            <a:ext cx="591382" cy="397545"/>
          </a:xfrm>
          <a:prstGeom prst="rect">
            <a:avLst/>
          </a:prstGeom>
          <a:noFill/>
          <a:ln w="25400">
            <a:noFill/>
            <a:miter lim="800000"/>
            <a:headEnd/>
            <a:tailEnd/>
          </a:ln>
          <a:effectLst/>
        </p:spPr>
        <p:txBody>
          <a:bodyPr wrap="none" lIns="90487" tIns="44450" rIns="90487" bIns="44450">
            <a:prstTxWarp prst="textNoShape">
              <a:avLst/>
            </a:prstTxWarp>
            <a:spAutoFit/>
          </a:bodyPr>
          <a:lstStyle/>
          <a:p>
            <a:pPr algn="l">
              <a:lnSpc>
                <a:spcPct val="100000"/>
              </a:lnSpc>
            </a:pPr>
            <a:r>
              <a:rPr lang="en-US" sz="2000" dirty="0">
                <a:latin typeface="Calibri"/>
                <a:cs typeface="Calibri"/>
              </a:rPr>
              <a:t>(*,</a:t>
            </a:r>
            <a:r>
              <a:rPr lang="en-US" sz="2000" dirty="0" err="1">
                <a:latin typeface="Calibri"/>
                <a:cs typeface="Calibri"/>
              </a:rPr>
              <a:t>j</a:t>
            </a:r>
            <a:r>
              <a:rPr lang="en-US" sz="2000" dirty="0">
                <a:latin typeface="Calibri"/>
                <a:cs typeface="Calibri"/>
              </a:rPr>
              <a:t>)</a:t>
            </a:r>
          </a:p>
        </p:txBody>
      </p:sp>
      <p:sp>
        <p:nvSpPr>
          <p:cNvPr id="175115" name="Rectangle 11"/>
          <p:cNvSpPr>
            <a:spLocks noChangeArrowheads="1"/>
          </p:cNvSpPr>
          <p:nvPr/>
        </p:nvSpPr>
        <p:spPr bwMode="auto">
          <a:xfrm>
            <a:off x="8216900" y="2832100"/>
            <a:ext cx="50800" cy="50800"/>
          </a:xfrm>
          <a:prstGeom prst="rect">
            <a:avLst/>
          </a:prstGeom>
          <a:solidFill>
            <a:srgbClr val="FF0000"/>
          </a:solidFill>
          <a:ln w="57150">
            <a:solidFill>
              <a:srgbClr val="C00000"/>
            </a:solidFill>
            <a:miter lim="800000"/>
            <a:headEnd/>
            <a:tailEnd/>
          </a:ln>
          <a:effectLst/>
        </p:spPr>
        <p:txBody>
          <a:bodyPr wrap="none" anchor="ctr">
            <a:prstTxWarp prst="textNoShape">
              <a:avLst/>
            </a:prstTxWarp>
          </a:bodyPr>
          <a:lstStyle/>
          <a:p>
            <a:endParaRPr lang="en-US" sz="2000">
              <a:latin typeface="Calibri"/>
              <a:cs typeface="Calibri"/>
            </a:endParaRPr>
          </a:p>
        </p:txBody>
      </p:sp>
      <p:sp>
        <p:nvSpPr>
          <p:cNvPr id="175116" name="Rectangle 12"/>
          <p:cNvSpPr>
            <a:spLocks noChangeArrowheads="1"/>
          </p:cNvSpPr>
          <p:nvPr/>
        </p:nvSpPr>
        <p:spPr bwMode="auto">
          <a:xfrm>
            <a:off x="7999413" y="2416176"/>
            <a:ext cx="580236" cy="397545"/>
          </a:xfrm>
          <a:prstGeom prst="rect">
            <a:avLst/>
          </a:prstGeom>
          <a:noFill/>
          <a:ln w="25400">
            <a:noFill/>
            <a:miter lim="800000"/>
            <a:headEnd/>
            <a:tailEnd/>
          </a:ln>
          <a:effectLst/>
        </p:spPr>
        <p:txBody>
          <a:bodyPr wrap="none" lIns="90487" tIns="44450" rIns="90487" bIns="44450">
            <a:prstTxWarp prst="textNoShape">
              <a:avLst/>
            </a:prstTxWarp>
            <a:spAutoFit/>
          </a:bodyPr>
          <a:lstStyle/>
          <a:p>
            <a:pPr algn="l">
              <a:lnSpc>
                <a:spcPct val="100000"/>
              </a:lnSpc>
            </a:pPr>
            <a:r>
              <a:rPr lang="en-US" sz="2000">
                <a:latin typeface="Calibri"/>
                <a:cs typeface="Calibri"/>
              </a:rPr>
              <a:t>(k,j)</a:t>
            </a:r>
          </a:p>
        </p:txBody>
      </p:sp>
      <p:sp>
        <p:nvSpPr>
          <p:cNvPr id="175117" name="Rectangle 13"/>
          <p:cNvSpPr>
            <a:spLocks noChangeArrowheads="1"/>
          </p:cNvSpPr>
          <p:nvPr/>
        </p:nvSpPr>
        <p:spPr bwMode="auto">
          <a:xfrm>
            <a:off x="6792913" y="1600201"/>
            <a:ext cx="1324630" cy="397545"/>
          </a:xfrm>
          <a:prstGeom prst="rect">
            <a:avLst/>
          </a:prstGeom>
          <a:noFill/>
          <a:ln w="25400">
            <a:noFill/>
            <a:miter lim="800000"/>
            <a:headEnd/>
            <a:tailEnd/>
          </a:ln>
          <a:effectLst/>
        </p:spPr>
        <p:txBody>
          <a:bodyPr wrap="none" lIns="90487" tIns="44450" rIns="90487" bIns="44450">
            <a:prstTxWarp prst="textNoShape">
              <a:avLst/>
            </a:prstTxWarp>
            <a:spAutoFit/>
          </a:bodyPr>
          <a:lstStyle/>
          <a:p>
            <a:pPr algn="l">
              <a:lnSpc>
                <a:spcPct val="100000"/>
              </a:lnSpc>
            </a:pPr>
            <a:r>
              <a:rPr lang="en-US" sz="2000">
                <a:latin typeface="Calibri"/>
                <a:cs typeface="Calibri"/>
              </a:rPr>
              <a:t>Inner loop:</a:t>
            </a:r>
          </a:p>
        </p:txBody>
      </p:sp>
      <p:sp>
        <p:nvSpPr>
          <p:cNvPr id="175118" name="Line 14"/>
          <p:cNvSpPr>
            <a:spLocks noChangeShapeType="1"/>
          </p:cNvSpPr>
          <p:nvPr/>
        </p:nvSpPr>
        <p:spPr bwMode="auto">
          <a:xfrm flipV="1">
            <a:off x="7327900" y="2425700"/>
            <a:ext cx="0" cy="533400"/>
          </a:xfrm>
          <a:prstGeom prst="line">
            <a:avLst/>
          </a:prstGeom>
          <a:noFill/>
          <a:ln w="57150">
            <a:solidFill>
              <a:srgbClr val="C00000"/>
            </a:solidFill>
            <a:round/>
            <a:headEnd/>
            <a:tailEnd/>
          </a:ln>
          <a:effectLst/>
        </p:spPr>
        <p:txBody>
          <a:bodyPr wrap="none" anchor="ctr">
            <a:prstTxWarp prst="textNoShape">
              <a:avLst/>
            </a:prstTxWarp>
          </a:bodyPr>
          <a:lstStyle/>
          <a:p>
            <a:endParaRPr lang="en-US" sz="2000">
              <a:latin typeface="Calibri"/>
              <a:cs typeface="Calibri"/>
            </a:endParaRPr>
          </a:p>
        </p:txBody>
      </p:sp>
      <p:sp>
        <p:nvSpPr>
          <p:cNvPr id="175119" name="Line 15"/>
          <p:cNvSpPr>
            <a:spLocks noChangeShapeType="1"/>
          </p:cNvSpPr>
          <p:nvPr/>
        </p:nvSpPr>
        <p:spPr bwMode="auto">
          <a:xfrm flipV="1">
            <a:off x="9410700" y="2438400"/>
            <a:ext cx="0" cy="533400"/>
          </a:xfrm>
          <a:prstGeom prst="line">
            <a:avLst/>
          </a:prstGeom>
          <a:noFill/>
          <a:ln w="57150">
            <a:solidFill>
              <a:srgbClr val="C00000"/>
            </a:solidFill>
            <a:round/>
            <a:headEnd/>
            <a:tailEnd/>
          </a:ln>
          <a:effectLst/>
        </p:spPr>
        <p:txBody>
          <a:bodyPr wrap="none" anchor="ctr">
            <a:prstTxWarp prst="textNoShape">
              <a:avLst/>
            </a:prstTxWarp>
          </a:bodyPr>
          <a:lstStyle/>
          <a:p>
            <a:endParaRPr lang="en-US" sz="2000">
              <a:latin typeface="Calibri"/>
              <a:cs typeface="Calibri"/>
            </a:endParaRPr>
          </a:p>
        </p:txBody>
      </p:sp>
      <p:sp>
        <p:nvSpPr>
          <p:cNvPr id="175120" name="Rectangle 16"/>
          <p:cNvSpPr>
            <a:spLocks noChangeArrowheads="1"/>
          </p:cNvSpPr>
          <p:nvPr/>
        </p:nvSpPr>
        <p:spPr bwMode="auto">
          <a:xfrm>
            <a:off x="7046913" y="2057401"/>
            <a:ext cx="646610" cy="397545"/>
          </a:xfrm>
          <a:prstGeom prst="rect">
            <a:avLst/>
          </a:prstGeom>
          <a:noFill/>
          <a:ln w="25400">
            <a:noFill/>
            <a:miter lim="800000"/>
            <a:headEnd/>
            <a:tailEnd/>
          </a:ln>
          <a:effectLst/>
        </p:spPr>
        <p:txBody>
          <a:bodyPr wrap="none" lIns="90487" tIns="44450" rIns="90487" bIns="44450">
            <a:prstTxWarp prst="textNoShape">
              <a:avLst/>
            </a:prstTxWarp>
            <a:spAutoFit/>
          </a:bodyPr>
          <a:lstStyle/>
          <a:p>
            <a:pPr algn="l">
              <a:lnSpc>
                <a:spcPct val="100000"/>
              </a:lnSpc>
            </a:pPr>
            <a:r>
              <a:rPr lang="en-US" sz="2000" dirty="0">
                <a:latin typeface="Calibri"/>
                <a:cs typeface="Calibri"/>
              </a:rPr>
              <a:t>(*,</a:t>
            </a:r>
            <a:r>
              <a:rPr lang="en-US" sz="2000" dirty="0" err="1">
                <a:latin typeface="Calibri"/>
                <a:cs typeface="Calibri"/>
              </a:rPr>
              <a:t>k</a:t>
            </a:r>
            <a:r>
              <a:rPr lang="en-US" sz="2000" dirty="0">
                <a:latin typeface="Calibri"/>
                <a:cs typeface="Calibri"/>
              </a:rPr>
              <a:t>)</a:t>
            </a:r>
          </a:p>
        </p:txBody>
      </p:sp>
      <p:sp>
        <p:nvSpPr>
          <p:cNvPr id="175122" name="Rectangle 18"/>
          <p:cNvSpPr>
            <a:spLocks noChangeArrowheads="1"/>
          </p:cNvSpPr>
          <p:nvPr/>
        </p:nvSpPr>
        <p:spPr bwMode="auto">
          <a:xfrm>
            <a:off x="6657854" y="3866680"/>
            <a:ext cx="1067599" cy="705321"/>
          </a:xfrm>
          <a:prstGeom prst="rect">
            <a:avLst/>
          </a:prstGeom>
          <a:noFill/>
          <a:ln w="25400">
            <a:noFill/>
            <a:miter lim="800000"/>
            <a:headEnd/>
            <a:tailEnd/>
          </a:ln>
          <a:effectLst/>
        </p:spPr>
        <p:txBody>
          <a:bodyPr wrap="none" lIns="90487" tIns="44450" rIns="90487" bIns="44450">
            <a:prstTxWarp prst="textNoShape">
              <a:avLst/>
            </a:prstTxWarp>
            <a:spAutoFit/>
          </a:bodyPr>
          <a:lstStyle/>
          <a:p>
            <a:pPr algn="ctr">
              <a:lnSpc>
                <a:spcPct val="100000"/>
              </a:lnSpc>
            </a:pPr>
            <a:r>
              <a:rPr lang="en-US" sz="2000" dirty="0">
                <a:latin typeface="Calibri"/>
                <a:cs typeface="Calibri"/>
              </a:rPr>
              <a:t>Column-</a:t>
            </a:r>
          </a:p>
          <a:p>
            <a:pPr algn="ctr">
              <a:lnSpc>
                <a:spcPct val="100000"/>
              </a:lnSpc>
            </a:pPr>
            <a:r>
              <a:rPr lang="en-US" sz="2000" dirty="0">
                <a:latin typeface="Calibri"/>
                <a:cs typeface="Calibri"/>
              </a:rPr>
              <a:t>wise</a:t>
            </a:r>
          </a:p>
        </p:txBody>
      </p:sp>
      <p:sp>
        <p:nvSpPr>
          <p:cNvPr id="175123" name="Line 19"/>
          <p:cNvSpPr>
            <a:spLocks noChangeShapeType="1"/>
          </p:cNvSpPr>
          <p:nvPr/>
        </p:nvSpPr>
        <p:spPr bwMode="auto">
          <a:xfrm flipV="1">
            <a:off x="7162800" y="3335984"/>
            <a:ext cx="0" cy="627063"/>
          </a:xfrm>
          <a:prstGeom prst="line">
            <a:avLst/>
          </a:prstGeom>
          <a:noFill/>
          <a:ln w="25400">
            <a:solidFill>
              <a:schemeClr val="tx1"/>
            </a:solidFill>
            <a:round/>
            <a:headEnd/>
            <a:tailEnd type="triangle" w="med" len="med"/>
          </a:ln>
          <a:effectLst/>
        </p:spPr>
        <p:txBody>
          <a:bodyPr wrap="none" anchor="ctr">
            <a:prstTxWarp prst="textNoShape">
              <a:avLst/>
            </a:prstTxWarp>
          </a:bodyPr>
          <a:lstStyle/>
          <a:p>
            <a:pPr algn="ctr"/>
            <a:endParaRPr lang="en-US" sz="2000">
              <a:latin typeface="Calibri"/>
              <a:cs typeface="Calibri"/>
            </a:endParaRPr>
          </a:p>
        </p:txBody>
      </p:sp>
      <p:sp>
        <p:nvSpPr>
          <p:cNvPr id="175125" name="Rectangle 21"/>
          <p:cNvSpPr>
            <a:spLocks noChangeArrowheads="1"/>
          </p:cNvSpPr>
          <p:nvPr/>
        </p:nvSpPr>
        <p:spPr bwMode="auto">
          <a:xfrm>
            <a:off x="8991601" y="3866680"/>
            <a:ext cx="1067599" cy="705321"/>
          </a:xfrm>
          <a:prstGeom prst="rect">
            <a:avLst/>
          </a:prstGeom>
          <a:noFill/>
          <a:ln w="25400">
            <a:noFill/>
            <a:miter lim="800000"/>
            <a:headEnd/>
            <a:tailEnd/>
          </a:ln>
          <a:effectLst/>
        </p:spPr>
        <p:txBody>
          <a:bodyPr wrap="none" lIns="90487" tIns="44450" rIns="90487" bIns="44450">
            <a:prstTxWarp prst="textNoShape">
              <a:avLst/>
            </a:prstTxWarp>
            <a:spAutoFit/>
          </a:bodyPr>
          <a:lstStyle/>
          <a:p>
            <a:pPr algn="ctr">
              <a:lnSpc>
                <a:spcPct val="100000"/>
              </a:lnSpc>
            </a:pPr>
            <a:r>
              <a:rPr lang="en-US" sz="2000" dirty="0">
                <a:latin typeface="Calibri"/>
                <a:cs typeface="Calibri"/>
              </a:rPr>
              <a:t>Column-</a:t>
            </a:r>
          </a:p>
          <a:p>
            <a:pPr algn="ctr">
              <a:lnSpc>
                <a:spcPct val="100000"/>
              </a:lnSpc>
            </a:pPr>
            <a:r>
              <a:rPr lang="en-US" sz="2000" dirty="0">
                <a:latin typeface="Calibri"/>
                <a:cs typeface="Calibri"/>
              </a:rPr>
              <a:t>wise</a:t>
            </a:r>
          </a:p>
        </p:txBody>
      </p:sp>
      <p:sp>
        <p:nvSpPr>
          <p:cNvPr id="175126" name="Line 22"/>
          <p:cNvSpPr>
            <a:spLocks noChangeShapeType="1"/>
          </p:cNvSpPr>
          <p:nvPr/>
        </p:nvSpPr>
        <p:spPr bwMode="auto">
          <a:xfrm flipV="1">
            <a:off x="9548813" y="3335984"/>
            <a:ext cx="0" cy="627063"/>
          </a:xfrm>
          <a:prstGeom prst="line">
            <a:avLst/>
          </a:prstGeom>
          <a:noFill/>
          <a:ln w="25400">
            <a:solidFill>
              <a:schemeClr val="tx1"/>
            </a:solidFill>
            <a:round/>
            <a:headEnd/>
            <a:tailEnd type="triangle" w="med" len="med"/>
          </a:ln>
          <a:effectLst/>
        </p:spPr>
        <p:txBody>
          <a:bodyPr wrap="none" anchor="ctr">
            <a:prstTxWarp prst="textNoShape">
              <a:avLst/>
            </a:prstTxWarp>
          </a:bodyPr>
          <a:lstStyle/>
          <a:p>
            <a:pPr algn="ctr"/>
            <a:endParaRPr lang="en-US" sz="2000">
              <a:latin typeface="Calibri"/>
              <a:cs typeface="Calibri"/>
            </a:endParaRPr>
          </a:p>
        </p:txBody>
      </p:sp>
      <p:sp>
        <p:nvSpPr>
          <p:cNvPr id="175128" name="Rectangle 24"/>
          <p:cNvSpPr>
            <a:spLocks noChangeArrowheads="1"/>
          </p:cNvSpPr>
          <p:nvPr/>
        </p:nvSpPr>
        <p:spPr bwMode="auto">
          <a:xfrm>
            <a:off x="8001000" y="3866680"/>
            <a:ext cx="726134" cy="397545"/>
          </a:xfrm>
          <a:prstGeom prst="rect">
            <a:avLst/>
          </a:prstGeom>
          <a:noFill/>
          <a:ln w="25400">
            <a:noFill/>
            <a:miter lim="800000"/>
            <a:headEnd/>
            <a:tailEnd/>
          </a:ln>
          <a:effectLst/>
        </p:spPr>
        <p:txBody>
          <a:bodyPr wrap="none" lIns="90487" tIns="44450" rIns="90487" bIns="44450">
            <a:prstTxWarp prst="textNoShape">
              <a:avLst/>
            </a:prstTxWarp>
            <a:spAutoFit/>
          </a:bodyPr>
          <a:lstStyle/>
          <a:p>
            <a:pPr algn="ctr">
              <a:lnSpc>
                <a:spcPct val="100000"/>
              </a:lnSpc>
            </a:pPr>
            <a:r>
              <a:rPr lang="en-US" sz="2000" dirty="0">
                <a:latin typeface="Calibri"/>
                <a:cs typeface="Calibri"/>
              </a:rPr>
              <a:t>Fixed</a:t>
            </a:r>
          </a:p>
        </p:txBody>
      </p:sp>
      <p:sp>
        <p:nvSpPr>
          <p:cNvPr id="175129" name="Line 25"/>
          <p:cNvSpPr>
            <a:spLocks noChangeShapeType="1"/>
          </p:cNvSpPr>
          <p:nvPr/>
        </p:nvSpPr>
        <p:spPr bwMode="auto">
          <a:xfrm flipV="1">
            <a:off x="8339785" y="3343921"/>
            <a:ext cx="0" cy="627062"/>
          </a:xfrm>
          <a:prstGeom prst="line">
            <a:avLst/>
          </a:prstGeom>
          <a:noFill/>
          <a:ln w="25400">
            <a:solidFill>
              <a:schemeClr val="tx1"/>
            </a:solidFill>
            <a:round/>
            <a:headEnd/>
            <a:tailEnd type="triangle" w="med" len="med"/>
          </a:ln>
          <a:effectLst/>
        </p:spPr>
        <p:txBody>
          <a:bodyPr wrap="none" anchor="ctr">
            <a:prstTxWarp prst="textNoShape">
              <a:avLst/>
            </a:prstTxWarp>
          </a:bodyPr>
          <a:lstStyle/>
          <a:p>
            <a:pPr algn="ctr"/>
            <a:endParaRPr lang="en-US" sz="2000">
              <a:latin typeface="Calibri"/>
              <a:cs typeface="Calibri"/>
            </a:endParaRPr>
          </a:p>
        </p:txBody>
      </p:sp>
      <p:sp>
        <p:nvSpPr>
          <p:cNvPr id="175130" name="Rectangle 26"/>
          <p:cNvSpPr>
            <a:spLocks noChangeArrowheads="1"/>
          </p:cNvSpPr>
          <p:nvPr/>
        </p:nvSpPr>
        <p:spPr bwMode="auto">
          <a:xfrm>
            <a:off x="1968500" y="4868864"/>
            <a:ext cx="5492750" cy="1227137"/>
          </a:xfrm>
          <a:prstGeom prst="rect">
            <a:avLst/>
          </a:prstGeom>
          <a:noFill/>
          <a:ln w="12700">
            <a:noFill/>
            <a:miter lim="800000"/>
            <a:headEnd/>
            <a:tailEnd/>
          </a:ln>
          <a:effectLst/>
        </p:spPr>
        <p:txBody>
          <a:bodyPr lIns="90487" tIns="44450" rIns="90487" bIns="44450">
            <a:prstTxWarp prst="textNoShape">
              <a:avLst/>
            </a:prstTxWarp>
          </a:bodyPr>
          <a:lstStyle/>
          <a:p>
            <a:pPr marL="223838" indent="-223838" defTabSz="895350">
              <a:tabLst>
                <a:tab pos="971550" algn="ctr"/>
                <a:tab pos="2343150" algn="ctr"/>
                <a:tab pos="3657600" algn="ctr"/>
              </a:tabLst>
            </a:pPr>
            <a:r>
              <a:rPr lang="en-US" u="sng" dirty="0">
                <a:latin typeface="Calibri"/>
                <a:cs typeface="Calibri"/>
              </a:rPr>
              <a:t>Misses per inner loop iteration:</a:t>
            </a:r>
          </a:p>
          <a:p>
            <a:pPr marL="560388" lvl="1" indent="-222250" defTabSz="895350">
              <a:tabLst>
                <a:tab pos="971550" algn="ctr"/>
                <a:tab pos="2343150" algn="ctr"/>
                <a:tab pos="3657600" algn="ctr"/>
              </a:tabLst>
            </a:pPr>
            <a:r>
              <a:rPr lang="en-US" dirty="0">
                <a:latin typeface="Calibri"/>
                <a:cs typeface="Calibri"/>
              </a:rPr>
              <a:t>		</a:t>
            </a:r>
            <a:r>
              <a:rPr lang="en-US" u="sng" dirty="0">
                <a:latin typeface="Calibri"/>
                <a:cs typeface="Calibri"/>
              </a:rPr>
              <a:t>A</a:t>
            </a:r>
            <a:r>
              <a:rPr lang="en-US" dirty="0">
                <a:latin typeface="Calibri"/>
                <a:cs typeface="Calibri"/>
              </a:rPr>
              <a:t>	</a:t>
            </a:r>
            <a:r>
              <a:rPr lang="en-US" u="sng" dirty="0">
                <a:latin typeface="Calibri"/>
                <a:cs typeface="Calibri"/>
              </a:rPr>
              <a:t>B</a:t>
            </a:r>
            <a:r>
              <a:rPr lang="en-US" dirty="0">
                <a:latin typeface="Calibri"/>
                <a:cs typeface="Calibri"/>
              </a:rPr>
              <a:t>	</a:t>
            </a:r>
            <a:r>
              <a:rPr lang="en-US" u="sng" dirty="0">
                <a:latin typeface="Calibri"/>
                <a:cs typeface="Calibri"/>
              </a:rPr>
              <a:t>C</a:t>
            </a:r>
            <a:endParaRPr lang="en-US" dirty="0">
              <a:latin typeface="Calibri"/>
              <a:cs typeface="Calibri"/>
            </a:endParaRPr>
          </a:p>
          <a:p>
            <a:pPr marL="560388" lvl="1" indent="-222250" defTabSz="895350">
              <a:tabLst>
                <a:tab pos="971550" algn="ctr"/>
                <a:tab pos="2343150" algn="ctr"/>
                <a:tab pos="3657600" algn="ctr"/>
              </a:tabLst>
            </a:pPr>
            <a:r>
              <a:rPr lang="en-US" dirty="0">
                <a:latin typeface="Calibri"/>
                <a:cs typeface="Calibri"/>
              </a:rPr>
              <a:t>		1.0	0.0	1.0</a:t>
            </a:r>
          </a:p>
        </p:txBody>
      </p:sp>
      <p:sp>
        <p:nvSpPr>
          <p:cNvPr id="24" name="Rectangle 3"/>
          <p:cNvSpPr>
            <a:spLocks noChangeArrowheads="1"/>
          </p:cNvSpPr>
          <p:nvPr/>
        </p:nvSpPr>
        <p:spPr bwMode="auto">
          <a:xfrm>
            <a:off x="4646837" y="3985738"/>
            <a:ext cx="1898426" cy="357663"/>
          </a:xfrm>
          <a:prstGeom prst="rect">
            <a:avLst/>
          </a:prstGeom>
          <a:noFill/>
          <a:ln w="3240">
            <a:noFill/>
            <a:miter lim="800000"/>
            <a:headEnd/>
            <a:tailEnd/>
          </a:ln>
          <a:effectLst/>
        </p:spPr>
        <p:txBody>
          <a:bodyPr wrap="none" lIns="90000" tIns="46800" rIns="90000" bIns="46800">
            <a:spAutoFit/>
          </a:bodyPr>
          <a:lstStyle/>
          <a:p>
            <a:pPr>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b="1" i="1" dirty="0" err="1">
                <a:solidFill>
                  <a:schemeClr val="tx1">
                    <a:lumMod val="50000"/>
                    <a:lumOff val="50000"/>
                  </a:schemeClr>
                </a:solidFill>
                <a:latin typeface="Courier New" pitchFamily="49" charset="0"/>
                <a:ea typeface="Arial" charset="0"/>
                <a:cs typeface="Arial" charset="0"/>
              </a:rPr>
              <a:t>matmult</a:t>
            </a:r>
            <a:r>
              <a:rPr lang="en-GB" b="1" i="1" dirty="0">
                <a:solidFill>
                  <a:schemeClr val="tx1">
                    <a:lumMod val="50000"/>
                    <a:lumOff val="50000"/>
                  </a:schemeClr>
                </a:solidFill>
                <a:latin typeface="Courier New" pitchFamily="49" charset="0"/>
                <a:ea typeface="Arial" charset="0"/>
                <a:cs typeface="Arial" charset="0"/>
              </a:rPr>
              <a:t>/</a:t>
            </a:r>
            <a:r>
              <a:rPr lang="en-GB" b="1" i="1" dirty="0" err="1">
                <a:solidFill>
                  <a:schemeClr val="tx1">
                    <a:lumMod val="50000"/>
                    <a:lumOff val="50000"/>
                  </a:schemeClr>
                </a:solidFill>
                <a:latin typeface="Courier New" pitchFamily="49" charset="0"/>
                <a:ea typeface="Arial" charset="0"/>
                <a:cs typeface="Arial" charset="0"/>
              </a:rPr>
              <a:t>mm.c</a:t>
            </a:r>
            <a:endParaRPr lang="en-GB" b="1" i="1" dirty="0">
              <a:solidFill>
                <a:schemeClr val="tx1">
                  <a:lumMod val="50000"/>
                  <a:lumOff val="50000"/>
                </a:schemeClr>
              </a:solidFill>
              <a:latin typeface="Courier New" pitchFamily="49" charset="0"/>
              <a:ea typeface="Arial" charset="0"/>
              <a:cs typeface="Arial" charset="0"/>
            </a:endParaRPr>
          </a:p>
        </p:txBody>
      </p:sp>
      <p:sp>
        <p:nvSpPr>
          <p:cNvPr id="2" name="Slide Number Placeholder 1"/>
          <p:cNvSpPr>
            <a:spLocks noGrp="1"/>
          </p:cNvSpPr>
          <p:nvPr>
            <p:ph type="sldNum" sz="quarter" idx="12"/>
          </p:nvPr>
        </p:nvSpPr>
        <p:spPr/>
        <p:txBody>
          <a:bodyPr/>
          <a:lstStyle/>
          <a:p>
            <a:fld id="{04A7C484-7E24-447E-8CB0-5149A4D34DEF}" type="slidenum">
              <a:rPr lang="en-US" altLang="en-US" smtClean="0"/>
              <a:pPr/>
              <a:t>30</a:t>
            </a:fld>
            <a:endParaRPr lang="en-US" altLang="en-US"/>
          </a:p>
        </p:txBody>
      </p:sp>
      <p:sp>
        <p:nvSpPr>
          <p:cNvPr id="26" name="Rectangle 25"/>
          <p:cNvSpPr/>
          <p:nvPr/>
        </p:nvSpPr>
        <p:spPr>
          <a:xfrm>
            <a:off x="1600200" y="6629401"/>
            <a:ext cx="1371600" cy="200055"/>
          </a:xfrm>
          <a:prstGeom prst="rect">
            <a:avLst/>
          </a:prstGeom>
          <a:solidFill>
            <a:schemeClr val="bg1"/>
          </a:solidFill>
        </p:spPr>
        <p:txBody>
          <a:bodyPr wrap="square">
            <a:spAutoFit/>
          </a:bodyPr>
          <a:lstStyle/>
          <a:p>
            <a:r>
              <a:rPr lang="en-US" sz="700" dirty="0">
                <a:latin typeface="Calibri" panose="020F0502020204030204" pitchFamily="34" charset="0"/>
                <a:cs typeface="Calibri" panose="020F0502020204030204" pitchFamily="34" charset="0"/>
              </a:rPr>
              <a:t>[Bryant and </a:t>
            </a:r>
            <a:r>
              <a:rPr lang="en-US" sz="700" dirty="0" err="1">
                <a:latin typeface="Calibri" panose="020F0502020204030204" pitchFamily="34" charset="0"/>
                <a:cs typeface="Calibri" panose="020F0502020204030204" pitchFamily="34" charset="0"/>
              </a:rPr>
              <a:t>O‘Hallaron</a:t>
            </a:r>
            <a:r>
              <a:rPr lang="en-US" sz="700" dirty="0">
                <a:latin typeface="Calibri" panose="020F0502020204030204" pitchFamily="34" charset="0"/>
                <a:cs typeface="Calibri" panose="020F0502020204030204" pitchFamily="34" charset="0"/>
              </a:rPr>
              <a:t>: CMU] →</a:t>
            </a:r>
          </a:p>
        </p:txBody>
      </p:sp>
    </p:spTree>
    <p:extLst>
      <p:ext uri="{BB962C8B-B14F-4D97-AF65-F5344CB8AC3E}">
        <p14:creationId xmlns:p14="http://schemas.microsoft.com/office/powerpoint/2010/main" val="1794298714"/>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55" name="Rectangle 27"/>
          <p:cNvSpPr>
            <a:spLocks noGrp="1" noChangeArrowheads="1"/>
          </p:cNvSpPr>
          <p:nvPr>
            <p:ph type="title"/>
          </p:nvPr>
        </p:nvSpPr>
        <p:spPr/>
        <p:txBody>
          <a:bodyPr/>
          <a:lstStyle/>
          <a:p>
            <a:r>
              <a:rPr lang="en-US" dirty="0"/>
              <a:t>Matrix Multiplication (</a:t>
            </a:r>
            <a:r>
              <a:rPr lang="en-US" dirty="0" err="1">
                <a:latin typeface="Courier New" panose="02070309020205020404" pitchFamily="49" charset="0"/>
                <a:cs typeface="Courier New" panose="02070309020205020404" pitchFamily="49" charset="0"/>
              </a:rPr>
              <a:t>kji</a:t>
            </a:r>
            <a:r>
              <a:rPr lang="en-US" dirty="0"/>
              <a:t>)</a:t>
            </a:r>
          </a:p>
        </p:txBody>
      </p:sp>
      <p:sp>
        <p:nvSpPr>
          <p:cNvPr id="176131" name="Rectangle 3"/>
          <p:cNvSpPr>
            <a:spLocks noChangeArrowheads="1"/>
          </p:cNvSpPr>
          <p:nvPr/>
        </p:nvSpPr>
        <p:spPr bwMode="auto">
          <a:xfrm>
            <a:off x="2141539" y="1782764"/>
            <a:ext cx="4518025" cy="2515817"/>
          </a:xfrm>
          <a:prstGeom prst="rect">
            <a:avLst/>
          </a:prstGeom>
          <a:solidFill>
            <a:srgbClr val="F6F5BD"/>
          </a:solidFill>
          <a:ln w="12700">
            <a:solidFill>
              <a:schemeClr val="tx1"/>
            </a:solidFill>
            <a:miter lim="800000"/>
            <a:headEnd/>
            <a:tailEnd/>
          </a:ln>
          <a:effectLst>
            <a:outerShdw blurRad="63500" dist="107763" dir="2700000" algn="ctr" rotWithShape="0">
              <a:srgbClr val="000000">
                <a:alpha val="74998"/>
              </a:srgbClr>
            </a:outerShdw>
          </a:effectLst>
        </p:spPr>
        <p:txBody>
          <a:bodyPr lIns="90487" tIns="44450" rIns="90487" bIns="44450">
            <a:prstTxWarp prst="textNoShape">
              <a:avLst/>
            </a:prstTxWarp>
            <a:spAutoFit/>
          </a:bodyPr>
          <a:lstStyle/>
          <a:p>
            <a:pPr algn="l">
              <a:lnSpc>
                <a:spcPct val="65000"/>
              </a:lnSpc>
              <a:spcBef>
                <a:spcPct val="50000"/>
              </a:spcBef>
            </a:pPr>
            <a:r>
              <a:rPr lang="en-US" dirty="0">
                <a:latin typeface="Courier New" charset="0"/>
              </a:rPr>
              <a:t>/* </a:t>
            </a:r>
            <a:r>
              <a:rPr lang="en-US" dirty="0" err="1">
                <a:latin typeface="Courier New" charset="0"/>
              </a:rPr>
              <a:t>kji</a:t>
            </a:r>
            <a:r>
              <a:rPr lang="en-US" dirty="0">
                <a:latin typeface="Courier New" charset="0"/>
              </a:rPr>
              <a:t> */</a:t>
            </a:r>
          </a:p>
          <a:p>
            <a:pPr algn="l">
              <a:lnSpc>
                <a:spcPct val="65000"/>
              </a:lnSpc>
              <a:spcBef>
                <a:spcPct val="50000"/>
              </a:spcBef>
            </a:pPr>
            <a:r>
              <a:rPr lang="en-US" dirty="0">
                <a:latin typeface="Courier New" charset="0"/>
              </a:rPr>
              <a:t>for (k=0; k&lt;n; k++) {</a:t>
            </a:r>
          </a:p>
          <a:p>
            <a:pPr algn="l">
              <a:lnSpc>
                <a:spcPct val="65000"/>
              </a:lnSpc>
              <a:spcBef>
                <a:spcPct val="50000"/>
              </a:spcBef>
            </a:pPr>
            <a:r>
              <a:rPr lang="en-US" dirty="0">
                <a:latin typeface="Courier New" charset="0"/>
              </a:rPr>
              <a:t>  for (j=0; j&lt;n; </a:t>
            </a:r>
            <a:r>
              <a:rPr lang="en-US" dirty="0" err="1">
                <a:latin typeface="Courier New" charset="0"/>
              </a:rPr>
              <a:t>j++</a:t>
            </a:r>
            <a:r>
              <a:rPr lang="en-US" dirty="0">
                <a:latin typeface="Courier New" charset="0"/>
              </a:rPr>
              <a:t>) {</a:t>
            </a:r>
          </a:p>
          <a:p>
            <a:pPr algn="l">
              <a:lnSpc>
                <a:spcPct val="65000"/>
              </a:lnSpc>
              <a:spcBef>
                <a:spcPct val="50000"/>
              </a:spcBef>
            </a:pPr>
            <a:r>
              <a:rPr lang="en-US" dirty="0">
                <a:latin typeface="Courier New" charset="0"/>
              </a:rPr>
              <a:t>    r = b[k][j];</a:t>
            </a:r>
          </a:p>
          <a:p>
            <a:pPr algn="l">
              <a:lnSpc>
                <a:spcPct val="65000"/>
              </a:lnSpc>
              <a:spcBef>
                <a:spcPct val="50000"/>
              </a:spcBef>
            </a:pPr>
            <a:r>
              <a:rPr lang="en-US" dirty="0">
                <a:latin typeface="Courier New" charset="0"/>
              </a:rPr>
              <a:t>    for (i=0; i&lt;n; i++)</a:t>
            </a:r>
          </a:p>
          <a:p>
            <a:pPr algn="l">
              <a:lnSpc>
                <a:spcPct val="65000"/>
              </a:lnSpc>
              <a:spcBef>
                <a:spcPct val="50000"/>
              </a:spcBef>
            </a:pPr>
            <a:r>
              <a:rPr lang="en-US" dirty="0">
                <a:latin typeface="Courier New" charset="0"/>
              </a:rPr>
              <a:t>      </a:t>
            </a:r>
            <a:r>
              <a:rPr lang="en-US" dirty="0">
                <a:solidFill>
                  <a:srgbClr val="C00000"/>
                </a:solidFill>
                <a:latin typeface="Courier New" charset="0"/>
              </a:rPr>
              <a:t>c[i][j] += a[i][k] * r;</a:t>
            </a:r>
          </a:p>
          <a:p>
            <a:pPr algn="l">
              <a:lnSpc>
                <a:spcPct val="65000"/>
              </a:lnSpc>
              <a:spcBef>
                <a:spcPct val="50000"/>
              </a:spcBef>
            </a:pPr>
            <a:r>
              <a:rPr lang="en-US" dirty="0">
                <a:latin typeface="Courier New" charset="0"/>
              </a:rPr>
              <a:t>  }</a:t>
            </a:r>
          </a:p>
          <a:p>
            <a:pPr algn="l">
              <a:lnSpc>
                <a:spcPct val="65000"/>
              </a:lnSpc>
              <a:spcBef>
                <a:spcPct val="50000"/>
              </a:spcBef>
            </a:pPr>
            <a:r>
              <a:rPr lang="en-US" dirty="0">
                <a:latin typeface="Courier New" charset="0"/>
              </a:rPr>
              <a:t>}	</a:t>
            </a:r>
          </a:p>
        </p:txBody>
      </p:sp>
      <p:sp>
        <p:nvSpPr>
          <p:cNvPr id="176132" name="Rectangle 4"/>
          <p:cNvSpPr>
            <a:spLocks noChangeArrowheads="1"/>
          </p:cNvSpPr>
          <p:nvPr/>
        </p:nvSpPr>
        <p:spPr bwMode="auto">
          <a:xfrm>
            <a:off x="7181850" y="2606675"/>
            <a:ext cx="596900" cy="520700"/>
          </a:xfrm>
          <a:prstGeom prst="rect">
            <a:avLst/>
          </a:prstGeom>
          <a:solidFill>
            <a:schemeClr val="bg1"/>
          </a:solidFill>
          <a:ln w="12700">
            <a:solidFill>
              <a:schemeClr val="tx1"/>
            </a:solidFill>
            <a:miter lim="800000"/>
            <a:headEnd/>
            <a:tailEnd/>
          </a:ln>
          <a:effectLst/>
        </p:spPr>
        <p:txBody>
          <a:bodyPr wrap="none" anchor="ctr">
            <a:prstTxWarp prst="textNoShape">
              <a:avLst/>
            </a:prstTxWarp>
          </a:bodyPr>
          <a:lstStyle/>
          <a:p>
            <a:endParaRPr lang="en-US" sz="2000">
              <a:latin typeface="Calibri"/>
              <a:cs typeface="Calibri"/>
            </a:endParaRPr>
          </a:p>
        </p:txBody>
      </p:sp>
      <p:sp>
        <p:nvSpPr>
          <p:cNvPr id="176133" name="Rectangle 5"/>
          <p:cNvSpPr>
            <a:spLocks noChangeArrowheads="1"/>
          </p:cNvSpPr>
          <p:nvPr/>
        </p:nvSpPr>
        <p:spPr bwMode="auto">
          <a:xfrm>
            <a:off x="8401050" y="2606675"/>
            <a:ext cx="596900" cy="520700"/>
          </a:xfrm>
          <a:prstGeom prst="rect">
            <a:avLst/>
          </a:prstGeom>
          <a:solidFill>
            <a:schemeClr val="bg1"/>
          </a:solidFill>
          <a:ln w="12700">
            <a:solidFill>
              <a:schemeClr val="tx1"/>
            </a:solidFill>
            <a:miter lim="800000"/>
            <a:headEnd/>
            <a:tailEnd/>
          </a:ln>
          <a:effectLst/>
        </p:spPr>
        <p:txBody>
          <a:bodyPr wrap="none" anchor="ctr">
            <a:prstTxWarp prst="textNoShape">
              <a:avLst/>
            </a:prstTxWarp>
          </a:bodyPr>
          <a:lstStyle/>
          <a:p>
            <a:endParaRPr lang="en-US" sz="2000">
              <a:latin typeface="Calibri"/>
              <a:cs typeface="Calibri"/>
            </a:endParaRPr>
          </a:p>
        </p:txBody>
      </p:sp>
      <p:sp>
        <p:nvSpPr>
          <p:cNvPr id="176134" name="Rectangle 6"/>
          <p:cNvSpPr>
            <a:spLocks noChangeArrowheads="1"/>
          </p:cNvSpPr>
          <p:nvPr/>
        </p:nvSpPr>
        <p:spPr bwMode="auto">
          <a:xfrm>
            <a:off x="9569450" y="2606675"/>
            <a:ext cx="596900" cy="520700"/>
          </a:xfrm>
          <a:prstGeom prst="rect">
            <a:avLst/>
          </a:prstGeom>
          <a:solidFill>
            <a:schemeClr val="bg1"/>
          </a:solidFill>
          <a:ln w="12700">
            <a:solidFill>
              <a:schemeClr val="tx1"/>
            </a:solidFill>
            <a:miter lim="800000"/>
            <a:headEnd/>
            <a:tailEnd/>
          </a:ln>
          <a:effectLst/>
        </p:spPr>
        <p:txBody>
          <a:bodyPr wrap="none" anchor="ctr">
            <a:prstTxWarp prst="textNoShape">
              <a:avLst/>
            </a:prstTxWarp>
          </a:bodyPr>
          <a:lstStyle/>
          <a:p>
            <a:endParaRPr lang="en-US" sz="2000">
              <a:latin typeface="Calibri"/>
              <a:cs typeface="Calibri"/>
            </a:endParaRPr>
          </a:p>
        </p:txBody>
      </p:sp>
      <p:sp>
        <p:nvSpPr>
          <p:cNvPr id="176135" name="Rectangle 7"/>
          <p:cNvSpPr>
            <a:spLocks noChangeArrowheads="1"/>
          </p:cNvSpPr>
          <p:nvPr/>
        </p:nvSpPr>
        <p:spPr bwMode="auto">
          <a:xfrm>
            <a:off x="7313613" y="3124201"/>
            <a:ext cx="336630" cy="397545"/>
          </a:xfrm>
          <a:prstGeom prst="rect">
            <a:avLst/>
          </a:prstGeom>
          <a:noFill/>
          <a:ln w="25400">
            <a:noFill/>
            <a:miter lim="800000"/>
            <a:headEnd/>
            <a:tailEnd/>
          </a:ln>
          <a:effectLst/>
        </p:spPr>
        <p:txBody>
          <a:bodyPr wrap="none" lIns="90487" tIns="44450" rIns="90487" bIns="44450">
            <a:prstTxWarp prst="textNoShape">
              <a:avLst/>
            </a:prstTxWarp>
            <a:spAutoFit/>
          </a:bodyPr>
          <a:lstStyle/>
          <a:p>
            <a:pPr algn="l">
              <a:lnSpc>
                <a:spcPct val="100000"/>
              </a:lnSpc>
            </a:pPr>
            <a:r>
              <a:rPr lang="en-US" sz="2000">
                <a:latin typeface="Calibri"/>
                <a:cs typeface="Calibri"/>
              </a:rPr>
              <a:t>A</a:t>
            </a:r>
          </a:p>
        </p:txBody>
      </p:sp>
      <p:sp>
        <p:nvSpPr>
          <p:cNvPr id="176136" name="Rectangle 8"/>
          <p:cNvSpPr>
            <a:spLocks noChangeArrowheads="1"/>
          </p:cNvSpPr>
          <p:nvPr/>
        </p:nvSpPr>
        <p:spPr bwMode="auto">
          <a:xfrm>
            <a:off x="8532814" y="3124201"/>
            <a:ext cx="322253" cy="397545"/>
          </a:xfrm>
          <a:prstGeom prst="rect">
            <a:avLst/>
          </a:prstGeom>
          <a:noFill/>
          <a:ln w="25400">
            <a:noFill/>
            <a:miter lim="800000"/>
            <a:headEnd/>
            <a:tailEnd/>
          </a:ln>
          <a:effectLst/>
        </p:spPr>
        <p:txBody>
          <a:bodyPr wrap="none" lIns="90487" tIns="44450" rIns="90487" bIns="44450">
            <a:prstTxWarp prst="textNoShape">
              <a:avLst/>
            </a:prstTxWarp>
            <a:spAutoFit/>
          </a:bodyPr>
          <a:lstStyle/>
          <a:p>
            <a:pPr algn="l">
              <a:lnSpc>
                <a:spcPct val="100000"/>
              </a:lnSpc>
            </a:pPr>
            <a:r>
              <a:rPr lang="en-US" sz="2000">
                <a:latin typeface="Calibri"/>
                <a:cs typeface="Calibri"/>
              </a:rPr>
              <a:t>B</a:t>
            </a:r>
          </a:p>
        </p:txBody>
      </p:sp>
      <p:sp>
        <p:nvSpPr>
          <p:cNvPr id="176137" name="Rectangle 9"/>
          <p:cNvSpPr>
            <a:spLocks noChangeArrowheads="1"/>
          </p:cNvSpPr>
          <p:nvPr/>
        </p:nvSpPr>
        <p:spPr bwMode="auto">
          <a:xfrm>
            <a:off x="9753600" y="3124201"/>
            <a:ext cx="319498" cy="397545"/>
          </a:xfrm>
          <a:prstGeom prst="rect">
            <a:avLst/>
          </a:prstGeom>
          <a:noFill/>
          <a:ln w="25400">
            <a:noFill/>
            <a:miter lim="800000"/>
            <a:headEnd/>
            <a:tailEnd/>
          </a:ln>
          <a:effectLst/>
        </p:spPr>
        <p:txBody>
          <a:bodyPr wrap="none" lIns="90487" tIns="44450" rIns="90487" bIns="44450">
            <a:prstTxWarp prst="textNoShape">
              <a:avLst/>
            </a:prstTxWarp>
            <a:spAutoFit/>
          </a:bodyPr>
          <a:lstStyle/>
          <a:p>
            <a:pPr algn="l">
              <a:lnSpc>
                <a:spcPct val="100000"/>
              </a:lnSpc>
            </a:pPr>
            <a:r>
              <a:rPr lang="en-US" sz="2000" dirty="0">
                <a:latin typeface="Calibri"/>
                <a:cs typeface="Calibri"/>
              </a:rPr>
              <a:t>C</a:t>
            </a:r>
          </a:p>
        </p:txBody>
      </p:sp>
      <p:sp>
        <p:nvSpPr>
          <p:cNvPr id="176138" name="Rectangle 10"/>
          <p:cNvSpPr>
            <a:spLocks noChangeArrowheads="1"/>
          </p:cNvSpPr>
          <p:nvPr/>
        </p:nvSpPr>
        <p:spPr bwMode="auto">
          <a:xfrm>
            <a:off x="9498013" y="2273301"/>
            <a:ext cx="591382" cy="397545"/>
          </a:xfrm>
          <a:prstGeom prst="rect">
            <a:avLst/>
          </a:prstGeom>
          <a:noFill/>
          <a:ln w="25400">
            <a:noFill/>
            <a:miter lim="800000"/>
            <a:headEnd/>
            <a:tailEnd/>
          </a:ln>
          <a:effectLst/>
        </p:spPr>
        <p:txBody>
          <a:bodyPr wrap="none" lIns="90487" tIns="44450" rIns="90487" bIns="44450">
            <a:prstTxWarp prst="textNoShape">
              <a:avLst/>
            </a:prstTxWarp>
            <a:spAutoFit/>
          </a:bodyPr>
          <a:lstStyle/>
          <a:p>
            <a:pPr algn="l">
              <a:lnSpc>
                <a:spcPct val="100000"/>
              </a:lnSpc>
            </a:pPr>
            <a:r>
              <a:rPr lang="en-US" sz="2000">
                <a:latin typeface="Calibri"/>
                <a:cs typeface="Calibri"/>
              </a:rPr>
              <a:t>(*,j)</a:t>
            </a:r>
          </a:p>
        </p:txBody>
      </p:sp>
      <p:sp>
        <p:nvSpPr>
          <p:cNvPr id="176139" name="Rectangle 11"/>
          <p:cNvSpPr>
            <a:spLocks noChangeArrowheads="1"/>
          </p:cNvSpPr>
          <p:nvPr/>
        </p:nvSpPr>
        <p:spPr bwMode="auto">
          <a:xfrm>
            <a:off x="8534400" y="3006725"/>
            <a:ext cx="50800" cy="50800"/>
          </a:xfrm>
          <a:prstGeom prst="rect">
            <a:avLst/>
          </a:prstGeom>
          <a:solidFill>
            <a:schemeClr val="tx1"/>
          </a:solidFill>
          <a:ln w="57150">
            <a:solidFill>
              <a:srgbClr val="C00000"/>
            </a:solidFill>
            <a:miter lim="800000"/>
            <a:headEnd/>
            <a:tailEnd/>
          </a:ln>
          <a:effectLst/>
        </p:spPr>
        <p:txBody>
          <a:bodyPr wrap="none" anchor="ctr">
            <a:prstTxWarp prst="textNoShape">
              <a:avLst/>
            </a:prstTxWarp>
          </a:bodyPr>
          <a:lstStyle/>
          <a:p>
            <a:endParaRPr lang="en-US" sz="2000">
              <a:latin typeface="Calibri"/>
              <a:cs typeface="Calibri"/>
            </a:endParaRPr>
          </a:p>
        </p:txBody>
      </p:sp>
      <p:sp>
        <p:nvSpPr>
          <p:cNvPr id="176140" name="Rectangle 12"/>
          <p:cNvSpPr>
            <a:spLocks noChangeArrowheads="1"/>
          </p:cNvSpPr>
          <p:nvPr/>
        </p:nvSpPr>
        <p:spPr bwMode="auto">
          <a:xfrm>
            <a:off x="8316913" y="2590801"/>
            <a:ext cx="580236" cy="397545"/>
          </a:xfrm>
          <a:prstGeom prst="rect">
            <a:avLst/>
          </a:prstGeom>
          <a:noFill/>
          <a:ln w="25400">
            <a:noFill/>
            <a:miter lim="800000"/>
            <a:headEnd/>
            <a:tailEnd/>
          </a:ln>
          <a:effectLst/>
        </p:spPr>
        <p:txBody>
          <a:bodyPr wrap="none" lIns="90487" tIns="44450" rIns="90487" bIns="44450">
            <a:prstTxWarp prst="textNoShape">
              <a:avLst/>
            </a:prstTxWarp>
            <a:spAutoFit/>
          </a:bodyPr>
          <a:lstStyle/>
          <a:p>
            <a:pPr algn="l">
              <a:lnSpc>
                <a:spcPct val="100000"/>
              </a:lnSpc>
            </a:pPr>
            <a:r>
              <a:rPr lang="en-US" sz="2000">
                <a:latin typeface="Calibri"/>
                <a:cs typeface="Calibri"/>
              </a:rPr>
              <a:t>(k,j)</a:t>
            </a:r>
          </a:p>
        </p:txBody>
      </p:sp>
      <p:sp>
        <p:nvSpPr>
          <p:cNvPr id="176141" name="Rectangle 13"/>
          <p:cNvSpPr>
            <a:spLocks noChangeArrowheads="1"/>
          </p:cNvSpPr>
          <p:nvPr/>
        </p:nvSpPr>
        <p:spPr bwMode="auto">
          <a:xfrm>
            <a:off x="7110413" y="1828801"/>
            <a:ext cx="1324630" cy="397545"/>
          </a:xfrm>
          <a:prstGeom prst="rect">
            <a:avLst/>
          </a:prstGeom>
          <a:noFill/>
          <a:ln w="25400">
            <a:noFill/>
            <a:miter lim="800000"/>
            <a:headEnd/>
            <a:tailEnd/>
          </a:ln>
          <a:effectLst/>
        </p:spPr>
        <p:txBody>
          <a:bodyPr wrap="none" lIns="90487" tIns="44450" rIns="90487" bIns="44450">
            <a:prstTxWarp prst="textNoShape">
              <a:avLst/>
            </a:prstTxWarp>
            <a:spAutoFit/>
          </a:bodyPr>
          <a:lstStyle/>
          <a:p>
            <a:pPr algn="l">
              <a:lnSpc>
                <a:spcPct val="100000"/>
              </a:lnSpc>
            </a:pPr>
            <a:r>
              <a:rPr lang="en-US" sz="2000">
                <a:latin typeface="Calibri"/>
                <a:cs typeface="Calibri"/>
              </a:rPr>
              <a:t>Inner loop:</a:t>
            </a:r>
          </a:p>
        </p:txBody>
      </p:sp>
      <p:sp>
        <p:nvSpPr>
          <p:cNvPr id="176142" name="Line 14"/>
          <p:cNvSpPr>
            <a:spLocks noChangeShapeType="1"/>
          </p:cNvSpPr>
          <p:nvPr/>
        </p:nvSpPr>
        <p:spPr bwMode="auto">
          <a:xfrm flipV="1">
            <a:off x="7645400" y="2600325"/>
            <a:ext cx="0" cy="533400"/>
          </a:xfrm>
          <a:prstGeom prst="line">
            <a:avLst/>
          </a:prstGeom>
          <a:noFill/>
          <a:ln w="57150">
            <a:solidFill>
              <a:srgbClr val="C00000"/>
            </a:solidFill>
            <a:round/>
            <a:headEnd/>
            <a:tailEnd/>
          </a:ln>
          <a:effectLst/>
        </p:spPr>
        <p:txBody>
          <a:bodyPr wrap="none" anchor="ctr">
            <a:prstTxWarp prst="textNoShape">
              <a:avLst/>
            </a:prstTxWarp>
          </a:bodyPr>
          <a:lstStyle/>
          <a:p>
            <a:endParaRPr lang="en-US" sz="2000">
              <a:latin typeface="Calibri"/>
              <a:cs typeface="Calibri"/>
            </a:endParaRPr>
          </a:p>
        </p:txBody>
      </p:sp>
      <p:sp>
        <p:nvSpPr>
          <p:cNvPr id="176143" name="Line 15"/>
          <p:cNvSpPr>
            <a:spLocks noChangeShapeType="1"/>
          </p:cNvSpPr>
          <p:nvPr/>
        </p:nvSpPr>
        <p:spPr bwMode="auto">
          <a:xfrm flipV="1">
            <a:off x="9728200" y="2613025"/>
            <a:ext cx="0" cy="533400"/>
          </a:xfrm>
          <a:prstGeom prst="line">
            <a:avLst/>
          </a:prstGeom>
          <a:noFill/>
          <a:ln w="57150">
            <a:solidFill>
              <a:srgbClr val="C00000"/>
            </a:solidFill>
            <a:round/>
            <a:headEnd/>
            <a:tailEnd/>
          </a:ln>
          <a:effectLst/>
        </p:spPr>
        <p:txBody>
          <a:bodyPr wrap="none" anchor="ctr">
            <a:prstTxWarp prst="textNoShape">
              <a:avLst/>
            </a:prstTxWarp>
          </a:bodyPr>
          <a:lstStyle/>
          <a:p>
            <a:endParaRPr lang="en-US" sz="2000">
              <a:latin typeface="Calibri"/>
              <a:cs typeface="Calibri"/>
            </a:endParaRPr>
          </a:p>
        </p:txBody>
      </p:sp>
      <p:sp>
        <p:nvSpPr>
          <p:cNvPr id="176144" name="Rectangle 16"/>
          <p:cNvSpPr>
            <a:spLocks noChangeArrowheads="1"/>
          </p:cNvSpPr>
          <p:nvPr/>
        </p:nvSpPr>
        <p:spPr bwMode="auto">
          <a:xfrm>
            <a:off x="7364413" y="2273301"/>
            <a:ext cx="646610" cy="397545"/>
          </a:xfrm>
          <a:prstGeom prst="rect">
            <a:avLst/>
          </a:prstGeom>
          <a:noFill/>
          <a:ln w="25400">
            <a:noFill/>
            <a:miter lim="800000"/>
            <a:headEnd/>
            <a:tailEnd/>
          </a:ln>
          <a:effectLst/>
        </p:spPr>
        <p:txBody>
          <a:bodyPr wrap="none" lIns="90487" tIns="44450" rIns="90487" bIns="44450">
            <a:prstTxWarp prst="textNoShape">
              <a:avLst/>
            </a:prstTxWarp>
            <a:spAutoFit/>
          </a:bodyPr>
          <a:lstStyle/>
          <a:p>
            <a:pPr algn="l">
              <a:lnSpc>
                <a:spcPct val="100000"/>
              </a:lnSpc>
            </a:pPr>
            <a:r>
              <a:rPr lang="en-US" sz="2000">
                <a:latin typeface="Calibri"/>
                <a:cs typeface="Calibri"/>
              </a:rPr>
              <a:t>(*,k)</a:t>
            </a:r>
          </a:p>
        </p:txBody>
      </p:sp>
      <p:sp>
        <p:nvSpPr>
          <p:cNvPr id="176146" name="Rectangle 18"/>
          <p:cNvSpPr>
            <a:spLocks noChangeArrowheads="1"/>
          </p:cNvSpPr>
          <p:nvPr/>
        </p:nvSpPr>
        <p:spPr bwMode="auto">
          <a:xfrm>
            <a:off x="8341666" y="4165601"/>
            <a:ext cx="726134" cy="397545"/>
          </a:xfrm>
          <a:prstGeom prst="rect">
            <a:avLst/>
          </a:prstGeom>
          <a:noFill/>
          <a:ln w="25400">
            <a:noFill/>
            <a:miter lim="800000"/>
            <a:headEnd/>
            <a:tailEnd/>
          </a:ln>
          <a:effectLst/>
        </p:spPr>
        <p:txBody>
          <a:bodyPr wrap="none" lIns="90487" tIns="44450" rIns="90487" bIns="44450">
            <a:prstTxWarp prst="textNoShape">
              <a:avLst/>
            </a:prstTxWarp>
            <a:spAutoFit/>
          </a:bodyPr>
          <a:lstStyle/>
          <a:p>
            <a:pPr algn="ctr">
              <a:lnSpc>
                <a:spcPct val="100000"/>
              </a:lnSpc>
            </a:pPr>
            <a:r>
              <a:rPr lang="en-US" sz="2000" dirty="0">
                <a:latin typeface="Calibri"/>
                <a:cs typeface="Calibri"/>
              </a:rPr>
              <a:t>Fixed</a:t>
            </a:r>
          </a:p>
        </p:txBody>
      </p:sp>
      <p:sp>
        <p:nvSpPr>
          <p:cNvPr id="176147" name="Line 19"/>
          <p:cNvSpPr>
            <a:spLocks noChangeShapeType="1"/>
          </p:cNvSpPr>
          <p:nvPr/>
        </p:nvSpPr>
        <p:spPr bwMode="auto">
          <a:xfrm flipV="1">
            <a:off x="8680451" y="3509963"/>
            <a:ext cx="0" cy="627062"/>
          </a:xfrm>
          <a:prstGeom prst="line">
            <a:avLst/>
          </a:prstGeom>
          <a:noFill/>
          <a:ln w="25400">
            <a:solidFill>
              <a:schemeClr val="tx1"/>
            </a:solidFill>
            <a:round/>
            <a:headEnd/>
            <a:tailEnd type="triangle" w="med" len="med"/>
          </a:ln>
          <a:effectLst/>
        </p:spPr>
        <p:txBody>
          <a:bodyPr wrap="none" anchor="ctr">
            <a:prstTxWarp prst="textNoShape">
              <a:avLst/>
            </a:prstTxWarp>
          </a:bodyPr>
          <a:lstStyle/>
          <a:p>
            <a:endParaRPr lang="en-US" sz="2000">
              <a:latin typeface="Calibri"/>
              <a:cs typeface="Calibri"/>
            </a:endParaRPr>
          </a:p>
        </p:txBody>
      </p:sp>
      <p:sp>
        <p:nvSpPr>
          <p:cNvPr id="176149" name="Rectangle 21"/>
          <p:cNvSpPr>
            <a:spLocks noChangeArrowheads="1"/>
          </p:cNvSpPr>
          <p:nvPr/>
        </p:nvSpPr>
        <p:spPr bwMode="auto">
          <a:xfrm>
            <a:off x="6934201" y="4165601"/>
            <a:ext cx="1067599" cy="705321"/>
          </a:xfrm>
          <a:prstGeom prst="rect">
            <a:avLst/>
          </a:prstGeom>
          <a:noFill/>
          <a:ln w="25400">
            <a:noFill/>
            <a:miter lim="800000"/>
            <a:headEnd/>
            <a:tailEnd/>
          </a:ln>
          <a:effectLst/>
        </p:spPr>
        <p:txBody>
          <a:bodyPr wrap="none" lIns="90487" tIns="44450" rIns="90487" bIns="44450">
            <a:prstTxWarp prst="textNoShape">
              <a:avLst/>
            </a:prstTxWarp>
            <a:spAutoFit/>
          </a:bodyPr>
          <a:lstStyle/>
          <a:p>
            <a:pPr algn="ctr">
              <a:lnSpc>
                <a:spcPct val="100000"/>
              </a:lnSpc>
            </a:pPr>
            <a:r>
              <a:rPr lang="en-US" sz="2000">
                <a:latin typeface="Calibri"/>
                <a:cs typeface="Calibri"/>
              </a:rPr>
              <a:t>Column-</a:t>
            </a:r>
          </a:p>
          <a:p>
            <a:pPr algn="ctr">
              <a:lnSpc>
                <a:spcPct val="100000"/>
              </a:lnSpc>
            </a:pPr>
            <a:r>
              <a:rPr lang="en-US" sz="2000">
                <a:latin typeface="Calibri"/>
                <a:cs typeface="Calibri"/>
              </a:rPr>
              <a:t>wise</a:t>
            </a:r>
          </a:p>
        </p:txBody>
      </p:sp>
      <p:sp>
        <p:nvSpPr>
          <p:cNvPr id="176150" name="Line 22"/>
          <p:cNvSpPr>
            <a:spLocks noChangeShapeType="1"/>
          </p:cNvSpPr>
          <p:nvPr/>
        </p:nvSpPr>
        <p:spPr bwMode="auto">
          <a:xfrm flipV="1">
            <a:off x="7491413" y="3502026"/>
            <a:ext cx="0" cy="627063"/>
          </a:xfrm>
          <a:prstGeom prst="line">
            <a:avLst/>
          </a:prstGeom>
          <a:noFill/>
          <a:ln w="25400">
            <a:solidFill>
              <a:schemeClr val="tx1"/>
            </a:solidFill>
            <a:round/>
            <a:headEnd/>
            <a:tailEnd type="triangle" w="med" len="med"/>
          </a:ln>
          <a:effectLst/>
        </p:spPr>
        <p:txBody>
          <a:bodyPr wrap="none" anchor="ctr">
            <a:prstTxWarp prst="textNoShape">
              <a:avLst/>
            </a:prstTxWarp>
          </a:bodyPr>
          <a:lstStyle/>
          <a:p>
            <a:endParaRPr lang="en-US" sz="2000">
              <a:latin typeface="Calibri"/>
              <a:cs typeface="Calibri"/>
            </a:endParaRPr>
          </a:p>
        </p:txBody>
      </p:sp>
      <p:sp>
        <p:nvSpPr>
          <p:cNvPr id="176152" name="Rectangle 24"/>
          <p:cNvSpPr>
            <a:spLocks noChangeArrowheads="1"/>
          </p:cNvSpPr>
          <p:nvPr/>
        </p:nvSpPr>
        <p:spPr bwMode="auto">
          <a:xfrm>
            <a:off x="9448002" y="4165601"/>
            <a:ext cx="1067599" cy="705321"/>
          </a:xfrm>
          <a:prstGeom prst="rect">
            <a:avLst/>
          </a:prstGeom>
          <a:noFill/>
          <a:ln w="25400">
            <a:noFill/>
            <a:miter lim="800000"/>
            <a:headEnd/>
            <a:tailEnd/>
          </a:ln>
          <a:effectLst/>
        </p:spPr>
        <p:txBody>
          <a:bodyPr wrap="none" lIns="90487" tIns="44450" rIns="90487" bIns="44450">
            <a:prstTxWarp prst="textNoShape">
              <a:avLst/>
            </a:prstTxWarp>
            <a:spAutoFit/>
          </a:bodyPr>
          <a:lstStyle/>
          <a:p>
            <a:pPr algn="ctr">
              <a:lnSpc>
                <a:spcPct val="100000"/>
              </a:lnSpc>
            </a:pPr>
            <a:r>
              <a:rPr lang="en-US" sz="2000" dirty="0">
                <a:latin typeface="Calibri"/>
                <a:cs typeface="Calibri"/>
              </a:rPr>
              <a:t>Column-</a:t>
            </a:r>
          </a:p>
          <a:p>
            <a:pPr algn="ctr">
              <a:lnSpc>
                <a:spcPct val="100000"/>
              </a:lnSpc>
            </a:pPr>
            <a:r>
              <a:rPr lang="en-US" sz="2000" dirty="0">
                <a:latin typeface="Calibri"/>
                <a:cs typeface="Calibri"/>
              </a:rPr>
              <a:t>wise</a:t>
            </a:r>
          </a:p>
        </p:txBody>
      </p:sp>
      <p:sp>
        <p:nvSpPr>
          <p:cNvPr id="176153" name="Line 25"/>
          <p:cNvSpPr>
            <a:spLocks noChangeShapeType="1"/>
          </p:cNvSpPr>
          <p:nvPr/>
        </p:nvSpPr>
        <p:spPr bwMode="auto">
          <a:xfrm flipV="1">
            <a:off x="9929813" y="3502026"/>
            <a:ext cx="0" cy="627063"/>
          </a:xfrm>
          <a:prstGeom prst="line">
            <a:avLst/>
          </a:prstGeom>
          <a:noFill/>
          <a:ln w="25400">
            <a:solidFill>
              <a:schemeClr val="tx1"/>
            </a:solidFill>
            <a:round/>
            <a:headEnd/>
            <a:tailEnd type="triangle" w="med" len="med"/>
          </a:ln>
          <a:effectLst/>
        </p:spPr>
        <p:txBody>
          <a:bodyPr wrap="none" anchor="ctr">
            <a:prstTxWarp prst="textNoShape">
              <a:avLst/>
            </a:prstTxWarp>
          </a:bodyPr>
          <a:lstStyle/>
          <a:p>
            <a:endParaRPr lang="en-US" sz="2000">
              <a:latin typeface="Calibri"/>
              <a:cs typeface="Calibri"/>
            </a:endParaRPr>
          </a:p>
        </p:txBody>
      </p:sp>
      <p:sp>
        <p:nvSpPr>
          <p:cNvPr id="176154" name="Rectangle 26"/>
          <p:cNvSpPr>
            <a:spLocks noChangeArrowheads="1"/>
          </p:cNvSpPr>
          <p:nvPr/>
        </p:nvSpPr>
        <p:spPr bwMode="auto">
          <a:xfrm>
            <a:off x="1968500" y="4868864"/>
            <a:ext cx="4965700" cy="1227137"/>
          </a:xfrm>
          <a:prstGeom prst="rect">
            <a:avLst/>
          </a:prstGeom>
          <a:noFill/>
          <a:ln w="12700">
            <a:noFill/>
            <a:miter lim="800000"/>
            <a:headEnd/>
            <a:tailEnd/>
          </a:ln>
          <a:effectLst/>
        </p:spPr>
        <p:txBody>
          <a:bodyPr lIns="90487" tIns="44450" rIns="90487" bIns="44450">
            <a:prstTxWarp prst="textNoShape">
              <a:avLst/>
            </a:prstTxWarp>
          </a:bodyPr>
          <a:lstStyle/>
          <a:p>
            <a:pPr marL="223838" indent="-223838" defTabSz="895350">
              <a:tabLst>
                <a:tab pos="971550" algn="ctr"/>
                <a:tab pos="2343150" algn="ctr"/>
                <a:tab pos="3657600" algn="ctr"/>
              </a:tabLst>
            </a:pPr>
            <a:r>
              <a:rPr lang="en-US" sz="2400" u="sng" dirty="0">
                <a:latin typeface="Calibri"/>
                <a:cs typeface="Calibri"/>
              </a:rPr>
              <a:t>Misses per inner loop iteration:</a:t>
            </a:r>
          </a:p>
          <a:p>
            <a:pPr marL="560388" lvl="1" indent="-222250" defTabSz="895350">
              <a:tabLst>
                <a:tab pos="971550" algn="ctr"/>
                <a:tab pos="2343150" algn="ctr"/>
                <a:tab pos="3657600" algn="ctr"/>
              </a:tabLst>
            </a:pPr>
            <a:r>
              <a:rPr lang="en-US" sz="2400" dirty="0">
                <a:latin typeface="Calibri"/>
                <a:cs typeface="Calibri"/>
              </a:rPr>
              <a:t>		</a:t>
            </a:r>
            <a:r>
              <a:rPr lang="en-US" sz="2400" u="sng" dirty="0">
                <a:latin typeface="Calibri"/>
                <a:cs typeface="Calibri"/>
              </a:rPr>
              <a:t>A</a:t>
            </a:r>
            <a:r>
              <a:rPr lang="en-US" sz="2400" dirty="0">
                <a:latin typeface="Calibri"/>
                <a:cs typeface="Calibri"/>
              </a:rPr>
              <a:t>	</a:t>
            </a:r>
            <a:r>
              <a:rPr lang="en-US" sz="2400" u="sng" dirty="0">
                <a:latin typeface="Calibri"/>
                <a:cs typeface="Calibri"/>
              </a:rPr>
              <a:t>B</a:t>
            </a:r>
            <a:r>
              <a:rPr lang="en-US" sz="2400" dirty="0">
                <a:latin typeface="Calibri"/>
                <a:cs typeface="Calibri"/>
              </a:rPr>
              <a:t>	</a:t>
            </a:r>
            <a:r>
              <a:rPr lang="en-US" sz="2400" u="sng" dirty="0">
                <a:latin typeface="Calibri"/>
                <a:cs typeface="Calibri"/>
              </a:rPr>
              <a:t>C</a:t>
            </a:r>
            <a:endParaRPr lang="en-US" sz="2400" dirty="0">
              <a:latin typeface="Calibri"/>
              <a:cs typeface="Calibri"/>
            </a:endParaRPr>
          </a:p>
          <a:p>
            <a:pPr marL="560388" lvl="1" indent="-222250" defTabSz="895350">
              <a:tabLst>
                <a:tab pos="971550" algn="ctr"/>
                <a:tab pos="2343150" algn="ctr"/>
                <a:tab pos="3657600" algn="ctr"/>
              </a:tabLst>
            </a:pPr>
            <a:r>
              <a:rPr lang="en-US" sz="2400" dirty="0">
                <a:latin typeface="Calibri"/>
                <a:cs typeface="Calibri"/>
              </a:rPr>
              <a:t>		1.0	0.0	1.0</a:t>
            </a:r>
          </a:p>
        </p:txBody>
      </p:sp>
      <p:sp>
        <p:nvSpPr>
          <p:cNvPr id="24" name="Rectangle 3"/>
          <p:cNvSpPr>
            <a:spLocks noChangeArrowheads="1"/>
          </p:cNvSpPr>
          <p:nvPr/>
        </p:nvSpPr>
        <p:spPr bwMode="auto">
          <a:xfrm>
            <a:off x="4807174" y="3962401"/>
            <a:ext cx="1898426" cy="357663"/>
          </a:xfrm>
          <a:prstGeom prst="rect">
            <a:avLst/>
          </a:prstGeom>
          <a:noFill/>
          <a:ln w="3240">
            <a:noFill/>
            <a:miter lim="800000"/>
            <a:headEnd/>
            <a:tailEnd/>
          </a:ln>
          <a:effectLst/>
        </p:spPr>
        <p:txBody>
          <a:bodyPr wrap="none" lIns="90000" tIns="46800" rIns="90000" bIns="46800">
            <a:spAutoFit/>
          </a:bodyPr>
          <a:lstStyle/>
          <a:p>
            <a:pPr>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b="1" i="1" dirty="0" err="1">
                <a:solidFill>
                  <a:schemeClr val="tx1">
                    <a:lumMod val="50000"/>
                    <a:lumOff val="50000"/>
                  </a:schemeClr>
                </a:solidFill>
                <a:latin typeface="Courier New" pitchFamily="49" charset="0"/>
                <a:ea typeface="Arial" charset="0"/>
                <a:cs typeface="Arial" charset="0"/>
              </a:rPr>
              <a:t>matmult</a:t>
            </a:r>
            <a:r>
              <a:rPr lang="en-GB" b="1" i="1" dirty="0">
                <a:solidFill>
                  <a:schemeClr val="tx1">
                    <a:lumMod val="50000"/>
                    <a:lumOff val="50000"/>
                  </a:schemeClr>
                </a:solidFill>
                <a:latin typeface="Courier New" pitchFamily="49" charset="0"/>
                <a:ea typeface="Arial" charset="0"/>
                <a:cs typeface="Arial" charset="0"/>
              </a:rPr>
              <a:t>/</a:t>
            </a:r>
            <a:r>
              <a:rPr lang="en-GB" b="1" i="1" dirty="0" err="1">
                <a:solidFill>
                  <a:schemeClr val="tx1">
                    <a:lumMod val="50000"/>
                    <a:lumOff val="50000"/>
                  </a:schemeClr>
                </a:solidFill>
                <a:latin typeface="Courier New" pitchFamily="49" charset="0"/>
                <a:ea typeface="Arial" charset="0"/>
                <a:cs typeface="Arial" charset="0"/>
              </a:rPr>
              <a:t>mm.c</a:t>
            </a:r>
            <a:endParaRPr lang="en-GB" b="1" i="1" dirty="0">
              <a:solidFill>
                <a:schemeClr val="tx1">
                  <a:lumMod val="50000"/>
                  <a:lumOff val="50000"/>
                </a:schemeClr>
              </a:solidFill>
              <a:latin typeface="Courier New" pitchFamily="49" charset="0"/>
              <a:ea typeface="Arial" charset="0"/>
              <a:cs typeface="Arial" charset="0"/>
            </a:endParaRPr>
          </a:p>
        </p:txBody>
      </p:sp>
      <p:sp>
        <p:nvSpPr>
          <p:cNvPr id="2" name="Slide Number Placeholder 1"/>
          <p:cNvSpPr>
            <a:spLocks noGrp="1"/>
          </p:cNvSpPr>
          <p:nvPr>
            <p:ph type="sldNum" sz="quarter" idx="12"/>
          </p:nvPr>
        </p:nvSpPr>
        <p:spPr/>
        <p:txBody>
          <a:bodyPr/>
          <a:lstStyle/>
          <a:p>
            <a:fld id="{04A7C484-7E24-447E-8CB0-5149A4D34DEF}" type="slidenum">
              <a:rPr lang="en-US" altLang="en-US" smtClean="0"/>
              <a:pPr/>
              <a:t>31</a:t>
            </a:fld>
            <a:endParaRPr lang="en-US" altLang="en-US"/>
          </a:p>
        </p:txBody>
      </p:sp>
      <p:sp>
        <p:nvSpPr>
          <p:cNvPr id="26" name="Rectangle 25"/>
          <p:cNvSpPr/>
          <p:nvPr/>
        </p:nvSpPr>
        <p:spPr>
          <a:xfrm>
            <a:off x="1600200" y="6629401"/>
            <a:ext cx="1371600" cy="200055"/>
          </a:xfrm>
          <a:prstGeom prst="rect">
            <a:avLst/>
          </a:prstGeom>
          <a:solidFill>
            <a:schemeClr val="bg1"/>
          </a:solidFill>
        </p:spPr>
        <p:txBody>
          <a:bodyPr wrap="square">
            <a:spAutoFit/>
          </a:bodyPr>
          <a:lstStyle/>
          <a:p>
            <a:r>
              <a:rPr lang="en-US" sz="700" dirty="0">
                <a:latin typeface="Calibri" panose="020F0502020204030204" pitchFamily="34" charset="0"/>
                <a:cs typeface="Calibri" panose="020F0502020204030204" pitchFamily="34" charset="0"/>
              </a:rPr>
              <a:t>[Bryant and </a:t>
            </a:r>
            <a:r>
              <a:rPr lang="en-US" sz="700" dirty="0" err="1">
                <a:latin typeface="Calibri" panose="020F0502020204030204" pitchFamily="34" charset="0"/>
                <a:cs typeface="Calibri" panose="020F0502020204030204" pitchFamily="34" charset="0"/>
              </a:rPr>
              <a:t>O‘Hallaron</a:t>
            </a:r>
            <a:r>
              <a:rPr lang="en-US" sz="700" dirty="0">
                <a:latin typeface="Calibri" panose="020F0502020204030204" pitchFamily="34" charset="0"/>
                <a:cs typeface="Calibri" panose="020F0502020204030204" pitchFamily="34" charset="0"/>
              </a:rPr>
              <a:t>: CMU] →</a:t>
            </a:r>
          </a:p>
        </p:txBody>
      </p:sp>
    </p:spTree>
    <p:extLst>
      <p:ext uri="{BB962C8B-B14F-4D97-AF65-F5344CB8AC3E}">
        <p14:creationId xmlns:p14="http://schemas.microsoft.com/office/powerpoint/2010/main" val="654743957"/>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61" name="Rectangle 9"/>
          <p:cNvSpPr>
            <a:spLocks noGrp="1" noChangeArrowheads="1"/>
          </p:cNvSpPr>
          <p:nvPr>
            <p:ph type="title"/>
          </p:nvPr>
        </p:nvSpPr>
        <p:spPr/>
        <p:txBody>
          <a:bodyPr/>
          <a:lstStyle/>
          <a:p>
            <a:r>
              <a:rPr lang="en-US" dirty="0"/>
              <a:t>Summary of Matrix Multiplication</a:t>
            </a:r>
          </a:p>
        </p:txBody>
      </p:sp>
      <p:sp>
        <p:nvSpPr>
          <p:cNvPr id="2" name="Slide Number Placeholder 1"/>
          <p:cNvSpPr>
            <a:spLocks noGrp="1"/>
          </p:cNvSpPr>
          <p:nvPr>
            <p:ph type="sldNum" sz="quarter" idx="12"/>
          </p:nvPr>
        </p:nvSpPr>
        <p:spPr/>
        <p:txBody>
          <a:bodyPr/>
          <a:lstStyle/>
          <a:p>
            <a:fld id="{04A7C484-7E24-447E-8CB0-5149A4D34DEF}" type="slidenum">
              <a:rPr lang="en-US" altLang="en-US" smtClean="0"/>
              <a:pPr/>
              <a:t>32</a:t>
            </a:fld>
            <a:endParaRPr lang="en-US" altLang="en-US"/>
          </a:p>
        </p:txBody>
      </p:sp>
      <p:sp>
        <p:nvSpPr>
          <p:cNvPr id="177156" name="Rectangle 4"/>
          <p:cNvSpPr>
            <a:spLocks noChangeArrowheads="1"/>
          </p:cNvSpPr>
          <p:nvPr/>
        </p:nvSpPr>
        <p:spPr bwMode="auto">
          <a:xfrm>
            <a:off x="7010401" y="1371600"/>
            <a:ext cx="2452593" cy="1013098"/>
          </a:xfrm>
          <a:prstGeom prst="rect">
            <a:avLst/>
          </a:prstGeom>
          <a:noFill/>
          <a:ln w="12700">
            <a:noFill/>
            <a:miter lim="800000"/>
            <a:headEnd/>
            <a:tailEnd/>
          </a:ln>
          <a:effectLst/>
        </p:spPr>
        <p:txBody>
          <a:bodyPr wrap="none" lIns="90487" tIns="44450" rIns="90487" bIns="44450">
            <a:prstTxWarp prst="textNoShape">
              <a:avLst/>
            </a:prstTxWarp>
            <a:spAutoFit/>
          </a:bodyPr>
          <a:lstStyle/>
          <a:p>
            <a:pPr>
              <a:tabLst>
                <a:tab pos="228600" algn="l"/>
              </a:tabLst>
            </a:pPr>
            <a:r>
              <a:rPr lang="en-US" sz="2000" dirty="0" err="1">
                <a:latin typeface="Courier New" panose="02070309020205020404" pitchFamily="49" charset="0"/>
                <a:cs typeface="Courier New" panose="02070309020205020404" pitchFamily="49" charset="0"/>
              </a:rPr>
              <a:t>ijk</a:t>
            </a:r>
            <a:r>
              <a:rPr lang="en-US" sz="2000" dirty="0">
                <a:latin typeface="Calibri"/>
                <a:cs typeface="Calibri"/>
              </a:rPr>
              <a:t> (&amp; </a:t>
            </a:r>
            <a:r>
              <a:rPr lang="en-US" sz="2000" dirty="0" err="1">
                <a:latin typeface="Courier New" panose="02070309020205020404" pitchFamily="49" charset="0"/>
                <a:cs typeface="Courier New" panose="02070309020205020404" pitchFamily="49" charset="0"/>
              </a:rPr>
              <a:t>jik</a:t>
            </a:r>
            <a:r>
              <a:rPr lang="en-US" sz="2000" dirty="0">
                <a:latin typeface="Calibri"/>
                <a:cs typeface="Calibri"/>
              </a:rPr>
              <a:t>): </a:t>
            </a:r>
          </a:p>
          <a:p>
            <a:pPr marL="114300" lvl="1">
              <a:buFontTx/>
              <a:buChar char="•"/>
              <a:tabLst>
                <a:tab pos="228600" algn="l"/>
              </a:tabLst>
            </a:pPr>
            <a:r>
              <a:rPr lang="en-US" sz="2000" dirty="0">
                <a:latin typeface="Calibri"/>
                <a:cs typeface="Calibri"/>
              </a:rPr>
              <a:t> 2 loads, 0 stores</a:t>
            </a:r>
          </a:p>
          <a:p>
            <a:pPr marL="114300" lvl="1">
              <a:buFontTx/>
              <a:buChar char="•"/>
              <a:tabLst>
                <a:tab pos="228600" algn="l"/>
              </a:tabLst>
            </a:pPr>
            <a:r>
              <a:rPr lang="en-US" sz="2000" dirty="0">
                <a:latin typeface="Calibri"/>
                <a:cs typeface="Calibri"/>
              </a:rPr>
              <a:t> misses/</a:t>
            </a:r>
            <a:r>
              <a:rPr lang="en-US" sz="2000" dirty="0" err="1">
                <a:latin typeface="Calibri"/>
                <a:cs typeface="Calibri"/>
              </a:rPr>
              <a:t>iter</a:t>
            </a:r>
            <a:r>
              <a:rPr lang="en-US" sz="2000" dirty="0">
                <a:latin typeface="Calibri"/>
                <a:cs typeface="Calibri"/>
              </a:rPr>
              <a:t> = 1.125</a:t>
            </a:r>
          </a:p>
        </p:txBody>
      </p:sp>
      <p:sp>
        <p:nvSpPr>
          <p:cNvPr id="177159" name="Rectangle 7"/>
          <p:cNvSpPr>
            <a:spLocks noChangeArrowheads="1"/>
          </p:cNvSpPr>
          <p:nvPr/>
        </p:nvSpPr>
        <p:spPr bwMode="auto">
          <a:xfrm>
            <a:off x="7010401" y="3313113"/>
            <a:ext cx="2324353" cy="1013098"/>
          </a:xfrm>
          <a:prstGeom prst="rect">
            <a:avLst/>
          </a:prstGeom>
          <a:noFill/>
          <a:ln w="12700">
            <a:noFill/>
            <a:miter lim="800000"/>
            <a:headEnd/>
            <a:tailEnd/>
          </a:ln>
          <a:effectLst/>
        </p:spPr>
        <p:txBody>
          <a:bodyPr wrap="none" lIns="90487" tIns="44450" rIns="90487" bIns="44450">
            <a:prstTxWarp prst="textNoShape">
              <a:avLst/>
            </a:prstTxWarp>
            <a:spAutoFit/>
          </a:bodyPr>
          <a:lstStyle/>
          <a:p>
            <a:pPr>
              <a:tabLst>
                <a:tab pos="228600" algn="l"/>
              </a:tabLst>
            </a:pPr>
            <a:r>
              <a:rPr lang="en-US" sz="2000" dirty="0" err="1">
                <a:latin typeface="Courier New" panose="02070309020205020404" pitchFamily="49" charset="0"/>
                <a:cs typeface="Courier New" panose="02070309020205020404" pitchFamily="49" charset="0"/>
              </a:rPr>
              <a:t>kij</a:t>
            </a:r>
            <a:r>
              <a:rPr lang="en-US" sz="2000" dirty="0">
                <a:latin typeface="Calibri"/>
                <a:cs typeface="Calibri"/>
              </a:rPr>
              <a:t> (&amp; </a:t>
            </a:r>
            <a:r>
              <a:rPr lang="en-US" sz="2000" dirty="0" err="1">
                <a:latin typeface="Courier New" panose="02070309020205020404" pitchFamily="49" charset="0"/>
                <a:cs typeface="Courier New" panose="02070309020205020404" pitchFamily="49" charset="0"/>
              </a:rPr>
              <a:t>ikj</a:t>
            </a:r>
            <a:r>
              <a:rPr lang="en-US" sz="2000" dirty="0">
                <a:latin typeface="Calibri"/>
                <a:cs typeface="Calibri"/>
              </a:rPr>
              <a:t>): </a:t>
            </a:r>
          </a:p>
          <a:p>
            <a:pPr marL="114300" lvl="1">
              <a:buFontTx/>
              <a:buChar char="•"/>
              <a:tabLst>
                <a:tab pos="228600" algn="l"/>
              </a:tabLst>
            </a:pPr>
            <a:r>
              <a:rPr lang="en-US" sz="2000" dirty="0">
                <a:latin typeface="Calibri"/>
                <a:cs typeface="Calibri"/>
              </a:rPr>
              <a:t> 2 loads, 1 store</a:t>
            </a:r>
          </a:p>
          <a:p>
            <a:pPr marL="114300" lvl="1">
              <a:buFontTx/>
              <a:buChar char="•"/>
              <a:tabLst>
                <a:tab pos="228600" algn="l"/>
              </a:tabLst>
            </a:pPr>
            <a:r>
              <a:rPr lang="en-US" sz="2000" dirty="0">
                <a:latin typeface="Calibri"/>
                <a:cs typeface="Calibri"/>
              </a:rPr>
              <a:t> misses/</a:t>
            </a:r>
            <a:r>
              <a:rPr lang="en-US" sz="2000" dirty="0" err="1">
                <a:latin typeface="Calibri"/>
                <a:cs typeface="Calibri"/>
              </a:rPr>
              <a:t>iter</a:t>
            </a:r>
            <a:r>
              <a:rPr lang="en-US" sz="2000" dirty="0">
                <a:latin typeface="Calibri"/>
                <a:cs typeface="Calibri"/>
              </a:rPr>
              <a:t> = 0.25</a:t>
            </a:r>
          </a:p>
        </p:txBody>
      </p:sp>
      <p:sp>
        <p:nvSpPr>
          <p:cNvPr id="177160" name="Rectangle 8"/>
          <p:cNvSpPr>
            <a:spLocks noChangeArrowheads="1"/>
          </p:cNvSpPr>
          <p:nvPr/>
        </p:nvSpPr>
        <p:spPr bwMode="auto">
          <a:xfrm>
            <a:off x="7010401" y="5184775"/>
            <a:ext cx="2221761" cy="1013098"/>
          </a:xfrm>
          <a:prstGeom prst="rect">
            <a:avLst/>
          </a:prstGeom>
          <a:noFill/>
          <a:ln w="12700">
            <a:noFill/>
            <a:miter lim="800000"/>
            <a:headEnd/>
            <a:tailEnd/>
          </a:ln>
          <a:effectLst/>
        </p:spPr>
        <p:txBody>
          <a:bodyPr wrap="none" lIns="90487" tIns="44450" rIns="90487" bIns="44450">
            <a:prstTxWarp prst="textNoShape">
              <a:avLst/>
            </a:prstTxWarp>
            <a:spAutoFit/>
          </a:bodyPr>
          <a:lstStyle/>
          <a:p>
            <a:pPr>
              <a:tabLst>
                <a:tab pos="228600" algn="l"/>
              </a:tabLst>
            </a:pPr>
            <a:r>
              <a:rPr lang="en-US" sz="2000" dirty="0" err="1">
                <a:latin typeface="Courier New" panose="02070309020205020404" pitchFamily="49" charset="0"/>
                <a:cs typeface="Courier New" panose="02070309020205020404" pitchFamily="49" charset="0"/>
              </a:rPr>
              <a:t>jki</a:t>
            </a:r>
            <a:r>
              <a:rPr lang="en-US" sz="2000" dirty="0">
                <a:latin typeface="Calibri"/>
                <a:cs typeface="Calibri"/>
              </a:rPr>
              <a:t> (&amp; </a:t>
            </a:r>
            <a:r>
              <a:rPr lang="en-US" sz="2000" dirty="0" err="1">
                <a:latin typeface="Courier New" panose="02070309020205020404" pitchFamily="49" charset="0"/>
                <a:cs typeface="Courier New" panose="02070309020205020404" pitchFamily="49" charset="0"/>
              </a:rPr>
              <a:t>kji</a:t>
            </a:r>
            <a:r>
              <a:rPr lang="en-US" sz="2000" dirty="0">
                <a:latin typeface="Calibri"/>
                <a:cs typeface="Calibri"/>
              </a:rPr>
              <a:t>): </a:t>
            </a:r>
          </a:p>
          <a:p>
            <a:pPr marL="114300" lvl="1">
              <a:buFontTx/>
              <a:buChar char="•"/>
              <a:tabLst>
                <a:tab pos="228600" algn="l"/>
              </a:tabLst>
            </a:pPr>
            <a:r>
              <a:rPr lang="en-US" sz="2000" dirty="0">
                <a:latin typeface="Calibri"/>
                <a:cs typeface="Calibri"/>
              </a:rPr>
              <a:t> 2 loads, 1 store</a:t>
            </a:r>
          </a:p>
          <a:p>
            <a:pPr marL="114300" lvl="1">
              <a:buFontTx/>
              <a:buChar char="•"/>
              <a:tabLst>
                <a:tab pos="228600" algn="l"/>
              </a:tabLst>
            </a:pPr>
            <a:r>
              <a:rPr lang="en-US" sz="2000" dirty="0">
                <a:latin typeface="Calibri"/>
                <a:cs typeface="Calibri"/>
              </a:rPr>
              <a:t> misses/</a:t>
            </a:r>
            <a:r>
              <a:rPr lang="en-US" sz="2000" dirty="0" err="1">
                <a:latin typeface="Calibri"/>
                <a:cs typeface="Calibri"/>
              </a:rPr>
              <a:t>iter</a:t>
            </a:r>
            <a:r>
              <a:rPr lang="en-US" sz="2000" dirty="0">
                <a:latin typeface="Calibri"/>
                <a:cs typeface="Calibri"/>
              </a:rPr>
              <a:t> = 2.0</a:t>
            </a:r>
          </a:p>
        </p:txBody>
      </p:sp>
      <p:sp>
        <p:nvSpPr>
          <p:cNvPr id="177155" name="Rectangle 3"/>
          <p:cNvSpPr>
            <a:spLocks noChangeArrowheads="1"/>
          </p:cNvSpPr>
          <p:nvPr/>
        </p:nvSpPr>
        <p:spPr bwMode="auto">
          <a:xfrm>
            <a:off x="2995612" y="838200"/>
            <a:ext cx="3481388" cy="2082800"/>
          </a:xfrm>
          <a:prstGeom prst="rect">
            <a:avLst/>
          </a:prstGeom>
          <a:solidFill>
            <a:srgbClr val="F6F5BD"/>
          </a:solidFill>
          <a:ln w="12700">
            <a:solidFill>
              <a:schemeClr val="tx1"/>
            </a:solidFill>
            <a:miter lim="800000"/>
            <a:headEnd/>
            <a:tailEnd/>
          </a:ln>
          <a:effectLst/>
        </p:spPr>
        <p:txBody>
          <a:bodyPr lIns="90487" tIns="44450" rIns="90487" bIns="44450">
            <a:prstTxWarp prst="textNoShape">
              <a:avLst/>
            </a:prstTxWarp>
            <a:spAutoFit/>
          </a:bodyPr>
          <a:lstStyle/>
          <a:p>
            <a:pPr algn="l">
              <a:lnSpc>
                <a:spcPct val="70000"/>
              </a:lnSpc>
              <a:spcBef>
                <a:spcPct val="50000"/>
              </a:spcBef>
            </a:pPr>
            <a:r>
              <a:rPr lang="en-US" sz="1400" dirty="0">
                <a:latin typeface="Courier New" charset="0"/>
              </a:rPr>
              <a:t>for (</a:t>
            </a:r>
            <a:r>
              <a:rPr lang="en-US" sz="1400" dirty="0" err="1">
                <a:latin typeface="Courier New" charset="0"/>
              </a:rPr>
              <a:t>i</a:t>
            </a:r>
            <a:r>
              <a:rPr lang="en-US" sz="1400" dirty="0">
                <a:latin typeface="Courier New" charset="0"/>
              </a:rPr>
              <a:t>=0; </a:t>
            </a:r>
            <a:r>
              <a:rPr lang="en-US" sz="1400" dirty="0" err="1">
                <a:latin typeface="Courier New" charset="0"/>
              </a:rPr>
              <a:t>i</a:t>
            </a:r>
            <a:r>
              <a:rPr lang="en-US" sz="1400" dirty="0">
                <a:latin typeface="Courier New" charset="0"/>
              </a:rPr>
              <a:t>&lt;</a:t>
            </a:r>
            <a:r>
              <a:rPr lang="en-US" sz="1400" dirty="0" err="1">
                <a:latin typeface="Courier New" charset="0"/>
              </a:rPr>
              <a:t>n</a:t>
            </a:r>
            <a:r>
              <a:rPr lang="en-US" sz="1400" dirty="0">
                <a:latin typeface="Courier New" charset="0"/>
              </a:rPr>
              <a:t>; </a:t>
            </a:r>
            <a:r>
              <a:rPr lang="en-US" sz="1400" dirty="0" err="1">
                <a:latin typeface="Courier New" charset="0"/>
              </a:rPr>
              <a:t>i</a:t>
            </a:r>
            <a:r>
              <a:rPr lang="en-US" sz="1400" dirty="0">
                <a:latin typeface="Courier New" charset="0"/>
              </a:rPr>
              <a:t>++) {</a:t>
            </a:r>
          </a:p>
          <a:p>
            <a:pPr algn="l">
              <a:lnSpc>
                <a:spcPct val="70000"/>
              </a:lnSpc>
              <a:spcBef>
                <a:spcPct val="50000"/>
              </a:spcBef>
            </a:pPr>
            <a:r>
              <a:rPr lang="en-US" sz="1400" dirty="0">
                <a:latin typeface="Courier New" charset="0"/>
              </a:rPr>
              <a:t>  for (</a:t>
            </a:r>
            <a:r>
              <a:rPr lang="en-US" sz="1400" dirty="0" err="1">
                <a:latin typeface="Courier New" charset="0"/>
              </a:rPr>
              <a:t>j</a:t>
            </a:r>
            <a:r>
              <a:rPr lang="en-US" sz="1400" dirty="0">
                <a:latin typeface="Courier New" charset="0"/>
              </a:rPr>
              <a:t>=0; </a:t>
            </a:r>
            <a:r>
              <a:rPr lang="en-US" sz="1400" dirty="0" err="1">
                <a:latin typeface="Courier New" charset="0"/>
              </a:rPr>
              <a:t>j</a:t>
            </a:r>
            <a:r>
              <a:rPr lang="en-US" sz="1400" dirty="0">
                <a:latin typeface="Courier New" charset="0"/>
              </a:rPr>
              <a:t>&lt;</a:t>
            </a:r>
            <a:r>
              <a:rPr lang="en-US" sz="1400" dirty="0" err="1">
                <a:latin typeface="Courier New" charset="0"/>
              </a:rPr>
              <a:t>n</a:t>
            </a:r>
            <a:r>
              <a:rPr lang="en-US" sz="1400" dirty="0">
                <a:latin typeface="Courier New" charset="0"/>
              </a:rPr>
              <a:t>; </a:t>
            </a:r>
            <a:r>
              <a:rPr lang="en-US" sz="1400" dirty="0" err="1">
                <a:latin typeface="Courier New" charset="0"/>
              </a:rPr>
              <a:t>j</a:t>
            </a:r>
            <a:r>
              <a:rPr lang="en-US" sz="1400" dirty="0">
                <a:latin typeface="Courier New" charset="0"/>
              </a:rPr>
              <a:t>++) {</a:t>
            </a:r>
          </a:p>
          <a:p>
            <a:pPr algn="l">
              <a:lnSpc>
                <a:spcPct val="70000"/>
              </a:lnSpc>
              <a:spcBef>
                <a:spcPct val="50000"/>
              </a:spcBef>
            </a:pPr>
            <a:r>
              <a:rPr lang="en-US" sz="1400" dirty="0">
                <a:latin typeface="Courier New" charset="0"/>
              </a:rPr>
              <a:t>   sum = 0.0;</a:t>
            </a:r>
          </a:p>
          <a:p>
            <a:pPr algn="l">
              <a:lnSpc>
                <a:spcPct val="70000"/>
              </a:lnSpc>
              <a:spcBef>
                <a:spcPct val="50000"/>
              </a:spcBef>
            </a:pPr>
            <a:r>
              <a:rPr lang="en-US" sz="1400" dirty="0">
                <a:latin typeface="Courier New" charset="0"/>
              </a:rPr>
              <a:t>   for (</a:t>
            </a:r>
            <a:r>
              <a:rPr lang="en-US" sz="1400" dirty="0" err="1">
                <a:latin typeface="Courier New" charset="0"/>
              </a:rPr>
              <a:t>k</a:t>
            </a:r>
            <a:r>
              <a:rPr lang="en-US" sz="1400" dirty="0">
                <a:latin typeface="Courier New" charset="0"/>
              </a:rPr>
              <a:t>=0; </a:t>
            </a:r>
            <a:r>
              <a:rPr lang="en-US" sz="1400" dirty="0" err="1">
                <a:latin typeface="Courier New" charset="0"/>
              </a:rPr>
              <a:t>k</a:t>
            </a:r>
            <a:r>
              <a:rPr lang="en-US" sz="1400" dirty="0">
                <a:latin typeface="Courier New" charset="0"/>
              </a:rPr>
              <a:t>&lt;</a:t>
            </a:r>
            <a:r>
              <a:rPr lang="en-US" sz="1400" dirty="0" err="1">
                <a:latin typeface="Courier New" charset="0"/>
              </a:rPr>
              <a:t>n</a:t>
            </a:r>
            <a:r>
              <a:rPr lang="en-US" sz="1400" dirty="0">
                <a:latin typeface="Courier New" charset="0"/>
              </a:rPr>
              <a:t>; </a:t>
            </a:r>
            <a:r>
              <a:rPr lang="en-US" sz="1400" dirty="0" err="1">
                <a:latin typeface="Courier New" charset="0"/>
              </a:rPr>
              <a:t>k</a:t>
            </a:r>
            <a:r>
              <a:rPr lang="en-US" sz="1400" dirty="0">
                <a:latin typeface="Courier New" charset="0"/>
              </a:rPr>
              <a:t>++) </a:t>
            </a:r>
          </a:p>
          <a:p>
            <a:pPr algn="l">
              <a:lnSpc>
                <a:spcPct val="70000"/>
              </a:lnSpc>
              <a:spcBef>
                <a:spcPct val="50000"/>
              </a:spcBef>
            </a:pPr>
            <a:r>
              <a:rPr lang="en-US" sz="1400" dirty="0">
                <a:latin typeface="Courier New" charset="0"/>
              </a:rPr>
              <a:t>     sum += </a:t>
            </a:r>
            <a:r>
              <a:rPr lang="en-US" sz="1400" dirty="0" err="1">
                <a:latin typeface="Courier New" charset="0"/>
              </a:rPr>
              <a:t>a[i][k</a:t>
            </a:r>
            <a:r>
              <a:rPr lang="en-US" sz="1400" dirty="0">
                <a:latin typeface="Courier New" charset="0"/>
              </a:rPr>
              <a:t>] * </a:t>
            </a:r>
            <a:r>
              <a:rPr lang="en-US" sz="1400" dirty="0" err="1">
                <a:latin typeface="Courier New" charset="0"/>
              </a:rPr>
              <a:t>b[k][j</a:t>
            </a:r>
            <a:r>
              <a:rPr lang="en-US" sz="1400" dirty="0">
                <a:latin typeface="Courier New" charset="0"/>
              </a:rPr>
              <a:t>];</a:t>
            </a:r>
          </a:p>
          <a:p>
            <a:pPr algn="l">
              <a:lnSpc>
                <a:spcPct val="70000"/>
              </a:lnSpc>
              <a:spcBef>
                <a:spcPct val="50000"/>
              </a:spcBef>
            </a:pPr>
            <a:r>
              <a:rPr lang="en-US" sz="1400" dirty="0">
                <a:latin typeface="Courier New" charset="0"/>
              </a:rPr>
              <a:t>   </a:t>
            </a:r>
            <a:r>
              <a:rPr lang="en-US" sz="1400" dirty="0" err="1">
                <a:latin typeface="Courier New" charset="0"/>
              </a:rPr>
              <a:t>c[i][j</a:t>
            </a:r>
            <a:r>
              <a:rPr lang="en-US" sz="1400" dirty="0">
                <a:latin typeface="Courier New" charset="0"/>
              </a:rPr>
              <a:t>] = sum;</a:t>
            </a:r>
          </a:p>
          <a:p>
            <a:pPr algn="l">
              <a:lnSpc>
                <a:spcPct val="70000"/>
              </a:lnSpc>
              <a:spcBef>
                <a:spcPct val="50000"/>
              </a:spcBef>
            </a:pPr>
            <a:r>
              <a:rPr lang="en-US" sz="1400" dirty="0">
                <a:latin typeface="Courier New" charset="0"/>
              </a:rPr>
              <a:t> }</a:t>
            </a:r>
          </a:p>
          <a:p>
            <a:pPr algn="l">
              <a:lnSpc>
                <a:spcPct val="70000"/>
              </a:lnSpc>
              <a:spcBef>
                <a:spcPct val="50000"/>
              </a:spcBef>
            </a:pPr>
            <a:r>
              <a:rPr lang="en-US" sz="1400" dirty="0">
                <a:latin typeface="Courier New" charset="0"/>
              </a:rPr>
              <a:t>} </a:t>
            </a:r>
          </a:p>
        </p:txBody>
      </p:sp>
      <p:sp>
        <p:nvSpPr>
          <p:cNvPr id="177157" name="Rectangle 5"/>
          <p:cNvSpPr>
            <a:spLocks noChangeArrowheads="1"/>
          </p:cNvSpPr>
          <p:nvPr/>
        </p:nvSpPr>
        <p:spPr bwMode="auto">
          <a:xfrm>
            <a:off x="2995612" y="3000375"/>
            <a:ext cx="3481388" cy="1784350"/>
          </a:xfrm>
          <a:prstGeom prst="rect">
            <a:avLst/>
          </a:prstGeom>
          <a:solidFill>
            <a:srgbClr val="F6F5BD"/>
          </a:solidFill>
          <a:ln w="12700">
            <a:solidFill>
              <a:schemeClr val="tx1"/>
            </a:solidFill>
            <a:miter lim="800000"/>
            <a:headEnd/>
            <a:tailEnd/>
          </a:ln>
          <a:effectLst/>
        </p:spPr>
        <p:txBody>
          <a:bodyPr lIns="90487" tIns="44450" rIns="90487" bIns="44450">
            <a:prstTxWarp prst="textNoShape">
              <a:avLst/>
            </a:prstTxWarp>
            <a:spAutoFit/>
          </a:bodyPr>
          <a:lstStyle/>
          <a:p>
            <a:pPr algn="l">
              <a:lnSpc>
                <a:spcPct val="70000"/>
              </a:lnSpc>
              <a:spcBef>
                <a:spcPct val="50000"/>
              </a:spcBef>
            </a:pPr>
            <a:r>
              <a:rPr lang="en-US" sz="1400">
                <a:latin typeface="Courier New" charset="0"/>
              </a:rPr>
              <a:t>for (k=0; k&lt;n; k++) {</a:t>
            </a:r>
          </a:p>
          <a:p>
            <a:pPr algn="l">
              <a:lnSpc>
                <a:spcPct val="70000"/>
              </a:lnSpc>
              <a:spcBef>
                <a:spcPct val="50000"/>
              </a:spcBef>
            </a:pPr>
            <a:r>
              <a:rPr lang="en-US" sz="1400">
                <a:latin typeface="Courier New" charset="0"/>
              </a:rPr>
              <a:t> for (i=0; i&lt;n; i++) {</a:t>
            </a:r>
          </a:p>
          <a:p>
            <a:pPr algn="l">
              <a:lnSpc>
                <a:spcPct val="70000"/>
              </a:lnSpc>
              <a:spcBef>
                <a:spcPct val="50000"/>
              </a:spcBef>
            </a:pPr>
            <a:r>
              <a:rPr lang="en-US" sz="1400">
                <a:latin typeface="Courier New" charset="0"/>
              </a:rPr>
              <a:t>  r = a[i][k];</a:t>
            </a:r>
          </a:p>
          <a:p>
            <a:pPr algn="l">
              <a:lnSpc>
                <a:spcPct val="70000"/>
              </a:lnSpc>
              <a:spcBef>
                <a:spcPct val="50000"/>
              </a:spcBef>
            </a:pPr>
            <a:r>
              <a:rPr lang="en-US" sz="1400">
                <a:latin typeface="Courier New" charset="0"/>
              </a:rPr>
              <a:t>  for (j=0; j&lt;n; j++)</a:t>
            </a:r>
          </a:p>
          <a:p>
            <a:pPr algn="l">
              <a:lnSpc>
                <a:spcPct val="70000"/>
              </a:lnSpc>
              <a:spcBef>
                <a:spcPct val="50000"/>
              </a:spcBef>
            </a:pPr>
            <a:r>
              <a:rPr lang="en-US" sz="1400">
                <a:latin typeface="Courier New" charset="0"/>
              </a:rPr>
              <a:t>   c[i][j] += r * b[k][j];   </a:t>
            </a:r>
          </a:p>
          <a:p>
            <a:pPr algn="l">
              <a:lnSpc>
                <a:spcPct val="70000"/>
              </a:lnSpc>
              <a:spcBef>
                <a:spcPct val="50000"/>
              </a:spcBef>
            </a:pPr>
            <a:r>
              <a:rPr lang="en-US" sz="1400">
                <a:latin typeface="Courier New" charset="0"/>
              </a:rPr>
              <a:t> }</a:t>
            </a:r>
          </a:p>
          <a:p>
            <a:pPr algn="l">
              <a:lnSpc>
                <a:spcPct val="70000"/>
              </a:lnSpc>
              <a:spcBef>
                <a:spcPct val="50000"/>
              </a:spcBef>
            </a:pPr>
            <a:r>
              <a:rPr lang="en-US" sz="1400">
                <a:latin typeface="Courier New" charset="0"/>
              </a:rPr>
              <a:t>}</a:t>
            </a:r>
          </a:p>
        </p:txBody>
      </p:sp>
      <p:sp>
        <p:nvSpPr>
          <p:cNvPr id="177158" name="Rectangle 6"/>
          <p:cNvSpPr>
            <a:spLocks noChangeArrowheads="1"/>
          </p:cNvSpPr>
          <p:nvPr/>
        </p:nvSpPr>
        <p:spPr bwMode="auto">
          <a:xfrm>
            <a:off x="2995612" y="4852987"/>
            <a:ext cx="3481388" cy="1784350"/>
          </a:xfrm>
          <a:prstGeom prst="rect">
            <a:avLst/>
          </a:prstGeom>
          <a:solidFill>
            <a:srgbClr val="F6F5BD"/>
          </a:solidFill>
          <a:ln w="12700">
            <a:solidFill>
              <a:schemeClr val="tx1"/>
            </a:solidFill>
            <a:miter lim="800000"/>
            <a:headEnd/>
            <a:tailEnd/>
          </a:ln>
          <a:effectLst/>
        </p:spPr>
        <p:txBody>
          <a:bodyPr lIns="90487" tIns="44450" rIns="90487" bIns="44450">
            <a:prstTxWarp prst="textNoShape">
              <a:avLst/>
            </a:prstTxWarp>
            <a:spAutoFit/>
          </a:bodyPr>
          <a:lstStyle/>
          <a:p>
            <a:pPr algn="l">
              <a:lnSpc>
                <a:spcPct val="70000"/>
              </a:lnSpc>
              <a:spcBef>
                <a:spcPct val="50000"/>
              </a:spcBef>
            </a:pPr>
            <a:r>
              <a:rPr lang="en-US" sz="1400">
                <a:latin typeface="Courier New" charset="0"/>
              </a:rPr>
              <a:t>for (j=0; j&lt;n; j++) {</a:t>
            </a:r>
          </a:p>
          <a:p>
            <a:pPr algn="l">
              <a:lnSpc>
                <a:spcPct val="70000"/>
              </a:lnSpc>
              <a:spcBef>
                <a:spcPct val="50000"/>
              </a:spcBef>
            </a:pPr>
            <a:r>
              <a:rPr lang="en-US" sz="1400">
                <a:latin typeface="Courier New" charset="0"/>
              </a:rPr>
              <a:t> for (k=0; k&lt;n; k++) {</a:t>
            </a:r>
          </a:p>
          <a:p>
            <a:pPr algn="l">
              <a:lnSpc>
                <a:spcPct val="70000"/>
              </a:lnSpc>
              <a:spcBef>
                <a:spcPct val="50000"/>
              </a:spcBef>
            </a:pPr>
            <a:r>
              <a:rPr lang="en-US" sz="1400">
                <a:latin typeface="Courier New" charset="0"/>
              </a:rPr>
              <a:t>   r = b[k][j];</a:t>
            </a:r>
          </a:p>
          <a:p>
            <a:pPr algn="l">
              <a:lnSpc>
                <a:spcPct val="70000"/>
              </a:lnSpc>
              <a:spcBef>
                <a:spcPct val="50000"/>
              </a:spcBef>
            </a:pPr>
            <a:r>
              <a:rPr lang="en-US" sz="1400">
                <a:latin typeface="Courier New" charset="0"/>
              </a:rPr>
              <a:t>   for (i=0; i&lt;n; i++)</a:t>
            </a:r>
          </a:p>
          <a:p>
            <a:pPr algn="l">
              <a:lnSpc>
                <a:spcPct val="70000"/>
              </a:lnSpc>
              <a:spcBef>
                <a:spcPct val="50000"/>
              </a:spcBef>
            </a:pPr>
            <a:r>
              <a:rPr lang="en-US" sz="1400">
                <a:latin typeface="Courier New" charset="0"/>
              </a:rPr>
              <a:t>    c[i][j] += a[i][k] * r;</a:t>
            </a:r>
          </a:p>
          <a:p>
            <a:pPr algn="l">
              <a:lnSpc>
                <a:spcPct val="70000"/>
              </a:lnSpc>
              <a:spcBef>
                <a:spcPct val="50000"/>
              </a:spcBef>
            </a:pPr>
            <a:r>
              <a:rPr lang="en-US" sz="1400">
                <a:latin typeface="Courier New" charset="0"/>
              </a:rPr>
              <a:t> }</a:t>
            </a:r>
          </a:p>
          <a:p>
            <a:pPr algn="l">
              <a:lnSpc>
                <a:spcPct val="70000"/>
              </a:lnSpc>
              <a:spcBef>
                <a:spcPct val="50000"/>
              </a:spcBef>
            </a:pPr>
            <a:r>
              <a:rPr lang="en-US" sz="1400">
                <a:latin typeface="Courier New" charset="0"/>
              </a:rPr>
              <a:t>}</a:t>
            </a:r>
          </a:p>
        </p:txBody>
      </p:sp>
      <p:sp>
        <p:nvSpPr>
          <p:cNvPr id="10" name="Rectangle 9"/>
          <p:cNvSpPr/>
          <p:nvPr/>
        </p:nvSpPr>
        <p:spPr>
          <a:xfrm>
            <a:off x="103472" y="6637337"/>
            <a:ext cx="1371600" cy="200055"/>
          </a:xfrm>
          <a:prstGeom prst="rect">
            <a:avLst/>
          </a:prstGeom>
          <a:solidFill>
            <a:schemeClr val="bg1"/>
          </a:solidFill>
        </p:spPr>
        <p:txBody>
          <a:bodyPr wrap="square">
            <a:spAutoFit/>
          </a:bodyPr>
          <a:lstStyle/>
          <a:p>
            <a:r>
              <a:rPr lang="en-US" sz="700" dirty="0">
                <a:latin typeface="Calibri" panose="020F0502020204030204" pitchFamily="34" charset="0"/>
                <a:cs typeface="Calibri" panose="020F0502020204030204" pitchFamily="34" charset="0"/>
              </a:rPr>
              <a:t>[Bryant and </a:t>
            </a:r>
            <a:r>
              <a:rPr lang="en-US" sz="700" dirty="0" err="1">
                <a:latin typeface="Calibri" panose="020F0502020204030204" pitchFamily="34" charset="0"/>
                <a:cs typeface="Calibri" panose="020F0502020204030204" pitchFamily="34" charset="0"/>
              </a:rPr>
              <a:t>O‘Hallaron</a:t>
            </a:r>
            <a:r>
              <a:rPr lang="en-US" sz="700" dirty="0">
                <a:latin typeface="Calibri" panose="020F0502020204030204" pitchFamily="34" charset="0"/>
                <a:cs typeface="Calibri" panose="020F0502020204030204" pitchFamily="34" charset="0"/>
              </a:rPr>
              <a:t>: CMU] →</a:t>
            </a:r>
          </a:p>
        </p:txBody>
      </p:sp>
    </p:spTree>
    <p:extLst>
      <p:ext uri="{BB962C8B-B14F-4D97-AF65-F5344CB8AC3E}">
        <p14:creationId xmlns:p14="http://schemas.microsoft.com/office/powerpoint/2010/main" val="3331989568"/>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2008-era Matrix Multiply Performance</a:t>
            </a:r>
          </a:p>
        </p:txBody>
      </p:sp>
      <p:sp>
        <p:nvSpPr>
          <p:cNvPr id="5" name="Slide Number Placeholder 4"/>
          <p:cNvSpPr>
            <a:spLocks noGrp="1"/>
          </p:cNvSpPr>
          <p:nvPr>
            <p:ph type="sldNum" sz="quarter" idx="12"/>
          </p:nvPr>
        </p:nvSpPr>
        <p:spPr/>
        <p:txBody>
          <a:bodyPr/>
          <a:lstStyle/>
          <a:p>
            <a:fld id="{04A7C484-7E24-447E-8CB0-5149A4D34DEF}" type="slidenum">
              <a:rPr lang="en-US" altLang="en-US" smtClean="0"/>
              <a:pPr/>
              <a:t>33</a:t>
            </a:fld>
            <a:endParaRPr lang="en-US" altLang="en-US"/>
          </a:p>
        </p:txBody>
      </p:sp>
      <p:sp>
        <p:nvSpPr>
          <p:cNvPr id="3" name="TextBox 2"/>
          <p:cNvSpPr txBox="1"/>
          <p:nvPr/>
        </p:nvSpPr>
        <p:spPr>
          <a:xfrm>
            <a:off x="1676400" y="1156751"/>
            <a:ext cx="5865708" cy="307777"/>
          </a:xfrm>
          <a:prstGeom prst="rect">
            <a:avLst/>
          </a:prstGeom>
          <a:noFill/>
        </p:spPr>
        <p:txBody>
          <a:bodyPr wrap="none" rtlCol="0">
            <a:spAutoFit/>
          </a:bodyPr>
          <a:lstStyle/>
          <a:p>
            <a:r>
              <a:rPr lang="en-US" sz="1400" dirty="0">
                <a:latin typeface="Calibri" pitchFamily="34" charset="0"/>
              </a:rPr>
              <a:t>Nanoseconds per floating-point operation.  Measured on 2.4GHz Core 2 Duo</a:t>
            </a:r>
          </a:p>
        </p:txBody>
      </p:sp>
      <p:graphicFrame>
        <p:nvGraphicFramePr>
          <p:cNvPr id="12" name="Chart 11"/>
          <p:cNvGraphicFramePr>
            <a:graphicFrameLocks/>
          </p:cNvGraphicFramePr>
          <p:nvPr/>
        </p:nvGraphicFramePr>
        <p:xfrm>
          <a:off x="1600200" y="1371600"/>
          <a:ext cx="8839200" cy="5492750"/>
        </p:xfrm>
        <a:graphic>
          <a:graphicData uri="http://schemas.openxmlformats.org/drawingml/2006/chart">
            <c:chart xmlns:c="http://schemas.openxmlformats.org/drawingml/2006/chart" xmlns:r="http://schemas.openxmlformats.org/officeDocument/2006/relationships" r:id="rId2"/>
          </a:graphicData>
        </a:graphic>
      </p:graphicFrame>
      <p:sp>
        <p:nvSpPr>
          <p:cNvPr id="6" name="TextBox 5"/>
          <p:cNvSpPr txBox="1"/>
          <p:nvPr/>
        </p:nvSpPr>
        <p:spPr>
          <a:xfrm>
            <a:off x="7086600" y="3429000"/>
            <a:ext cx="2140580" cy="400110"/>
          </a:xfrm>
          <a:prstGeom prst="rect">
            <a:avLst/>
          </a:prstGeom>
          <a:solidFill>
            <a:srgbClr val="FFFFFF"/>
          </a:solidFill>
        </p:spPr>
        <p:txBody>
          <a:bodyPr wrap="none" rtlCol="0">
            <a:spAutoFit/>
          </a:bodyPr>
          <a:lstStyle/>
          <a:p>
            <a:r>
              <a:rPr lang="en-US" sz="2000" dirty="0" err="1">
                <a:solidFill>
                  <a:srgbClr val="336699"/>
                </a:solidFill>
                <a:latin typeface="Courier New" panose="02070309020205020404" pitchFamily="49" charset="0"/>
                <a:cs typeface="Courier New" panose="02070309020205020404" pitchFamily="49" charset="0"/>
              </a:rPr>
              <a:t>ijk</a:t>
            </a:r>
            <a:r>
              <a:rPr lang="en-US" sz="2000" dirty="0">
                <a:solidFill>
                  <a:srgbClr val="336699"/>
                </a:solidFill>
                <a:latin typeface="Calibri" pitchFamily="34" charset="0"/>
              </a:rPr>
              <a:t> / </a:t>
            </a:r>
            <a:r>
              <a:rPr lang="en-US" sz="2000" dirty="0" err="1">
                <a:solidFill>
                  <a:srgbClr val="336699"/>
                </a:solidFill>
                <a:latin typeface="Courier New" panose="02070309020205020404" pitchFamily="49" charset="0"/>
                <a:cs typeface="Courier New" panose="02070309020205020404" pitchFamily="49" charset="0"/>
              </a:rPr>
              <a:t>jik</a:t>
            </a:r>
            <a:r>
              <a:rPr lang="en-US" sz="2000" dirty="0">
                <a:solidFill>
                  <a:srgbClr val="336699"/>
                </a:solidFill>
                <a:latin typeface="Calibri"/>
                <a:cs typeface="Calibri"/>
              </a:rPr>
              <a:t> (1.125)</a:t>
            </a:r>
          </a:p>
        </p:txBody>
      </p:sp>
      <p:sp>
        <p:nvSpPr>
          <p:cNvPr id="4" name="TextBox 3"/>
          <p:cNvSpPr txBox="1"/>
          <p:nvPr/>
        </p:nvSpPr>
        <p:spPr>
          <a:xfrm>
            <a:off x="6477001" y="1600200"/>
            <a:ext cx="1880593" cy="400110"/>
          </a:xfrm>
          <a:prstGeom prst="rect">
            <a:avLst/>
          </a:prstGeom>
          <a:solidFill>
            <a:srgbClr val="FFFFFF"/>
          </a:solidFill>
        </p:spPr>
        <p:txBody>
          <a:bodyPr wrap="none" rtlCol="0">
            <a:spAutoFit/>
          </a:bodyPr>
          <a:lstStyle/>
          <a:p>
            <a:r>
              <a:rPr lang="en-US" sz="2000" dirty="0" err="1">
                <a:solidFill>
                  <a:srgbClr val="C00000"/>
                </a:solidFill>
                <a:latin typeface="Courier New" panose="02070309020205020404" pitchFamily="49" charset="0"/>
                <a:cs typeface="Courier New" panose="02070309020205020404" pitchFamily="49" charset="0"/>
              </a:rPr>
              <a:t>jki</a:t>
            </a:r>
            <a:r>
              <a:rPr lang="en-US" sz="2000" dirty="0">
                <a:solidFill>
                  <a:srgbClr val="C00000"/>
                </a:solidFill>
                <a:latin typeface="Calibri" pitchFamily="34" charset="0"/>
              </a:rPr>
              <a:t> / </a:t>
            </a:r>
            <a:r>
              <a:rPr lang="en-US" sz="2000" dirty="0" err="1">
                <a:solidFill>
                  <a:srgbClr val="C00000"/>
                </a:solidFill>
                <a:latin typeface="Courier New" panose="02070309020205020404" pitchFamily="49" charset="0"/>
                <a:cs typeface="Courier New" panose="02070309020205020404" pitchFamily="49" charset="0"/>
              </a:rPr>
              <a:t>kji</a:t>
            </a:r>
            <a:r>
              <a:rPr lang="en-US" sz="2000" dirty="0">
                <a:solidFill>
                  <a:srgbClr val="C00000"/>
                </a:solidFill>
                <a:latin typeface="Calibri"/>
                <a:cs typeface="Calibri"/>
              </a:rPr>
              <a:t> (2.0)</a:t>
            </a:r>
          </a:p>
        </p:txBody>
      </p:sp>
      <p:sp>
        <p:nvSpPr>
          <p:cNvPr id="7" name="TextBox 6"/>
          <p:cNvSpPr txBox="1"/>
          <p:nvPr/>
        </p:nvSpPr>
        <p:spPr>
          <a:xfrm>
            <a:off x="6858000" y="4848255"/>
            <a:ext cx="2010586" cy="400110"/>
          </a:xfrm>
          <a:prstGeom prst="rect">
            <a:avLst/>
          </a:prstGeom>
          <a:solidFill>
            <a:srgbClr val="FFFFFF"/>
          </a:solidFill>
        </p:spPr>
        <p:txBody>
          <a:bodyPr wrap="none" rtlCol="0">
            <a:spAutoFit/>
          </a:bodyPr>
          <a:lstStyle/>
          <a:p>
            <a:r>
              <a:rPr lang="en-US" sz="2000" dirty="0" err="1">
                <a:solidFill>
                  <a:srgbClr val="008000"/>
                </a:solidFill>
                <a:latin typeface="Courier New" panose="02070309020205020404" pitchFamily="49" charset="0"/>
                <a:cs typeface="Courier New" panose="02070309020205020404" pitchFamily="49" charset="0"/>
              </a:rPr>
              <a:t>kij</a:t>
            </a:r>
            <a:r>
              <a:rPr lang="en-US" sz="2000" dirty="0">
                <a:solidFill>
                  <a:srgbClr val="008000"/>
                </a:solidFill>
                <a:latin typeface="Calibri" pitchFamily="34" charset="0"/>
              </a:rPr>
              <a:t> / </a:t>
            </a:r>
            <a:r>
              <a:rPr lang="en-US" sz="2000" dirty="0" err="1">
                <a:solidFill>
                  <a:srgbClr val="008000"/>
                </a:solidFill>
                <a:latin typeface="Courier New" panose="02070309020205020404" pitchFamily="49" charset="0"/>
                <a:cs typeface="Courier New" panose="02070309020205020404" pitchFamily="49" charset="0"/>
              </a:rPr>
              <a:t>ikj</a:t>
            </a:r>
            <a:r>
              <a:rPr lang="en-US" sz="2000" dirty="0">
                <a:solidFill>
                  <a:srgbClr val="008000"/>
                </a:solidFill>
                <a:latin typeface="Calibri"/>
                <a:cs typeface="Calibri"/>
              </a:rPr>
              <a:t> (0.25)</a:t>
            </a:r>
          </a:p>
        </p:txBody>
      </p:sp>
      <p:sp>
        <p:nvSpPr>
          <p:cNvPr id="9" name="Rectangle 8"/>
          <p:cNvSpPr/>
          <p:nvPr/>
        </p:nvSpPr>
        <p:spPr>
          <a:xfrm>
            <a:off x="89034" y="6656478"/>
            <a:ext cx="1371600" cy="200055"/>
          </a:xfrm>
          <a:prstGeom prst="rect">
            <a:avLst/>
          </a:prstGeom>
          <a:solidFill>
            <a:schemeClr val="bg1"/>
          </a:solidFill>
        </p:spPr>
        <p:txBody>
          <a:bodyPr wrap="square">
            <a:spAutoFit/>
          </a:bodyPr>
          <a:lstStyle/>
          <a:p>
            <a:r>
              <a:rPr lang="en-US" sz="700" dirty="0">
                <a:latin typeface="Calibri" panose="020F0502020204030204" pitchFamily="34" charset="0"/>
                <a:cs typeface="Calibri" panose="020F0502020204030204" pitchFamily="34" charset="0"/>
              </a:rPr>
              <a:t>[Bryant and </a:t>
            </a:r>
            <a:r>
              <a:rPr lang="en-US" sz="700" dirty="0" err="1">
                <a:latin typeface="Calibri" panose="020F0502020204030204" pitchFamily="34" charset="0"/>
                <a:cs typeface="Calibri" panose="020F0502020204030204" pitchFamily="34" charset="0"/>
              </a:rPr>
              <a:t>O‘Hallaron</a:t>
            </a:r>
            <a:r>
              <a:rPr lang="en-US" sz="700" dirty="0">
                <a:latin typeface="Calibri" panose="020F0502020204030204" pitchFamily="34" charset="0"/>
                <a:cs typeface="Calibri" panose="020F0502020204030204" pitchFamily="34" charset="0"/>
              </a:rPr>
              <a:t>: CMU] →</a:t>
            </a:r>
          </a:p>
        </p:txBody>
      </p:sp>
    </p:spTree>
    <p:extLst>
      <p:ext uri="{BB962C8B-B14F-4D97-AF65-F5344CB8AC3E}">
        <p14:creationId xmlns:p14="http://schemas.microsoft.com/office/powerpoint/2010/main" val="1344740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2014-era Matrix Multiply Performance</a:t>
            </a:r>
          </a:p>
        </p:txBody>
      </p:sp>
      <p:sp>
        <p:nvSpPr>
          <p:cNvPr id="4" name="Slide Number Placeholder 3"/>
          <p:cNvSpPr>
            <a:spLocks noGrp="1"/>
          </p:cNvSpPr>
          <p:nvPr>
            <p:ph type="sldNum" sz="quarter" idx="12"/>
          </p:nvPr>
        </p:nvSpPr>
        <p:spPr/>
        <p:txBody>
          <a:bodyPr/>
          <a:lstStyle/>
          <a:p>
            <a:fld id="{04A7C484-7E24-447E-8CB0-5149A4D34DEF}" type="slidenum">
              <a:rPr lang="en-US" altLang="en-US" smtClean="0"/>
              <a:pPr/>
              <a:t>34</a:t>
            </a:fld>
            <a:endParaRPr lang="en-US" altLang="en-US"/>
          </a:p>
        </p:txBody>
      </p:sp>
      <p:sp>
        <p:nvSpPr>
          <p:cNvPr id="3" name="TextBox 2"/>
          <p:cNvSpPr txBox="1"/>
          <p:nvPr/>
        </p:nvSpPr>
        <p:spPr>
          <a:xfrm>
            <a:off x="1676401" y="1156751"/>
            <a:ext cx="5531707" cy="307777"/>
          </a:xfrm>
          <a:prstGeom prst="rect">
            <a:avLst/>
          </a:prstGeom>
          <a:noFill/>
        </p:spPr>
        <p:txBody>
          <a:bodyPr wrap="none" rtlCol="0">
            <a:spAutoFit/>
          </a:bodyPr>
          <a:lstStyle/>
          <a:p>
            <a:r>
              <a:rPr lang="en-US" sz="1400" dirty="0">
                <a:latin typeface="Calibri" pitchFamily="34" charset="0"/>
              </a:rPr>
              <a:t>Nanoseconds per floating-point operation.  Measured on 3.1 </a:t>
            </a:r>
            <a:r>
              <a:rPr lang="en-US" sz="1400" dirty="0" err="1">
                <a:latin typeface="Calibri" pitchFamily="34" charset="0"/>
              </a:rPr>
              <a:t>Ghz</a:t>
            </a:r>
            <a:r>
              <a:rPr lang="en-US" sz="1400" dirty="0">
                <a:latin typeface="Calibri" pitchFamily="34" charset="0"/>
              </a:rPr>
              <a:t> </a:t>
            </a:r>
            <a:r>
              <a:rPr lang="en-US" sz="1400" dirty="0" err="1">
                <a:latin typeface="Calibri" pitchFamily="34" charset="0"/>
              </a:rPr>
              <a:t>Haswell</a:t>
            </a:r>
            <a:endParaRPr lang="en-US" sz="1400" dirty="0">
              <a:latin typeface="Calibri" pitchFamily="34" charset="0"/>
            </a:endParaRPr>
          </a:p>
        </p:txBody>
      </p:sp>
      <p:graphicFrame>
        <p:nvGraphicFramePr>
          <p:cNvPr id="10" name="Chart 9"/>
          <p:cNvGraphicFramePr>
            <a:graphicFrameLocks/>
          </p:cNvGraphicFramePr>
          <p:nvPr/>
        </p:nvGraphicFramePr>
        <p:xfrm>
          <a:off x="1676400" y="1385350"/>
          <a:ext cx="8610601" cy="5472650"/>
        </p:xfrm>
        <a:graphic>
          <a:graphicData uri="http://schemas.openxmlformats.org/drawingml/2006/chart">
            <c:chart xmlns:c="http://schemas.openxmlformats.org/drawingml/2006/chart" xmlns:r="http://schemas.openxmlformats.org/officeDocument/2006/relationships" r:id="rId2"/>
          </a:graphicData>
        </a:graphic>
      </p:graphicFrame>
      <p:sp>
        <p:nvSpPr>
          <p:cNvPr id="11" name="TextBox 10"/>
          <p:cNvSpPr txBox="1"/>
          <p:nvPr/>
        </p:nvSpPr>
        <p:spPr>
          <a:xfrm>
            <a:off x="6705600" y="3886200"/>
            <a:ext cx="2140580" cy="400110"/>
          </a:xfrm>
          <a:prstGeom prst="rect">
            <a:avLst/>
          </a:prstGeom>
          <a:solidFill>
            <a:srgbClr val="FFFFFF"/>
          </a:solidFill>
        </p:spPr>
        <p:txBody>
          <a:bodyPr wrap="none" rtlCol="0">
            <a:spAutoFit/>
          </a:bodyPr>
          <a:lstStyle/>
          <a:p>
            <a:r>
              <a:rPr lang="en-US" sz="2000" dirty="0" err="1">
                <a:solidFill>
                  <a:srgbClr val="336699"/>
                </a:solidFill>
                <a:latin typeface="Courier New" panose="02070309020205020404" pitchFamily="49" charset="0"/>
                <a:cs typeface="Courier New" panose="02070309020205020404" pitchFamily="49" charset="0"/>
              </a:rPr>
              <a:t>ijk</a:t>
            </a:r>
            <a:r>
              <a:rPr lang="en-US" sz="2000" dirty="0">
                <a:solidFill>
                  <a:srgbClr val="336699"/>
                </a:solidFill>
                <a:latin typeface="Calibri" pitchFamily="34" charset="0"/>
              </a:rPr>
              <a:t> / </a:t>
            </a:r>
            <a:r>
              <a:rPr lang="en-US" sz="2000" dirty="0" err="1">
                <a:solidFill>
                  <a:srgbClr val="336699"/>
                </a:solidFill>
                <a:latin typeface="Courier New" panose="02070309020205020404" pitchFamily="49" charset="0"/>
                <a:cs typeface="Courier New" panose="02070309020205020404" pitchFamily="49" charset="0"/>
              </a:rPr>
              <a:t>jik</a:t>
            </a:r>
            <a:r>
              <a:rPr lang="en-US" sz="2000" dirty="0">
                <a:solidFill>
                  <a:srgbClr val="336699"/>
                </a:solidFill>
                <a:latin typeface="Calibri"/>
                <a:cs typeface="Calibri"/>
              </a:rPr>
              <a:t> (1.125)</a:t>
            </a:r>
          </a:p>
        </p:txBody>
      </p:sp>
      <p:sp>
        <p:nvSpPr>
          <p:cNvPr id="12" name="TextBox 11"/>
          <p:cNvSpPr txBox="1"/>
          <p:nvPr/>
        </p:nvSpPr>
        <p:spPr>
          <a:xfrm>
            <a:off x="6601812" y="1600200"/>
            <a:ext cx="1880593" cy="400110"/>
          </a:xfrm>
          <a:prstGeom prst="rect">
            <a:avLst/>
          </a:prstGeom>
          <a:solidFill>
            <a:srgbClr val="FFFFFF"/>
          </a:solidFill>
        </p:spPr>
        <p:txBody>
          <a:bodyPr wrap="none" rtlCol="0">
            <a:spAutoFit/>
          </a:bodyPr>
          <a:lstStyle/>
          <a:p>
            <a:r>
              <a:rPr lang="en-US" sz="2000" dirty="0" err="1">
                <a:solidFill>
                  <a:srgbClr val="C00000"/>
                </a:solidFill>
                <a:latin typeface="Courier New" panose="02070309020205020404" pitchFamily="49" charset="0"/>
                <a:cs typeface="Courier New" panose="02070309020205020404" pitchFamily="49" charset="0"/>
              </a:rPr>
              <a:t>jki</a:t>
            </a:r>
            <a:r>
              <a:rPr lang="en-US" sz="2000" dirty="0">
                <a:solidFill>
                  <a:srgbClr val="C00000"/>
                </a:solidFill>
                <a:latin typeface="Calibri" pitchFamily="34" charset="0"/>
              </a:rPr>
              <a:t> / </a:t>
            </a:r>
            <a:r>
              <a:rPr lang="en-US" sz="2000" dirty="0" err="1">
                <a:solidFill>
                  <a:srgbClr val="C00000"/>
                </a:solidFill>
                <a:latin typeface="Courier New" panose="02070309020205020404" pitchFamily="49" charset="0"/>
                <a:cs typeface="Courier New" panose="02070309020205020404" pitchFamily="49" charset="0"/>
              </a:rPr>
              <a:t>kji</a:t>
            </a:r>
            <a:r>
              <a:rPr lang="en-US" sz="2000" dirty="0">
                <a:solidFill>
                  <a:srgbClr val="C00000"/>
                </a:solidFill>
                <a:latin typeface="Calibri"/>
                <a:cs typeface="Calibri"/>
              </a:rPr>
              <a:t> (2.0)</a:t>
            </a:r>
          </a:p>
        </p:txBody>
      </p:sp>
      <p:sp>
        <p:nvSpPr>
          <p:cNvPr id="13" name="TextBox 12"/>
          <p:cNvSpPr txBox="1"/>
          <p:nvPr/>
        </p:nvSpPr>
        <p:spPr>
          <a:xfrm>
            <a:off x="6629400" y="5253687"/>
            <a:ext cx="2010586" cy="400110"/>
          </a:xfrm>
          <a:prstGeom prst="rect">
            <a:avLst/>
          </a:prstGeom>
          <a:solidFill>
            <a:srgbClr val="FFFFFF"/>
          </a:solidFill>
        </p:spPr>
        <p:txBody>
          <a:bodyPr wrap="none" rtlCol="0">
            <a:spAutoFit/>
          </a:bodyPr>
          <a:lstStyle/>
          <a:p>
            <a:r>
              <a:rPr lang="en-US" sz="2000" dirty="0" err="1">
                <a:solidFill>
                  <a:srgbClr val="008000"/>
                </a:solidFill>
                <a:latin typeface="Courier New" panose="02070309020205020404" pitchFamily="49" charset="0"/>
                <a:cs typeface="Courier New" panose="02070309020205020404" pitchFamily="49" charset="0"/>
              </a:rPr>
              <a:t>kij</a:t>
            </a:r>
            <a:r>
              <a:rPr lang="en-US" sz="2000" dirty="0">
                <a:solidFill>
                  <a:srgbClr val="008000"/>
                </a:solidFill>
                <a:latin typeface="Calibri" pitchFamily="34" charset="0"/>
              </a:rPr>
              <a:t> / </a:t>
            </a:r>
            <a:r>
              <a:rPr lang="en-US" sz="2000" dirty="0" err="1">
                <a:solidFill>
                  <a:srgbClr val="008000"/>
                </a:solidFill>
                <a:latin typeface="Courier New" panose="02070309020205020404" pitchFamily="49" charset="0"/>
                <a:cs typeface="Courier New" panose="02070309020205020404" pitchFamily="49" charset="0"/>
              </a:rPr>
              <a:t>ikj</a:t>
            </a:r>
            <a:r>
              <a:rPr lang="en-US" sz="2000" dirty="0">
                <a:solidFill>
                  <a:srgbClr val="008000"/>
                </a:solidFill>
                <a:latin typeface="Calibri"/>
                <a:cs typeface="Calibri"/>
              </a:rPr>
              <a:t> (0.25)</a:t>
            </a:r>
          </a:p>
        </p:txBody>
      </p:sp>
      <p:sp>
        <p:nvSpPr>
          <p:cNvPr id="9" name="Rectangle 8"/>
          <p:cNvSpPr/>
          <p:nvPr/>
        </p:nvSpPr>
        <p:spPr>
          <a:xfrm>
            <a:off x="55345" y="6656478"/>
            <a:ext cx="1371600" cy="200055"/>
          </a:xfrm>
          <a:prstGeom prst="rect">
            <a:avLst/>
          </a:prstGeom>
          <a:solidFill>
            <a:schemeClr val="bg1"/>
          </a:solidFill>
        </p:spPr>
        <p:txBody>
          <a:bodyPr wrap="square">
            <a:spAutoFit/>
          </a:bodyPr>
          <a:lstStyle/>
          <a:p>
            <a:r>
              <a:rPr lang="en-US" sz="700" dirty="0">
                <a:latin typeface="Calibri" panose="020F0502020204030204" pitchFamily="34" charset="0"/>
                <a:cs typeface="Calibri" panose="020F0502020204030204" pitchFamily="34" charset="0"/>
              </a:rPr>
              <a:t>[Bryant and </a:t>
            </a:r>
            <a:r>
              <a:rPr lang="en-US" sz="700" dirty="0" err="1">
                <a:latin typeface="Calibri" panose="020F0502020204030204" pitchFamily="34" charset="0"/>
                <a:cs typeface="Calibri" panose="020F0502020204030204" pitchFamily="34" charset="0"/>
              </a:rPr>
              <a:t>O‘Hallaron</a:t>
            </a:r>
            <a:r>
              <a:rPr lang="en-US" sz="700" dirty="0">
                <a:latin typeface="Calibri" panose="020F0502020204030204" pitchFamily="34" charset="0"/>
                <a:cs typeface="Calibri" panose="020F0502020204030204" pitchFamily="34" charset="0"/>
              </a:rPr>
              <a:t>: CMU] →</a:t>
            </a:r>
          </a:p>
        </p:txBody>
      </p:sp>
    </p:spTree>
    <p:extLst>
      <p:ext uri="{BB962C8B-B14F-4D97-AF65-F5344CB8AC3E}">
        <p14:creationId xmlns:p14="http://schemas.microsoft.com/office/powerpoint/2010/main" val="125336610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5393" y="4079966"/>
            <a:ext cx="6100355" cy="823393"/>
          </a:xfrm>
        </p:spPr>
        <p:txBody>
          <a:bodyPr/>
          <a:lstStyle/>
          <a:p>
            <a:r>
              <a:rPr lang="en-US" dirty="0"/>
              <a:t>New Topic: Virtual Memory</a:t>
            </a:r>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585701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talk about “Virtual Memory”?</a:t>
            </a:r>
          </a:p>
        </p:txBody>
      </p:sp>
      <p:sp>
        <p:nvSpPr>
          <p:cNvPr id="3" name="Content Placeholder 2"/>
          <p:cNvSpPr>
            <a:spLocks noGrp="1"/>
          </p:cNvSpPr>
          <p:nvPr>
            <p:ph idx="1"/>
          </p:nvPr>
        </p:nvSpPr>
        <p:spPr/>
        <p:txBody>
          <a:bodyPr/>
          <a:lstStyle/>
          <a:p>
            <a:endParaRPr lang="en-US" sz="1900" dirty="0"/>
          </a:p>
          <a:p>
            <a:endParaRPr lang="en-US" sz="1900" dirty="0"/>
          </a:p>
          <a:p>
            <a:endParaRPr lang="en-US" sz="1900" dirty="0"/>
          </a:p>
          <a:p>
            <a:r>
              <a:rPr lang="en-US" sz="2000" dirty="0"/>
              <a:t>Understand how memory transactions take place, and why some incur higher overhead</a:t>
            </a:r>
          </a:p>
          <a:p>
            <a:endParaRPr lang="en-US" sz="2100" dirty="0"/>
          </a:p>
          <a:p>
            <a:endParaRPr lang="en-US" sz="2100" dirty="0"/>
          </a:p>
          <a:p>
            <a:r>
              <a:rPr lang="en-US" sz="2000" dirty="0"/>
              <a:t>Add more credibility to some key points of this course, e.g.,</a:t>
            </a:r>
          </a:p>
          <a:p>
            <a:pPr lvl="1"/>
            <a:r>
              <a:rPr lang="en-US" sz="1800" dirty="0"/>
              <a:t>Number crunching is inexpensive</a:t>
            </a:r>
          </a:p>
          <a:p>
            <a:pPr lvl="1"/>
            <a:r>
              <a:rPr lang="en-US" sz="1800" dirty="0"/>
              <a:t>Moving information back and forth is expensive</a:t>
            </a:r>
          </a:p>
          <a:p>
            <a:pPr lvl="2"/>
            <a:r>
              <a:rPr lang="en-US" sz="1600" dirty="0"/>
              <a:t>Both in terms of time &amp; power</a:t>
            </a:r>
          </a:p>
          <a:p>
            <a:pPr lvl="2"/>
            <a:endParaRPr lang="en-US" sz="1500" dirty="0"/>
          </a:p>
        </p:txBody>
      </p:sp>
      <p:sp>
        <p:nvSpPr>
          <p:cNvPr id="4" name="Slide Number Placeholder 3"/>
          <p:cNvSpPr>
            <a:spLocks noGrp="1"/>
          </p:cNvSpPr>
          <p:nvPr>
            <p:ph type="sldNum" sz="quarter" idx="12"/>
          </p:nvPr>
        </p:nvSpPr>
        <p:spPr/>
        <p:txBody>
          <a:bodyPr/>
          <a:lstStyle/>
          <a:p>
            <a:fld id="{04A7C484-7E24-447E-8CB0-5149A4D34DEF}" type="slidenum">
              <a:rPr lang="en-US" altLang="en-US" smtClean="0"/>
              <a:pPr/>
              <a:t>36</a:t>
            </a:fld>
            <a:endParaRPr lang="en-US" altLang="en-US"/>
          </a:p>
        </p:txBody>
      </p:sp>
    </p:spTree>
    <p:extLst>
      <p:ext uri="{BB962C8B-B14F-4D97-AF65-F5344CB8AC3E}">
        <p14:creationId xmlns:p14="http://schemas.microsoft.com/office/powerpoint/2010/main" val="296783080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talk about “Virtual Memory”?</a:t>
            </a:r>
          </a:p>
        </p:txBody>
      </p:sp>
      <p:sp>
        <p:nvSpPr>
          <p:cNvPr id="3" name="Content Placeholder 2"/>
          <p:cNvSpPr>
            <a:spLocks noGrp="1"/>
          </p:cNvSpPr>
          <p:nvPr>
            <p:ph idx="1"/>
          </p:nvPr>
        </p:nvSpPr>
        <p:spPr/>
        <p:txBody>
          <a:bodyPr/>
          <a:lstStyle/>
          <a:p>
            <a:pPr lvl="1"/>
            <a:endParaRPr lang="en-US" sz="1800" dirty="0"/>
          </a:p>
          <a:p>
            <a:pPr lvl="1"/>
            <a:endParaRPr lang="en-US" sz="1800" dirty="0"/>
          </a:p>
          <a:p>
            <a:pPr lvl="1"/>
            <a:endParaRPr lang="en-US" sz="1800" dirty="0"/>
          </a:p>
          <a:p>
            <a:pPr lvl="1"/>
            <a:r>
              <a:rPr lang="en-US" sz="1800" dirty="0"/>
              <a:t>It will help us understand how unlucky a memory transaction can become</a:t>
            </a:r>
          </a:p>
          <a:p>
            <a:pPr lvl="2"/>
            <a:r>
              <a:rPr lang="en-US" sz="1500" dirty="0"/>
              <a:t>E.g.: page faults, memory thrashing :-(</a:t>
            </a:r>
          </a:p>
          <a:p>
            <a:pPr lvl="1"/>
            <a:endParaRPr lang="en-US" sz="1800" dirty="0"/>
          </a:p>
          <a:p>
            <a:pPr lvl="1"/>
            <a:endParaRPr lang="en-US" sz="1800" dirty="0"/>
          </a:p>
          <a:p>
            <a:pPr lvl="1"/>
            <a:endParaRPr lang="en-US" sz="1800" dirty="0"/>
          </a:p>
          <a:p>
            <a:pPr lvl="1"/>
            <a:r>
              <a:rPr lang="en-US" sz="1800" dirty="0"/>
              <a:t>It’ll make us appreciate caches even more</a:t>
            </a:r>
          </a:p>
          <a:p>
            <a:pPr lvl="2"/>
            <a:r>
              <a:rPr lang="en-US" sz="1500" dirty="0"/>
              <a:t>They serve </a:t>
            </a:r>
            <a:r>
              <a:rPr lang="en-US" sz="1500" dirty="0">
                <a:solidFill>
                  <a:srgbClr val="0070C0"/>
                </a:solidFill>
              </a:rPr>
              <a:t>multiple</a:t>
            </a:r>
            <a:r>
              <a:rPr lang="en-US" sz="1500" dirty="0"/>
              <a:t> purposes, e.g., help with: data storage, instruction storage, finding things in main memory (address translation)</a:t>
            </a:r>
          </a:p>
          <a:p>
            <a:pPr lvl="1"/>
            <a:endParaRPr lang="en-US" sz="1700" dirty="0"/>
          </a:p>
          <a:p>
            <a:pPr lvl="1"/>
            <a:endParaRPr lang="en-US" sz="1700" dirty="0"/>
          </a:p>
          <a:p>
            <a:pPr lvl="1"/>
            <a:endParaRPr lang="en-US" sz="1700" dirty="0"/>
          </a:p>
          <a:p>
            <a:pPr lvl="1"/>
            <a:r>
              <a:rPr lang="en-US" sz="1700" dirty="0"/>
              <a:t>It helps us understand how unified memory works for GPU computing (discussed later, after GPU computing segment)</a:t>
            </a:r>
          </a:p>
        </p:txBody>
      </p:sp>
      <p:sp>
        <p:nvSpPr>
          <p:cNvPr id="4" name="Slide Number Placeholder 3"/>
          <p:cNvSpPr>
            <a:spLocks noGrp="1"/>
          </p:cNvSpPr>
          <p:nvPr>
            <p:ph type="sldNum" sz="quarter" idx="12"/>
          </p:nvPr>
        </p:nvSpPr>
        <p:spPr/>
        <p:txBody>
          <a:bodyPr/>
          <a:lstStyle/>
          <a:p>
            <a:fld id="{04A7C484-7E24-447E-8CB0-5149A4D34DEF}" type="slidenum">
              <a:rPr lang="en-US" altLang="en-US" smtClean="0"/>
              <a:pPr/>
              <a:t>37</a:t>
            </a:fld>
            <a:endParaRPr lang="en-US" altLang="en-US"/>
          </a:p>
        </p:txBody>
      </p:sp>
    </p:spTree>
    <p:extLst>
      <p:ext uri="{BB962C8B-B14F-4D97-AF65-F5344CB8AC3E}">
        <p14:creationId xmlns:p14="http://schemas.microsoft.com/office/powerpoint/2010/main" val="158131445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Motivating Questions/Issues [1/3]</a:t>
            </a:r>
          </a:p>
        </p:txBody>
      </p:sp>
      <p:sp>
        <p:nvSpPr>
          <p:cNvPr id="3" name="Content Placeholder 2"/>
          <p:cNvSpPr>
            <a:spLocks noGrp="1"/>
          </p:cNvSpPr>
          <p:nvPr>
            <p:ph idx="1"/>
          </p:nvPr>
        </p:nvSpPr>
        <p:spPr/>
        <p:txBody>
          <a:bodyPr vert="horz" lIns="91440" tIns="45720" rIns="91440" bIns="45720" rtlCol="0" anchor="t">
            <a:normAutofit/>
          </a:bodyPr>
          <a:lstStyle/>
          <a:p>
            <a:endParaRPr lang="en-US" sz="1800" dirty="0"/>
          </a:p>
          <a:p>
            <a:endParaRPr lang="en-US" sz="1800" dirty="0"/>
          </a:p>
          <a:p>
            <a:endParaRPr lang="en-US" sz="1800" dirty="0"/>
          </a:p>
          <a:p>
            <a:endParaRPr lang="en-US" sz="1800" dirty="0"/>
          </a:p>
          <a:p>
            <a:endParaRPr lang="en-US" sz="1800" dirty="0"/>
          </a:p>
          <a:p>
            <a:r>
              <a:rPr lang="en-US" sz="1800" dirty="0"/>
              <a:t>Question 1: How come you might have only 512MB of main memory on your laptop, yet you can </a:t>
            </a:r>
            <a:r>
              <a:rPr lang="en-US" sz="1800" b="1" dirty="0">
                <a:solidFill>
                  <a:srgbClr val="0070C0"/>
                </a:solidFill>
                <a:latin typeface="Consolas" panose="020B0609020204030204" pitchFamily="49" charset="0"/>
              </a:rPr>
              <a:t>new[]</a:t>
            </a:r>
            <a:r>
              <a:rPr lang="en-US" sz="1800" dirty="0"/>
              <a:t> an array of 1 GB? </a:t>
            </a:r>
          </a:p>
          <a:p>
            <a:pPr marL="0" indent="0">
              <a:buNone/>
            </a:pPr>
            <a:endParaRPr lang="en-US" sz="1800" dirty="0"/>
          </a:p>
          <a:p>
            <a:pPr lvl="1"/>
            <a:endParaRPr lang="en-US" sz="1400" dirty="0"/>
          </a:p>
        </p:txBody>
      </p:sp>
      <p:sp>
        <p:nvSpPr>
          <p:cNvPr id="6" name="Slide Number Placeholder 5"/>
          <p:cNvSpPr>
            <a:spLocks noGrp="1"/>
          </p:cNvSpPr>
          <p:nvPr>
            <p:ph type="sldNum" sz="quarter" idx="12"/>
          </p:nvPr>
        </p:nvSpPr>
        <p:spPr/>
        <p:txBody>
          <a:bodyPr/>
          <a:lstStyle/>
          <a:p>
            <a:fld id="{04A7C484-7E24-447E-8CB0-5149A4D34DEF}" type="slidenum">
              <a:rPr lang="en-US" altLang="en-US" smtClean="0"/>
              <a:pPr/>
              <a:t>38</a:t>
            </a:fld>
            <a:endParaRPr lang="en-US" altLang="en-US"/>
          </a:p>
        </p:txBody>
      </p:sp>
    </p:spTree>
    <p:extLst>
      <p:ext uri="{BB962C8B-B14F-4D97-AF65-F5344CB8AC3E}">
        <p14:creationId xmlns:p14="http://schemas.microsoft.com/office/powerpoint/2010/main" val="203237979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Motivating Questions/Issues [2/3]</a:t>
            </a:r>
          </a:p>
        </p:txBody>
      </p:sp>
      <p:sp>
        <p:nvSpPr>
          <p:cNvPr id="3" name="Content Placeholder 2"/>
          <p:cNvSpPr>
            <a:spLocks noGrp="1"/>
          </p:cNvSpPr>
          <p:nvPr>
            <p:ph idx="1"/>
          </p:nvPr>
        </p:nvSpPr>
        <p:spPr/>
        <p:txBody>
          <a:bodyPr/>
          <a:lstStyle/>
          <a:p>
            <a:endParaRPr lang="en-US" sz="1800" dirty="0"/>
          </a:p>
          <a:p>
            <a:endParaRPr lang="en-US" sz="1800" dirty="0"/>
          </a:p>
          <a:p>
            <a:pPr lvl="1"/>
            <a:endParaRPr lang="en-US" sz="1400" dirty="0"/>
          </a:p>
          <a:p>
            <a:r>
              <a:rPr lang="en-US" sz="1800" dirty="0"/>
              <a:t>Question 2: How can 20+ processes seemingly run at the same time? How do they each know where they can read/write data from/to?</a:t>
            </a:r>
          </a:p>
          <a:p>
            <a:pPr lvl="1"/>
            <a:endParaRPr lang="en-US" sz="1400" dirty="0"/>
          </a:p>
          <a:p>
            <a:pPr lvl="1"/>
            <a:r>
              <a:rPr lang="en-US" sz="1400" dirty="0"/>
              <a:t>Assume I have 1 GB of RAM, and </a:t>
            </a:r>
            <a:r>
              <a:rPr lang="en-US" sz="1400" dirty="0" err="1">
                <a:latin typeface="Courier New" panose="02070309020205020404" pitchFamily="49" charset="0"/>
                <a:cs typeface="Courier New" panose="02070309020205020404" pitchFamily="49" charset="0"/>
              </a:rPr>
              <a:t>programA</a:t>
            </a:r>
            <a:r>
              <a:rPr lang="en-US" sz="1400" dirty="0"/>
              <a:t> allocates 2 GB of memory and </a:t>
            </a:r>
            <a:r>
              <a:rPr lang="en-US" sz="1400" dirty="0" err="1">
                <a:latin typeface="Courier New" panose="02070309020205020404" pitchFamily="49" charset="0"/>
                <a:cs typeface="Courier New" panose="02070309020205020404" pitchFamily="49" charset="0"/>
              </a:rPr>
              <a:t>programB</a:t>
            </a:r>
            <a:r>
              <a:rPr lang="en-US" sz="1400" dirty="0"/>
              <a:t> allocates 2 GB of memory. How can they run at the same time?</a:t>
            </a:r>
          </a:p>
          <a:p>
            <a:pPr lvl="1"/>
            <a:endParaRPr lang="en-US" sz="1400" dirty="0"/>
          </a:p>
          <a:p>
            <a:pPr lvl="1"/>
            <a:r>
              <a:rPr lang="en-US" sz="1400" dirty="0"/>
              <a:t>Does </a:t>
            </a:r>
            <a:r>
              <a:rPr lang="en-US" sz="1400" dirty="0" err="1">
                <a:latin typeface="Courier New" panose="02070309020205020404" pitchFamily="49" charset="0"/>
                <a:cs typeface="Courier New" panose="02070309020205020404" pitchFamily="49" charset="0"/>
              </a:rPr>
              <a:t>programA</a:t>
            </a:r>
            <a:r>
              <a:rPr lang="en-US" sz="1400" dirty="0"/>
              <a:t> need to know what addresses in memory it can use for data so that it doesn’t step on the feet of  </a:t>
            </a:r>
            <a:r>
              <a:rPr lang="en-US" sz="1400" dirty="0" err="1">
                <a:latin typeface="Courier New" panose="02070309020205020404" pitchFamily="49" charset="0"/>
                <a:cs typeface="Courier New" panose="02070309020205020404" pitchFamily="49" charset="0"/>
              </a:rPr>
              <a:t>programB</a:t>
            </a:r>
            <a:r>
              <a:rPr lang="en-US" sz="1400" dirty="0"/>
              <a:t> (and perhaps </a:t>
            </a:r>
            <a:r>
              <a:rPr lang="en-US" sz="1400" dirty="0" err="1">
                <a:latin typeface="Courier New" panose="02070309020205020404" pitchFamily="49" charset="0"/>
                <a:cs typeface="Courier New" panose="02070309020205020404" pitchFamily="49" charset="0"/>
              </a:rPr>
              <a:t>programC</a:t>
            </a:r>
            <a:r>
              <a:rPr lang="en-US" sz="1400" dirty="0"/>
              <a:t>, </a:t>
            </a:r>
            <a:r>
              <a:rPr lang="en-US" sz="1400" dirty="0" err="1">
                <a:latin typeface="Courier New" panose="02070309020205020404" pitchFamily="49" charset="0"/>
                <a:cs typeface="Courier New" panose="02070309020205020404" pitchFamily="49" charset="0"/>
              </a:rPr>
              <a:t>programD</a:t>
            </a:r>
            <a:r>
              <a:rPr lang="en-US" sz="1400" dirty="0"/>
              <a:t>, etc.)?</a:t>
            </a:r>
          </a:p>
        </p:txBody>
      </p:sp>
      <p:sp>
        <p:nvSpPr>
          <p:cNvPr id="6" name="Slide Number Placeholder 5"/>
          <p:cNvSpPr>
            <a:spLocks noGrp="1"/>
          </p:cNvSpPr>
          <p:nvPr>
            <p:ph type="sldNum" sz="quarter" idx="12"/>
          </p:nvPr>
        </p:nvSpPr>
        <p:spPr/>
        <p:txBody>
          <a:bodyPr/>
          <a:lstStyle/>
          <a:p>
            <a:fld id="{04A7C484-7E24-447E-8CB0-5149A4D34DEF}" type="slidenum">
              <a:rPr lang="en-US" altLang="en-US" smtClean="0"/>
              <a:pPr/>
              <a:t>39</a:t>
            </a:fld>
            <a:endParaRPr lang="en-US" altLang="en-US"/>
          </a:p>
        </p:txBody>
      </p:sp>
    </p:spTree>
    <p:extLst>
      <p:ext uri="{BB962C8B-B14F-4D97-AF65-F5344CB8AC3E}">
        <p14:creationId xmlns:p14="http://schemas.microsoft.com/office/powerpoint/2010/main" val="38657936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Before we get started…</a:t>
            </a:r>
          </a:p>
        </p:txBody>
      </p:sp>
      <p:sp>
        <p:nvSpPr>
          <p:cNvPr id="3" name="Content Placeholder 2"/>
          <p:cNvSpPr>
            <a:spLocks noGrp="1"/>
          </p:cNvSpPr>
          <p:nvPr>
            <p:ph idx="1"/>
          </p:nvPr>
        </p:nvSpPr>
        <p:spPr/>
        <p:txBody>
          <a:bodyPr>
            <a:normAutofit/>
          </a:bodyPr>
          <a:lstStyle/>
          <a:p>
            <a:r>
              <a:rPr lang="en-US" dirty="0"/>
              <a:t>Last time</a:t>
            </a:r>
          </a:p>
          <a:p>
            <a:pPr lvl="1"/>
            <a:r>
              <a:rPr lang="en-US" dirty="0"/>
              <a:t>Caches: how they work</a:t>
            </a:r>
          </a:p>
          <a:p>
            <a:pPr lvl="1"/>
            <a:r>
              <a:rPr lang="en-US" dirty="0"/>
              <a:t>Example showing importance of cache locality</a:t>
            </a:r>
          </a:p>
          <a:p>
            <a:endParaRPr lang="en-US" dirty="0"/>
          </a:p>
          <a:p>
            <a:r>
              <a:rPr lang="en-US" dirty="0"/>
              <a:t>Today</a:t>
            </a:r>
          </a:p>
          <a:p>
            <a:pPr lvl="1"/>
            <a:r>
              <a:rPr lang="en-US" dirty="0"/>
              <a:t>Caches, wrap up</a:t>
            </a:r>
          </a:p>
          <a:p>
            <a:pPr lvl="1"/>
            <a:r>
              <a:rPr lang="en-US" dirty="0"/>
              <a:t>Virtual memory</a:t>
            </a:r>
          </a:p>
          <a:p>
            <a:pPr lvl="1"/>
            <a:endParaRPr lang="en-US" dirty="0"/>
          </a:p>
          <a:p>
            <a:r>
              <a:rPr lang="en-US" dirty="0"/>
              <a:t>Other tidbits:</a:t>
            </a:r>
          </a:p>
          <a:p>
            <a:pPr lvl="1"/>
            <a:r>
              <a:rPr lang="en-US" dirty="0"/>
              <a:t>Assignment due on Th, 02/11, at 9 pm</a:t>
            </a:r>
          </a:p>
          <a:p>
            <a:pPr lvl="1"/>
            <a:r>
              <a:rPr lang="en-US" dirty="0"/>
              <a:t>Do not run your code on the Euler </a:t>
            </a:r>
            <a:r>
              <a:rPr lang="en-US" dirty="0" err="1"/>
              <a:t>headnode</a:t>
            </a:r>
            <a:r>
              <a:rPr lang="en-US" dirty="0"/>
              <a:t> (use Slurm)</a:t>
            </a:r>
          </a:p>
          <a:p>
            <a:pPr lvl="1"/>
            <a:r>
              <a:rPr lang="en-US" dirty="0"/>
              <a:t>Please read the ME459 “elements of C” material if </a:t>
            </a:r>
            <a:r>
              <a:rPr lang="en-US" dirty="0">
                <a:latin typeface="Consolas" panose="020B0609020204030204" pitchFamily="49" charset="0"/>
              </a:rPr>
              <a:t>malloc</a:t>
            </a:r>
            <a:r>
              <a:rPr lang="en-US" dirty="0"/>
              <a:t>/</a:t>
            </a:r>
            <a:r>
              <a:rPr lang="en-US" sz="2100" dirty="0">
                <a:latin typeface="Consolas" panose="020B0609020204030204" pitchFamily="49" charset="0"/>
              </a:rPr>
              <a:t>new</a:t>
            </a:r>
            <a:r>
              <a:rPr lang="en-US" dirty="0"/>
              <a:t> &amp; pointers are not your friends</a:t>
            </a:r>
          </a:p>
          <a:p>
            <a:endParaRPr lang="en-US" dirty="0"/>
          </a:p>
        </p:txBody>
      </p:sp>
      <p:sp>
        <p:nvSpPr>
          <p:cNvPr id="4" name="Slide Number Placeholder 3"/>
          <p:cNvSpPr>
            <a:spLocks noGrp="1"/>
          </p:cNvSpPr>
          <p:nvPr>
            <p:ph type="sldNum" sz="quarter" idx="12"/>
          </p:nvPr>
        </p:nvSpPr>
        <p:spPr/>
        <p:txBody>
          <a:bodyPr/>
          <a:lstStyle/>
          <a:p>
            <a:fld id="{67D2203D-769A-4D5A-AE4C-EA73FDE6A130}" type="slidenum">
              <a:rPr lang="en-US" smtClean="0"/>
              <a:t>4</a:t>
            </a:fld>
            <a:endParaRPr lang="en-US"/>
          </a:p>
        </p:txBody>
      </p:sp>
    </p:spTree>
    <p:extLst>
      <p:ext uri="{BB962C8B-B14F-4D97-AF65-F5344CB8AC3E}">
        <p14:creationId xmlns:p14="http://schemas.microsoft.com/office/powerpoint/2010/main" val="247580008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Motivating Questions/Issues [3/3]</a:t>
            </a:r>
          </a:p>
        </p:txBody>
      </p:sp>
      <p:sp>
        <p:nvSpPr>
          <p:cNvPr id="3" name="Content Placeholder 2"/>
          <p:cNvSpPr>
            <a:spLocks noGrp="1"/>
          </p:cNvSpPr>
          <p:nvPr>
            <p:ph idx="1"/>
          </p:nvPr>
        </p:nvSpPr>
        <p:spPr/>
        <p:txBody>
          <a:bodyPr/>
          <a:lstStyle/>
          <a:p>
            <a:endParaRPr lang="en-US" sz="1800" dirty="0"/>
          </a:p>
          <a:p>
            <a:endParaRPr lang="en-US" sz="1800" dirty="0"/>
          </a:p>
          <a:p>
            <a:endParaRPr lang="en-US" sz="1800" dirty="0"/>
          </a:p>
          <a:p>
            <a:r>
              <a:rPr lang="en-US" sz="1800" dirty="0"/>
              <a:t>Question 3: How can you compile a program on a Windows workstation with 16 GB of memory and run it later on a different laptop with 1 GB of memory; i.e., less memory?</a:t>
            </a:r>
          </a:p>
          <a:p>
            <a:pPr lvl="1"/>
            <a:endParaRPr lang="en-US" sz="1400" dirty="0"/>
          </a:p>
          <a:p>
            <a:pPr lvl="1"/>
            <a:endParaRPr lang="en-US" sz="1400" dirty="0"/>
          </a:p>
          <a:p>
            <a:pPr lvl="1"/>
            <a:r>
              <a:rPr lang="en-US" sz="1400" dirty="0"/>
              <a:t>Are there any problems w/ addresses being referenced by the instructions?</a:t>
            </a:r>
          </a:p>
          <a:p>
            <a:pPr lvl="1"/>
            <a:endParaRPr lang="en-US" sz="1400" dirty="0"/>
          </a:p>
        </p:txBody>
      </p:sp>
      <p:sp>
        <p:nvSpPr>
          <p:cNvPr id="6" name="Slide Number Placeholder 5"/>
          <p:cNvSpPr>
            <a:spLocks noGrp="1"/>
          </p:cNvSpPr>
          <p:nvPr>
            <p:ph type="sldNum" sz="quarter" idx="12"/>
          </p:nvPr>
        </p:nvSpPr>
        <p:spPr/>
        <p:txBody>
          <a:bodyPr/>
          <a:lstStyle/>
          <a:p>
            <a:fld id="{04A7C484-7E24-447E-8CB0-5149A4D34DEF}" type="slidenum">
              <a:rPr lang="en-US" altLang="en-US" smtClean="0"/>
              <a:pPr/>
              <a:t>40</a:t>
            </a:fld>
            <a:endParaRPr lang="en-US" altLang="en-US"/>
          </a:p>
        </p:txBody>
      </p:sp>
    </p:spTree>
    <p:extLst>
      <p:ext uri="{BB962C8B-B14F-4D97-AF65-F5344CB8AC3E}">
        <p14:creationId xmlns:p14="http://schemas.microsoft.com/office/powerpoint/2010/main" val="2171715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Preamble, Virtual Memory</a:t>
            </a:r>
          </a:p>
        </p:txBody>
      </p:sp>
      <p:sp>
        <p:nvSpPr>
          <p:cNvPr id="3" name="Content Placeholder 2"/>
          <p:cNvSpPr>
            <a:spLocks noGrp="1"/>
          </p:cNvSpPr>
          <p:nvPr>
            <p:ph idx="1"/>
          </p:nvPr>
        </p:nvSpPr>
        <p:spPr/>
        <p:txBody>
          <a:bodyPr/>
          <a:lstStyle/>
          <a:p>
            <a:endParaRPr lang="en-US" sz="1600" dirty="0"/>
          </a:p>
          <a:p>
            <a:endParaRPr lang="en-US" sz="1600" dirty="0"/>
          </a:p>
          <a:p>
            <a:endParaRPr lang="en-US" sz="1600" dirty="0"/>
          </a:p>
          <a:p>
            <a:r>
              <a:rPr lang="en-US" sz="1600" dirty="0"/>
              <a:t>When you compile a program there is no way to know where in the </a:t>
            </a:r>
            <a:r>
              <a:rPr lang="en-US" sz="1600" dirty="0">
                <a:solidFill>
                  <a:srgbClr val="0070C0"/>
                </a:solidFill>
              </a:rPr>
              <a:t>physical</a:t>
            </a:r>
            <a:r>
              <a:rPr lang="en-US" sz="1600" dirty="0"/>
              <a:t> memory the code will get its data allocated</a:t>
            </a:r>
          </a:p>
          <a:p>
            <a:pPr lvl="1"/>
            <a:r>
              <a:rPr lang="en-US" sz="1400" dirty="0"/>
              <a:t>There are other “tenants” that inhabit the physical memory &amp; they are already there before you get there</a:t>
            </a:r>
          </a:p>
          <a:p>
            <a:endParaRPr lang="en-US" sz="1600" dirty="0"/>
          </a:p>
          <a:p>
            <a:endParaRPr lang="en-US" sz="1600" dirty="0"/>
          </a:p>
          <a:p>
            <a:endParaRPr lang="en-US" sz="1600" dirty="0"/>
          </a:p>
          <a:p>
            <a:r>
              <a:rPr lang="en-US" sz="1600" dirty="0"/>
              <a:t>Solution: the code compiled under assumption that resulting process has undisputed access to 4 GB of pristine memory (on 32 bit systems)</a:t>
            </a:r>
          </a:p>
          <a:p>
            <a:pPr lvl="1"/>
            <a:r>
              <a:rPr lang="en-US" sz="1400" dirty="0"/>
              <a:t>The “pristine memory” is called the </a:t>
            </a:r>
            <a:r>
              <a:rPr lang="en-US" sz="1400" dirty="0">
                <a:solidFill>
                  <a:srgbClr val="C00000"/>
                </a:solidFill>
              </a:rPr>
              <a:t>virtual memory space</a:t>
            </a:r>
          </a:p>
        </p:txBody>
      </p:sp>
      <p:sp>
        <p:nvSpPr>
          <p:cNvPr id="6" name="Slide Number Placeholder 5"/>
          <p:cNvSpPr>
            <a:spLocks noGrp="1"/>
          </p:cNvSpPr>
          <p:nvPr>
            <p:ph type="sldNum" sz="quarter" idx="12"/>
          </p:nvPr>
        </p:nvSpPr>
        <p:spPr/>
        <p:txBody>
          <a:bodyPr/>
          <a:lstStyle/>
          <a:p>
            <a:fld id="{04A7C484-7E24-447E-8CB0-5149A4D34DEF}" type="slidenum">
              <a:rPr lang="en-US" altLang="en-US" smtClean="0"/>
              <a:pPr/>
              <a:t>41</a:t>
            </a:fld>
            <a:endParaRPr lang="en-US" altLang="en-US"/>
          </a:p>
        </p:txBody>
      </p:sp>
    </p:spTree>
    <p:extLst>
      <p:ext uri="{BB962C8B-B14F-4D97-AF65-F5344CB8AC3E}">
        <p14:creationId xmlns:p14="http://schemas.microsoft.com/office/powerpoint/2010/main" val="181372943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Virtual vs. Physical Memory</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endParaRPr lang="en-US" sz="2000" dirty="0">
                  <a:solidFill>
                    <a:srgbClr val="C00000"/>
                  </a:solidFill>
                </a:endParaRPr>
              </a:p>
              <a:p>
                <a:endParaRPr lang="en-US" sz="2000" dirty="0">
                  <a:solidFill>
                    <a:srgbClr val="C00000"/>
                  </a:solidFill>
                </a:endParaRPr>
              </a:p>
              <a:p>
                <a:r>
                  <a:rPr lang="en-US" sz="2000" dirty="0">
                    <a:solidFill>
                      <a:srgbClr val="C00000"/>
                    </a:solidFill>
                  </a:rPr>
                  <a:t>Virtual memory</a:t>
                </a:r>
                <a:r>
                  <a:rPr lang="en-US" sz="2000" dirty="0"/>
                  <a:t>: a dally and quaint fictitious space of 2</a:t>
                </a:r>
                <a:r>
                  <a:rPr lang="en-US" sz="2000" baseline="30000" dirty="0"/>
                  <a:t>32</a:t>
                </a:r>
                <a:r>
                  <a:rPr lang="en-US" sz="2000" dirty="0"/>
                  <a:t>  addresses (on 32-bit architectures) in which a process sees its </a:t>
                </a:r>
                <a:r>
                  <a:rPr lang="en-US" sz="2000" dirty="0">
                    <a:solidFill>
                      <a:srgbClr val="0070C0"/>
                    </a:solidFill>
                  </a:rPr>
                  <a:t>data</a:t>
                </a:r>
                <a:r>
                  <a:rPr lang="en-US" sz="2000" dirty="0"/>
                  <a:t> being placed, the </a:t>
                </a:r>
                <a:r>
                  <a:rPr lang="en-US" sz="2000" dirty="0">
                    <a:solidFill>
                      <a:srgbClr val="0070C0"/>
                    </a:solidFill>
                  </a:rPr>
                  <a:t>instructions</a:t>
                </a:r>
                <a:r>
                  <a:rPr lang="en-US" sz="2000" dirty="0"/>
                  <a:t> stored, etc.</a:t>
                </a:r>
              </a:p>
              <a:p>
                <a:endParaRPr lang="en-US" sz="2000" dirty="0"/>
              </a:p>
              <a:p>
                <a:endParaRPr lang="en-US" sz="2000" dirty="0"/>
              </a:p>
              <a:p>
                <a:endParaRPr lang="en-US" sz="2000" dirty="0"/>
              </a:p>
              <a:p>
                <a:r>
                  <a:rPr lang="en-US" sz="2000" dirty="0">
                    <a:solidFill>
                      <a:srgbClr val="C00000"/>
                    </a:solidFill>
                  </a:rPr>
                  <a:t>Physical memory</a:t>
                </a:r>
                <a:r>
                  <a:rPr lang="en-US" sz="2000" dirty="0"/>
                  <a:t>: a busy place that hosts at the same time </a:t>
                </a:r>
                <a:r>
                  <a:rPr lang="en-US" sz="2000" dirty="0">
                    <a:solidFill>
                      <a:srgbClr val="0070C0"/>
                    </a:solidFill>
                  </a:rPr>
                  <a:t>data</a:t>
                </a:r>
                <a:r>
                  <a:rPr lang="en-US" sz="2000" dirty="0"/>
                  <a:t> and </a:t>
                </a:r>
                <a:r>
                  <a:rPr lang="en-US" sz="2000" dirty="0">
                    <a:solidFill>
                      <a:srgbClr val="0070C0"/>
                    </a:solidFill>
                  </a:rPr>
                  <a:t>instructions</a:t>
                </a:r>
                <a:r>
                  <a:rPr lang="en-US" sz="2000" dirty="0"/>
                  <a:t> associated with tens of applications running on the system</a:t>
                </a:r>
              </a:p>
              <a:p>
                <a:endParaRPr lang="en-US" sz="2000" dirty="0"/>
              </a:p>
              <a:p>
                <a:endParaRPr lang="en-US" sz="2000" dirty="0"/>
              </a:p>
              <a:p>
                <a:r>
                  <a:rPr lang="en-US" sz="2000" dirty="0"/>
                  <a:t>For the virtual</a:t>
                </a:r>
                <a14:m>
                  <m:oMath xmlns:m="http://schemas.openxmlformats.org/officeDocument/2006/math">
                    <m:r>
                      <a:rPr lang="en-US" sz="2000" b="0" i="1" smtClean="0">
                        <a:latin typeface="Cambria Math" panose="02040503050406030204" pitchFamily="18" charset="0"/>
                      </a:rPr>
                      <m:t>↔</m:t>
                    </m:r>
                  </m:oMath>
                </a14:m>
                <a:r>
                  <a:rPr lang="en-US" sz="2000" dirty="0"/>
                  <a:t>physical memory trick to work out  it take the interplay between the compiler, the operating system (OS), and the execution model embraced by the processor</a:t>
                </a:r>
              </a:p>
              <a:p>
                <a:endParaRPr lang="en-US" sz="2000"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459" r="-306"/>
                </a:stretch>
              </a:blipFill>
            </p:spPr>
            <p:txBody>
              <a:bodyPr/>
              <a:lstStyle/>
              <a:p>
                <a:r>
                  <a:rPr lang="en-US">
                    <a:noFill/>
                  </a:rPr>
                  <a:t> </a:t>
                </a:r>
              </a:p>
            </p:txBody>
          </p:sp>
        </mc:Fallback>
      </mc:AlternateContent>
      <p:sp>
        <p:nvSpPr>
          <p:cNvPr id="6" name="Slide Number Placeholder 5"/>
          <p:cNvSpPr>
            <a:spLocks noGrp="1"/>
          </p:cNvSpPr>
          <p:nvPr>
            <p:ph type="sldNum" sz="quarter" idx="12"/>
          </p:nvPr>
        </p:nvSpPr>
        <p:spPr/>
        <p:txBody>
          <a:bodyPr/>
          <a:lstStyle/>
          <a:p>
            <a:fld id="{04A7C484-7E24-447E-8CB0-5149A4D34DEF}" type="slidenum">
              <a:rPr lang="en-US" altLang="en-US" smtClean="0"/>
              <a:pPr/>
              <a:t>42</a:t>
            </a:fld>
            <a:endParaRPr lang="en-US" altLang="en-US"/>
          </a:p>
        </p:txBody>
      </p:sp>
    </p:spTree>
    <p:extLst>
      <p:ext uri="{BB962C8B-B14F-4D97-AF65-F5344CB8AC3E}">
        <p14:creationId xmlns:p14="http://schemas.microsoft.com/office/powerpoint/2010/main" val="292231135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do we like Virtual Memory?</a:t>
            </a:r>
          </a:p>
        </p:txBody>
      </p:sp>
      <p:sp>
        <p:nvSpPr>
          <p:cNvPr id="3" name="Content Placeholder 2"/>
          <p:cNvSpPr>
            <a:spLocks noGrp="1"/>
          </p:cNvSpPr>
          <p:nvPr>
            <p:ph idx="1"/>
          </p:nvPr>
        </p:nvSpPr>
        <p:spPr/>
        <p:txBody>
          <a:bodyPr/>
          <a:lstStyle/>
          <a:p>
            <a:endParaRPr lang="en-US" dirty="0"/>
          </a:p>
          <a:p>
            <a:r>
              <a:rPr lang="en-US" dirty="0"/>
              <a:t>The Virtual Memory paradigm allows:</a:t>
            </a:r>
          </a:p>
          <a:p>
            <a:pPr lvl="1"/>
            <a:r>
              <a:rPr lang="en-US" dirty="0"/>
              <a:t>Running programs that require more memory than physically available</a:t>
            </a:r>
          </a:p>
          <a:p>
            <a:pPr lvl="1"/>
            <a:r>
              <a:rPr lang="en-US" dirty="0"/>
              <a:t>Running multiple programs “simultaneously” (multi-tasking)</a:t>
            </a:r>
          </a:p>
          <a:p>
            <a:pPr lvl="1"/>
            <a:r>
              <a:rPr lang="en-US" dirty="0"/>
              <a:t>Handling of memory fragmentation/segmentation insofar as the main memory is concerned </a:t>
            </a:r>
          </a:p>
          <a:p>
            <a:pPr lvl="1"/>
            <a:r>
              <a:rPr lang="en-US" dirty="0"/>
              <a:t>Transparent and unitary handling of memory and secondary storage (hard disk / solid state disk)</a:t>
            </a:r>
          </a:p>
          <a:p>
            <a:endParaRPr lang="en-US" dirty="0"/>
          </a:p>
          <a:p>
            <a:endParaRPr lang="en-US" dirty="0"/>
          </a:p>
          <a:p>
            <a:r>
              <a:rPr lang="en-US" dirty="0"/>
              <a:t>What is the hardware component that manages the Virtual Memory show?</a:t>
            </a:r>
          </a:p>
          <a:p>
            <a:pPr lvl="1"/>
            <a:r>
              <a:rPr lang="en-US" dirty="0"/>
              <a:t>The Memory Management Unit (MMU)</a:t>
            </a:r>
          </a:p>
          <a:p>
            <a:pPr lvl="2"/>
            <a:r>
              <a:rPr lang="en-US" dirty="0"/>
              <a:t>MMU part of the chip these days (back in the day, it used to be an entity by itself, off chip)</a:t>
            </a:r>
          </a:p>
          <a:p>
            <a:endParaRPr lang="en-US"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2258850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The Virtual Memory: its structure, and how it changes during execution</a:t>
            </a:r>
            <a:br>
              <a:rPr lang="en-US" dirty="0"/>
            </a:br>
            <a:r>
              <a:rPr lang="en-US" sz="2200" dirty="0"/>
              <a:t>[How perceived by compiler &amp; runtime]</a:t>
            </a:r>
            <a:endParaRPr lang="en-US" dirty="0"/>
          </a:p>
        </p:txBody>
      </p:sp>
      <p:sp>
        <p:nvSpPr>
          <p:cNvPr id="6" name="Slide Number Placeholder 5"/>
          <p:cNvSpPr>
            <a:spLocks noGrp="1"/>
          </p:cNvSpPr>
          <p:nvPr>
            <p:ph type="sldNum" sz="quarter" idx="12"/>
          </p:nvPr>
        </p:nvSpPr>
        <p:spPr/>
        <p:txBody>
          <a:bodyPr/>
          <a:lstStyle/>
          <a:p>
            <a:fld id="{04A7C484-7E24-447E-8CB0-5149A4D34DEF}" type="slidenum">
              <a:rPr lang="en-US" altLang="en-US" smtClean="0"/>
              <a:pPr/>
              <a:t>44</a:t>
            </a:fld>
            <a:endParaRPr lang="en-US" altLang="en-US"/>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33547" y="1105231"/>
            <a:ext cx="7664555" cy="5360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mc:Choice xmlns:a14="http://schemas.microsoft.com/office/drawing/2010/main" Requires="a14">
          <p:sp>
            <p:nvSpPr>
              <p:cNvPr id="3" name="Rectangle 2"/>
              <p:cNvSpPr/>
              <p:nvPr/>
            </p:nvSpPr>
            <p:spPr>
              <a:xfrm>
                <a:off x="9657492" y="2764305"/>
                <a:ext cx="988797" cy="430887"/>
              </a:xfrm>
              <a:prstGeom prst="rect">
                <a:avLst/>
              </a:prstGeom>
            </p:spPr>
            <p:txBody>
              <a:bodyPr wrap="none">
                <a:spAutoFit/>
              </a:bodyPr>
              <a:lstStyle/>
              <a:p>
                <a14:m>
                  <m:oMath xmlns:m="http://schemas.openxmlformats.org/officeDocument/2006/math">
                    <m:sSup>
                      <m:sSupPr>
                        <m:ctrlPr>
                          <a:rPr lang="en-US" sz="1100" i="1" dirty="0" smtClean="0">
                            <a:solidFill>
                              <a:srgbClr val="0070C0"/>
                            </a:solidFill>
                            <a:latin typeface="Cambria Math" panose="02040503050406030204" pitchFamily="18" charset="0"/>
                          </a:rPr>
                        </m:ctrlPr>
                      </m:sSupPr>
                      <m:e>
                        <m:r>
                          <a:rPr lang="en-US" sz="1100" i="1" dirty="0" smtClean="0">
                            <a:solidFill>
                              <a:srgbClr val="0070C0"/>
                            </a:solidFill>
                            <a:latin typeface="Cambria Math" panose="02040503050406030204" pitchFamily="18" charset="0"/>
                          </a:rPr>
                          <m:t>2</m:t>
                        </m:r>
                      </m:e>
                      <m:sup>
                        <m:r>
                          <a:rPr lang="en-US" sz="1100" i="1" dirty="0" smtClean="0">
                            <a:solidFill>
                              <a:srgbClr val="0070C0"/>
                            </a:solidFill>
                            <a:latin typeface="Cambria Math" panose="02040503050406030204" pitchFamily="18" charset="0"/>
                          </a:rPr>
                          <m:t>32</m:t>
                        </m:r>
                      </m:sup>
                    </m:sSup>
                  </m:oMath>
                </a14:m>
                <a:r>
                  <a:rPr lang="en-US" sz="1100" dirty="0">
                    <a:solidFill>
                      <a:srgbClr val="0070C0"/>
                    </a:solidFill>
                  </a:rPr>
                  <a:t> addresses</a:t>
                </a:r>
                <a:br>
                  <a:rPr lang="en-US" sz="1100" dirty="0">
                    <a:solidFill>
                      <a:srgbClr val="0070C0"/>
                    </a:solidFill>
                  </a:rPr>
                </a:br>
                <a:r>
                  <a:rPr lang="en-US" sz="1100" dirty="0">
                    <a:solidFill>
                      <a:srgbClr val="0070C0"/>
                    </a:solidFill>
                  </a:rPr>
                  <a:t>(32 bit OS)</a:t>
                </a:r>
              </a:p>
            </p:txBody>
          </p:sp>
        </mc:Choice>
        <mc:Fallback>
          <p:sp>
            <p:nvSpPr>
              <p:cNvPr id="3" name="Rectangle 2"/>
              <p:cNvSpPr>
                <a:spLocks noRot="1" noChangeAspect="1" noMove="1" noResize="1" noEditPoints="1" noAdjustHandles="1" noChangeArrowheads="1" noChangeShapeType="1" noTextEdit="1"/>
              </p:cNvSpPr>
              <p:nvPr/>
            </p:nvSpPr>
            <p:spPr>
              <a:xfrm>
                <a:off x="9657492" y="2764305"/>
                <a:ext cx="988797" cy="430887"/>
              </a:xfrm>
              <a:prstGeom prst="rect">
                <a:avLst/>
              </a:prstGeom>
              <a:blipFill>
                <a:blip r:embed="rId4"/>
                <a:stretch>
                  <a:fillRect b="-8451"/>
                </a:stretch>
              </a:blipFill>
            </p:spPr>
            <p:txBody>
              <a:bodyPr/>
              <a:lstStyle/>
              <a:p>
                <a:r>
                  <a:rPr lang="en-US">
                    <a:noFill/>
                  </a:rPr>
                  <a:t> </a:t>
                </a:r>
              </a:p>
            </p:txBody>
          </p:sp>
        </mc:Fallback>
      </mc:AlternateContent>
    </p:spTree>
    <p:extLst>
      <p:ext uri="{BB962C8B-B14F-4D97-AF65-F5344CB8AC3E}">
        <p14:creationId xmlns:p14="http://schemas.microsoft.com/office/powerpoint/2010/main" val="46077794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Anatomy of the Stack</a:t>
            </a:r>
          </a:p>
        </p:txBody>
      </p:sp>
      <p:sp>
        <p:nvSpPr>
          <p:cNvPr id="3" name="Content Placeholder 2"/>
          <p:cNvSpPr>
            <a:spLocks noGrp="1"/>
          </p:cNvSpPr>
          <p:nvPr>
            <p:ph idx="1"/>
          </p:nvPr>
        </p:nvSpPr>
        <p:spPr>
          <a:xfrm>
            <a:off x="1974884" y="1306630"/>
            <a:ext cx="8229600" cy="762000"/>
          </a:xfrm>
        </p:spPr>
        <p:txBody>
          <a:bodyPr>
            <a:normAutofit fontScale="92500" lnSpcReduction="20000"/>
          </a:bodyPr>
          <a:lstStyle/>
          <a:p>
            <a:r>
              <a:rPr lang="en-US" sz="2000" dirty="0"/>
              <a:t>Function </a:t>
            </a:r>
            <a:r>
              <a:rPr lang="en-US" sz="2000" dirty="0">
                <a:solidFill>
                  <a:srgbClr val="0070C0"/>
                </a:solidFill>
                <a:latin typeface="Consolas" pitchFamily="49" charset="0"/>
                <a:cs typeface="Consolas" pitchFamily="49" charset="0"/>
              </a:rPr>
              <a:t>bar</a:t>
            </a:r>
            <a:r>
              <a:rPr lang="en-US" sz="2000" dirty="0"/>
              <a:t> and associated stack frame</a:t>
            </a:r>
          </a:p>
          <a:p>
            <a:pPr lvl="1"/>
            <a:r>
              <a:rPr lang="en-US" sz="1600" dirty="0"/>
              <a:t>Should the function bar be called, this is how the stack should be pushed</a:t>
            </a:r>
          </a:p>
          <a:p>
            <a:pPr lvl="1"/>
            <a:r>
              <a:rPr lang="en-US" sz="1600" dirty="0"/>
              <a:t>A “pop” operation is the opposite, it shrinks the stack</a:t>
            </a:r>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0201" y="2837426"/>
            <a:ext cx="8978967" cy="3029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Slide Number Placeholder 5"/>
          <p:cNvSpPr>
            <a:spLocks noGrp="1"/>
          </p:cNvSpPr>
          <p:nvPr>
            <p:ph type="sldNum" sz="quarter" idx="12"/>
          </p:nvPr>
        </p:nvSpPr>
        <p:spPr/>
        <p:txBody>
          <a:bodyPr/>
          <a:lstStyle/>
          <a:p>
            <a:fld id="{04A7C484-7E24-447E-8CB0-5149A4D34DEF}" type="slidenum">
              <a:rPr lang="en-US" altLang="en-US" smtClean="0"/>
              <a:pPr/>
              <a:t>45</a:t>
            </a:fld>
            <a:endParaRPr lang="en-US" altLang="en-US"/>
          </a:p>
        </p:txBody>
      </p:sp>
      <p:sp>
        <p:nvSpPr>
          <p:cNvPr id="4" name="Rectangle 3"/>
          <p:cNvSpPr/>
          <p:nvPr/>
        </p:nvSpPr>
        <p:spPr>
          <a:xfrm>
            <a:off x="472816" y="3654562"/>
            <a:ext cx="2411238" cy="430887"/>
          </a:xfrm>
          <a:prstGeom prst="rect">
            <a:avLst/>
          </a:prstGeom>
        </p:spPr>
        <p:txBody>
          <a:bodyPr wrap="none">
            <a:spAutoFit/>
          </a:bodyPr>
          <a:lstStyle/>
          <a:p>
            <a:pPr algn="r"/>
            <a:r>
              <a:rPr lang="en-US" sz="1100" dirty="0"/>
              <a:t>This is where the top of the stack used </a:t>
            </a:r>
            <a:br>
              <a:rPr lang="en-US" sz="1100" dirty="0"/>
            </a:br>
            <a:r>
              <a:rPr lang="en-US" sz="1100" dirty="0"/>
              <a:t>to be before function </a:t>
            </a:r>
            <a:r>
              <a:rPr lang="en-US" sz="1100" b="1" dirty="0">
                <a:solidFill>
                  <a:srgbClr val="0070C0"/>
                </a:solidFill>
                <a:latin typeface="Consolas" panose="020B0609020204030204" pitchFamily="49" charset="0"/>
              </a:rPr>
              <a:t>bar</a:t>
            </a:r>
            <a:r>
              <a:rPr lang="en-US" sz="1100" dirty="0"/>
              <a:t> was called</a:t>
            </a:r>
          </a:p>
        </p:txBody>
      </p:sp>
      <p:cxnSp>
        <p:nvCxnSpPr>
          <p:cNvPr id="7" name="Straight Arrow Connector 6"/>
          <p:cNvCxnSpPr/>
          <p:nvPr/>
        </p:nvCxnSpPr>
        <p:spPr>
          <a:xfrm>
            <a:off x="2884054" y="3870005"/>
            <a:ext cx="1283685" cy="3121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7646226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Virtual Memory: The Page Table</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endParaRPr lang="en-US" sz="2000" dirty="0"/>
              </a:p>
              <a:p>
                <a:endParaRPr lang="en-US" sz="2000" dirty="0"/>
              </a:p>
              <a:p>
                <a:r>
                  <a:rPr lang="en-US" sz="2000" dirty="0"/>
                  <a:t>Virtual memory allows the processor to work in a virtual world in which each process, when run by the processor, seems to have exclusive access to a very large memory space (</a:t>
                </a:r>
                <a14:m>
                  <m:oMath xmlns:m="http://schemas.openxmlformats.org/officeDocument/2006/math">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2</m:t>
                        </m:r>
                      </m:e>
                      <m:sup>
                        <m:r>
                          <a:rPr lang="en-US" sz="2000" b="0" i="1" smtClean="0">
                            <a:latin typeface="Cambria Math" panose="02040503050406030204" pitchFamily="18" charset="0"/>
                          </a:rPr>
                          <m:t>32</m:t>
                        </m:r>
                      </m:sup>
                    </m:sSup>
                  </m:oMath>
                </a14:m>
                <a:r>
                  <a:rPr lang="en-US" sz="2000" dirty="0"/>
                  <a:t>, addresses, that is)</a:t>
                </a:r>
              </a:p>
              <a:p>
                <a:endParaRPr lang="en-US" sz="2000" dirty="0"/>
              </a:p>
              <a:p>
                <a:endParaRPr lang="en-US" sz="2000" dirty="0"/>
              </a:p>
              <a:p>
                <a:endParaRPr lang="en-US" sz="2000" dirty="0"/>
              </a:p>
              <a:p>
                <a:r>
                  <a:rPr lang="en-US" sz="2000" dirty="0"/>
                  <a:t>This virtual world is connected back to, or mapped back into, the physical memory through a Page Table (PT)</a:t>
                </a:r>
              </a:p>
              <a:p>
                <a:pPr lvl="1"/>
                <a:r>
                  <a:rPr lang="en-US" sz="1600" dirty="0"/>
                  <a:t>This is one level of indirection</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459"/>
                </a:stretch>
              </a:blipFill>
            </p:spPr>
            <p:txBody>
              <a:bodyPr/>
              <a:lstStyle/>
              <a:p>
                <a:r>
                  <a:rPr lang="en-US">
                    <a:noFill/>
                  </a:rPr>
                  <a:t> </a:t>
                </a:r>
              </a:p>
            </p:txBody>
          </p:sp>
        </mc:Fallback>
      </mc:AlternateContent>
      <p:sp>
        <p:nvSpPr>
          <p:cNvPr id="6" name="Slide Number Placeholder 5"/>
          <p:cNvSpPr>
            <a:spLocks noGrp="1"/>
          </p:cNvSpPr>
          <p:nvPr>
            <p:ph type="sldNum" sz="quarter" idx="12"/>
          </p:nvPr>
        </p:nvSpPr>
        <p:spPr/>
        <p:txBody>
          <a:bodyPr/>
          <a:lstStyle/>
          <a:p>
            <a:fld id="{04A7C484-7E24-447E-8CB0-5149A4D34DEF}" type="slidenum">
              <a:rPr lang="en-US" altLang="en-US" smtClean="0"/>
              <a:pPr/>
              <a:t>46</a:t>
            </a:fld>
            <a:endParaRPr lang="en-US" altLang="en-US"/>
          </a:p>
        </p:txBody>
      </p:sp>
    </p:spTree>
    <p:extLst>
      <p:ext uri="{BB962C8B-B14F-4D97-AF65-F5344CB8AC3E}">
        <p14:creationId xmlns:p14="http://schemas.microsoft.com/office/powerpoint/2010/main" val="11370166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Anatomy of a Virtual Memory Address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r>
                  <a:rPr lang="en-US" sz="2000" dirty="0"/>
                  <a:t>A virtual address split into two parts (another case of address splitting, like for caches, when we split </a:t>
                </a:r>
                <a:r>
                  <a:rPr lang="en-US" sz="2000" b="1" dirty="0"/>
                  <a:t>3</a:t>
                </a:r>
                <a:r>
                  <a:rPr lang="en-US" sz="2000" dirty="0"/>
                  <a:t> ways): </a:t>
                </a:r>
              </a:p>
              <a:p>
                <a:pPr lvl="1"/>
                <a:r>
                  <a:rPr lang="en-US" sz="1800" dirty="0"/>
                  <a:t>The page number</a:t>
                </a:r>
              </a:p>
              <a:p>
                <a:pPr lvl="1"/>
                <a:r>
                  <a:rPr lang="en-US" sz="1800" dirty="0"/>
                  <a:t>The offset</a:t>
                </a:r>
              </a:p>
              <a:p>
                <a:r>
                  <a:rPr lang="en-US" sz="2000" dirty="0"/>
                  <a:t>Example below assumes a 32-bit OS with virtual pages of </a:t>
                </a:r>
                <a14:m>
                  <m:oMath xmlns:m="http://schemas.openxmlformats.org/officeDocument/2006/math">
                    <m:r>
                      <a:rPr lang="en-US" sz="2000" i="1" dirty="0" smtClean="0">
                        <a:latin typeface="Cambria Math" panose="02040503050406030204" pitchFamily="18" charset="0"/>
                      </a:rPr>
                      <m:t>4096</m:t>
                    </m:r>
                    <m:r>
                      <a:rPr lang="en-US" sz="2000" b="0" i="1" dirty="0" smtClean="0">
                        <a:latin typeface="Cambria Math" panose="02040503050406030204" pitchFamily="18" charset="0"/>
                      </a:rPr>
                      <m:t>=</m:t>
                    </m:r>
                    <m:sSup>
                      <m:sSupPr>
                        <m:ctrlPr>
                          <a:rPr lang="en-US" sz="2000" b="0" i="1" dirty="0" smtClean="0">
                            <a:latin typeface="Cambria Math" panose="02040503050406030204" pitchFamily="18" charset="0"/>
                          </a:rPr>
                        </m:ctrlPr>
                      </m:sSupPr>
                      <m:e>
                        <m:r>
                          <a:rPr lang="en-US" sz="2000" b="0" i="1" dirty="0" smtClean="0">
                            <a:latin typeface="Cambria Math" panose="02040503050406030204" pitchFamily="18" charset="0"/>
                          </a:rPr>
                          <m:t>2</m:t>
                        </m:r>
                      </m:e>
                      <m:sup>
                        <m:r>
                          <a:rPr lang="en-US" sz="2000" b="0" i="1" dirty="0" smtClean="0">
                            <a:latin typeface="Cambria Math" panose="02040503050406030204" pitchFamily="18" charset="0"/>
                          </a:rPr>
                          <m:t>12</m:t>
                        </m:r>
                      </m:sup>
                    </m:sSup>
                  </m:oMath>
                </a14:m>
                <a:r>
                  <a:rPr lang="en-US" sz="2000" dirty="0"/>
                  <a:t> bytes</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459" t="-1235"/>
                </a:stretch>
              </a:blipFill>
            </p:spPr>
            <p:txBody>
              <a:bodyPr/>
              <a:lstStyle/>
              <a:p>
                <a:r>
                  <a:rPr lang="en-US">
                    <a:noFill/>
                  </a:rPr>
                  <a:t> </a:t>
                </a:r>
              </a:p>
            </p:txBody>
          </p:sp>
        </mc:Fallback>
      </mc:AlternateContent>
      <p:sp>
        <p:nvSpPr>
          <p:cNvPr id="7" name="Slide Number Placeholder 6"/>
          <p:cNvSpPr>
            <a:spLocks noGrp="1"/>
          </p:cNvSpPr>
          <p:nvPr>
            <p:ph type="sldNum" sz="quarter" idx="12"/>
          </p:nvPr>
        </p:nvSpPr>
        <p:spPr/>
        <p:txBody>
          <a:bodyPr/>
          <a:lstStyle/>
          <a:p>
            <a:fld id="{04A7C484-7E24-447E-8CB0-5149A4D34DEF}" type="slidenum">
              <a:rPr lang="en-US" altLang="en-US" smtClean="0"/>
              <a:pPr/>
              <a:t>47</a:t>
            </a:fld>
            <a:endParaRPr lang="en-US" altLang="en-US" dirty="0"/>
          </a:p>
        </p:txBody>
      </p:sp>
      <p:grpSp>
        <p:nvGrpSpPr>
          <p:cNvPr id="8" name="Group 7"/>
          <p:cNvGrpSpPr/>
          <p:nvPr/>
        </p:nvGrpSpPr>
        <p:grpSpPr>
          <a:xfrm>
            <a:off x="2190855" y="3483734"/>
            <a:ext cx="8253984" cy="2688466"/>
            <a:chOff x="666855" y="3331334"/>
            <a:chExt cx="8253984" cy="2688466"/>
          </a:xfrm>
        </p:grpSpPr>
        <p:pic>
          <p:nvPicPr>
            <p:cNvPr id="5" name="Picture 4" descr="C:\Users\negrut\BuBu\CourseMaterial\ParallelCompBook\Images\addressTranslation.png"/>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6855" y="3331334"/>
              <a:ext cx="7867545" cy="2688466"/>
            </a:xfrm>
            <a:prstGeom prst="rect">
              <a:avLst/>
            </a:prstGeom>
            <a:noFill/>
            <a:ln>
              <a:noFill/>
            </a:ln>
          </p:spPr>
        </p:pic>
        <p:sp>
          <p:nvSpPr>
            <p:cNvPr id="4" name="Rectangle 3"/>
            <p:cNvSpPr/>
            <p:nvPr/>
          </p:nvSpPr>
          <p:spPr>
            <a:xfrm>
              <a:off x="7231787" y="5486400"/>
              <a:ext cx="1689052" cy="307777"/>
            </a:xfrm>
            <a:prstGeom prst="rect">
              <a:avLst/>
            </a:prstGeom>
          </p:spPr>
          <p:txBody>
            <a:bodyPr wrap="none">
              <a:spAutoFit/>
            </a:bodyPr>
            <a:lstStyle/>
            <a:p>
              <a:r>
                <a:rPr lang="en-US" sz="1400" dirty="0">
                  <a:latin typeface="Segoe UI Semibold" panose="020B0702040204020203" pitchFamily="34" charset="0"/>
                </a:rPr>
                <a:t>[physical memory]</a:t>
              </a:r>
            </a:p>
          </p:txBody>
        </p:sp>
      </p:grpSp>
    </p:spTree>
    <p:extLst>
      <p:ext uri="{BB962C8B-B14F-4D97-AF65-F5344CB8AC3E}">
        <p14:creationId xmlns:p14="http://schemas.microsoft.com/office/powerpoint/2010/main" val="74348175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Anatomy of a Virtual Memory Address</a:t>
            </a:r>
          </a:p>
        </p:txBody>
      </p:sp>
      <p:sp>
        <p:nvSpPr>
          <p:cNvPr id="3" name="Content Placeholder 2"/>
          <p:cNvSpPr>
            <a:spLocks noGrp="1"/>
          </p:cNvSpPr>
          <p:nvPr>
            <p:ph idx="1"/>
          </p:nvPr>
        </p:nvSpPr>
        <p:spPr/>
        <p:txBody>
          <a:bodyPr/>
          <a:lstStyle/>
          <a:p>
            <a:endParaRPr lang="en-US" dirty="0"/>
          </a:p>
          <a:p>
            <a:endParaRPr lang="en-US" dirty="0"/>
          </a:p>
          <a:p>
            <a:r>
              <a:rPr lang="en-US" dirty="0"/>
              <a:t>A </a:t>
            </a:r>
            <a:r>
              <a:rPr lang="en-US" dirty="0">
                <a:solidFill>
                  <a:srgbClr val="0070C0"/>
                </a:solidFill>
              </a:rPr>
              <a:t>page of virtual memory</a:t>
            </a:r>
            <a:r>
              <a:rPr lang="en-US" dirty="0"/>
              <a:t> corresponds to a </a:t>
            </a:r>
            <a:r>
              <a:rPr lang="en-US" dirty="0">
                <a:solidFill>
                  <a:srgbClr val="C00000"/>
                </a:solidFill>
              </a:rPr>
              <a:t>frame of physical memory</a:t>
            </a:r>
          </a:p>
          <a:p>
            <a:endParaRPr lang="en-US" dirty="0"/>
          </a:p>
          <a:p>
            <a:r>
              <a:rPr lang="en-US" dirty="0"/>
              <a:t>The size of a page (or frame, for that matter) is typically 4096 bytes</a:t>
            </a:r>
          </a:p>
          <a:p>
            <a:pPr lvl="1"/>
            <a:r>
              <a:rPr lang="en-US" dirty="0"/>
              <a:t>Compare to 64 bytes, the size of a memory block (cache line)</a:t>
            </a:r>
          </a:p>
          <a:p>
            <a:endParaRPr lang="en-US" dirty="0"/>
          </a:p>
          <a:p>
            <a:r>
              <a:rPr lang="en-US" dirty="0"/>
              <a:t>2</a:t>
            </a:r>
            <a:r>
              <a:rPr lang="en-US" baseline="30000" dirty="0"/>
              <a:t>12</a:t>
            </a:r>
            <a:r>
              <a:rPr lang="en-US" dirty="0"/>
              <a:t>=4096: 12 bits of the address are sufficient to relatively position each byte in a page</a:t>
            </a:r>
          </a:p>
          <a:p>
            <a:pPr lvl="1"/>
            <a:r>
              <a:rPr lang="en-US" dirty="0"/>
              <a:t>Bits marked 0 through 11 on the previous slide</a:t>
            </a:r>
          </a:p>
        </p:txBody>
      </p:sp>
      <p:sp>
        <p:nvSpPr>
          <p:cNvPr id="6" name="Slide Number Placeholder 5"/>
          <p:cNvSpPr>
            <a:spLocks noGrp="1"/>
          </p:cNvSpPr>
          <p:nvPr>
            <p:ph type="sldNum" sz="quarter" idx="12"/>
          </p:nvPr>
        </p:nvSpPr>
        <p:spPr/>
        <p:txBody>
          <a:bodyPr/>
          <a:lstStyle/>
          <a:p>
            <a:fld id="{04A7C484-7E24-447E-8CB0-5149A4D34DEF}" type="slidenum">
              <a:rPr lang="en-US" altLang="en-US" smtClean="0"/>
              <a:pPr/>
              <a:t>48</a:t>
            </a:fld>
            <a:endParaRPr lang="en-US" altLang="en-US"/>
          </a:p>
        </p:txBody>
      </p:sp>
    </p:spTree>
    <p:extLst>
      <p:ext uri="{BB962C8B-B14F-4D97-AF65-F5344CB8AC3E}">
        <p14:creationId xmlns:p14="http://schemas.microsoft.com/office/powerpoint/2010/main" val="126160571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Translation Process</a:t>
            </a:r>
          </a:p>
        </p:txBody>
      </p:sp>
      <p:sp>
        <p:nvSpPr>
          <p:cNvPr id="3" name="Content Placeholder 2"/>
          <p:cNvSpPr>
            <a:spLocks noGrp="1"/>
          </p:cNvSpPr>
          <p:nvPr>
            <p:ph sz="half" idx="1"/>
          </p:nvPr>
        </p:nvSpPr>
        <p:spPr/>
        <p:txBody>
          <a:bodyPr/>
          <a:lstStyle/>
          <a:p>
            <a:endParaRPr lang="en-US" kern="0" dirty="0"/>
          </a:p>
          <a:p>
            <a:endParaRPr lang="en-US" kern="0" dirty="0"/>
          </a:p>
          <a:p>
            <a:r>
              <a:rPr lang="en-US" kern="0" dirty="0"/>
              <a:t>Example: imagine that  your physical memory is 2 GB</a:t>
            </a:r>
            <a:br>
              <a:rPr lang="en-US" kern="0" dirty="0"/>
            </a:br>
            <a:endParaRPr lang="en-US" kern="0" dirty="0"/>
          </a:p>
          <a:p>
            <a:r>
              <a:rPr lang="en-US" kern="0" dirty="0"/>
              <a:t>The physical address has 31 bits: 2</a:t>
            </a:r>
            <a:r>
              <a:rPr lang="en-US" kern="0" baseline="30000" dirty="0"/>
              <a:t>31</a:t>
            </a:r>
            <a:r>
              <a:rPr lang="en-US" kern="0" dirty="0"/>
              <a:t>=2GB</a:t>
            </a:r>
            <a:br>
              <a:rPr lang="en-US" kern="0" dirty="0"/>
            </a:br>
            <a:endParaRPr lang="en-US" kern="0" dirty="0"/>
          </a:p>
          <a:p>
            <a:r>
              <a:rPr lang="en-US" kern="0" dirty="0"/>
              <a:t>Then the page table converts the bits 12 through 31 of the virtual address into bits 12 through 30 of the physical address</a:t>
            </a:r>
          </a:p>
          <a:p>
            <a:endParaRPr lang="en-US" dirty="0"/>
          </a:p>
        </p:txBody>
      </p:sp>
      <p:sp>
        <p:nvSpPr>
          <p:cNvPr id="7" name="Slide Number Placeholder 6"/>
          <p:cNvSpPr>
            <a:spLocks noGrp="1"/>
          </p:cNvSpPr>
          <p:nvPr>
            <p:ph type="sldNum" sz="quarter" idx="12"/>
          </p:nvPr>
        </p:nvSpPr>
        <p:spPr/>
        <p:txBody>
          <a:bodyPr/>
          <a:lstStyle/>
          <a:p>
            <a:fld id="{04A7C484-7E24-447E-8CB0-5149A4D34DEF}" type="slidenum">
              <a:rPr lang="en-US" altLang="en-US" smtClean="0"/>
              <a:pPr/>
              <a:t>49</a:t>
            </a:fld>
            <a:endParaRPr lang="en-US" altLang="en-US"/>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14678" y="1059578"/>
            <a:ext cx="4389331" cy="5506616"/>
          </a:xfrm>
          <a:prstGeom prst="rect">
            <a:avLst/>
          </a:prstGeom>
        </p:spPr>
      </p:pic>
    </p:spTree>
    <p:extLst>
      <p:ext uri="{BB962C8B-B14F-4D97-AF65-F5344CB8AC3E}">
        <p14:creationId xmlns:p14="http://schemas.microsoft.com/office/powerpoint/2010/main" val="33511030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4D772-6230-40C6-85AF-C792EE2E0117}"/>
              </a:ext>
            </a:extLst>
          </p:cNvPr>
          <p:cNvSpPr>
            <a:spLocks noGrp="1"/>
          </p:cNvSpPr>
          <p:nvPr>
            <p:ph type="title"/>
          </p:nvPr>
        </p:nvSpPr>
        <p:spPr/>
        <p:txBody>
          <a:bodyPr/>
          <a:lstStyle/>
          <a:p>
            <a:r>
              <a:rPr lang="en-US" dirty="0"/>
              <a:t>Opportunity for independent study/research volunteering</a:t>
            </a:r>
          </a:p>
        </p:txBody>
      </p:sp>
      <p:sp>
        <p:nvSpPr>
          <p:cNvPr id="3" name="Content Placeholder 2">
            <a:extLst>
              <a:ext uri="{FF2B5EF4-FFF2-40B4-BE49-F238E27FC236}">
                <a16:creationId xmlns:a16="http://schemas.microsoft.com/office/drawing/2014/main" id="{290CDF7F-C84A-465C-BA10-22EAD3AED14B}"/>
              </a:ext>
            </a:extLst>
          </p:cNvPr>
          <p:cNvSpPr>
            <a:spLocks noGrp="1"/>
          </p:cNvSpPr>
          <p:nvPr>
            <p:ph idx="1"/>
          </p:nvPr>
        </p:nvSpPr>
        <p:spPr/>
        <p:txBody>
          <a:bodyPr>
            <a:normAutofit fontScale="70000" lnSpcReduction="20000"/>
          </a:bodyPr>
          <a:lstStyle/>
          <a:p>
            <a:r>
              <a:rPr lang="en-US" dirty="0"/>
              <a:t>If you are interested in computer graphics or computer vision and want to do an independent study or volunteer in a research lab, I’d like to work with you</a:t>
            </a:r>
          </a:p>
          <a:p>
            <a:endParaRPr lang="en-US" dirty="0"/>
          </a:p>
          <a:p>
            <a:r>
              <a:rPr lang="en-US" dirty="0"/>
              <a:t>Interested in working with one or two folks who know C or C++ and can help with simulating autonomous vehicles and robots </a:t>
            </a:r>
          </a:p>
          <a:p>
            <a:pPr lvl="1"/>
            <a:r>
              <a:rPr lang="en-US" dirty="0"/>
              <a:t>A big plus if you are familiar with the </a:t>
            </a:r>
            <a:r>
              <a:rPr lang="en-US" dirty="0">
                <a:hlinkClick r:id="rId2"/>
              </a:rPr>
              <a:t>Unity3D</a:t>
            </a:r>
            <a:r>
              <a:rPr lang="en-US" dirty="0"/>
              <a:t> or </a:t>
            </a:r>
            <a:r>
              <a:rPr lang="en-US" dirty="0">
                <a:hlinkClick r:id="rId3"/>
              </a:rPr>
              <a:t>Unreal</a:t>
            </a:r>
            <a:r>
              <a:rPr lang="en-US" dirty="0"/>
              <a:t> gaming engines, or </a:t>
            </a:r>
            <a:r>
              <a:rPr lang="en-US" dirty="0">
                <a:hlinkClick r:id="rId4"/>
              </a:rPr>
              <a:t>Carla</a:t>
            </a:r>
            <a:r>
              <a:rPr lang="en-US" dirty="0"/>
              <a:t>/</a:t>
            </a:r>
            <a:r>
              <a:rPr lang="en-US" dirty="0">
                <a:hlinkClick r:id="rId5"/>
              </a:rPr>
              <a:t>LGSVL</a:t>
            </a:r>
            <a:r>
              <a:rPr lang="en-US" dirty="0"/>
              <a:t> sim environments</a:t>
            </a:r>
          </a:p>
          <a:p>
            <a:endParaRPr lang="en-US" dirty="0"/>
          </a:p>
          <a:p>
            <a:r>
              <a:rPr lang="en-US" dirty="0"/>
              <a:t>Topics of interest:</a:t>
            </a:r>
          </a:p>
          <a:p>
            <a:pPr lvl="1"/>
            <a:r>
              <a:rPr lang="en-US" dirty="0"/>
              <a:t>Programmatic generation of virtual worlds: off-road scenarios, Mars/Moon, highways.</a:t>
            </a:r>
          </a:p>
          <a:p>
            <a:pPr lvl="1"/>
            <a:r>
              <a:rPr lang="en-US" dirty="0"/>
              <a:t>Sensor simulation (camera simulation, lidar simulation, radar simulation, infrared sensing)</a:t>
            </a:r>
          </a:p>
          <a:p>
            <a:pPr lvl="1"/>
            <a:r>
              <a:rPr lang="en-US" dirty="0"/>
              <a:t>Vehicle autonomy stacks for off-road mobility (like </a:t>
            </a:r>
            <a:r>
              <a:rPr lang="en-US" dirty="0">
                <a:hlinkClick r:id="rId6"/>
              </a:rPr>
              <a:t>Autoware</a:t>
            </a:r>
            <a:r>
              <a:rPr lang="en-US" dirty="0"/>
              <a:t>)</a:t>
            </a:r>
          </a:p>
          <a:p>
            <a:endParaRPr lang="en-US" dirty="0"/>
          </a:p>
          <a:p>
            <a:r>
              <a:rPr lang="en-US" dirty="0"/>
              <a:t>Why help is needed: NASA, US Army, and NSF projects that we want to expand and go beyond the call of duty</a:t>
            </a:r>
          </a:p>
          <a:p>
            <a:endParaRPr lang="en-US" dirty="0"/>
          </a:p>
          <a:p>
            <a:r>
              <a:rPr lang="en-US" dirty="0"/>
              <a:t>For more details, join me before office hours on Monday, February 8</a:t>
            </a:r>
          </a:p>
          <a:p>
            <a:pPr lvl="1"/>
            <a:r>
              <a:rPr lang="en-US" dirty="0"/>
              <a:t>I’ll be in BBC at 7 PM to answer any questions and provide more context</a:t>
            </a:r>
          </a:p>
          <a:p>
            <a:endParaRPr lang="en-US" dirty="0"/>
          </a:p>
          <a:p>
            <a:r>
              <a:rPr lang="en-US" dirty="0"/>
              <a:t>Important: unfortunately, no funding support available. If we work together, it’ll be independent study or research volunteering</a:t>
            </a:r>
          </a:p>
        </p:txBody>
      </p:sp>
      <p:sp>
        <p:nvSpPr>
          <p:cNvPr id="4" name="Slide Number Placeholder 3">
            <a:extLst>
              <a:ext uri="{FF2B5EF4-FFF2-40B4-BE49-F238E27FC236}">
                <a16:creationId xmlns:a16="http://schemas.microsoft.com/office/drawing/2014/main" id="{1AD05187-65D0-4344-9530-47EAF7808A7D}"/>
              </a:ext>
            </a:extLst>
          </p:cNvPr>
          <p:cNvSpPr>
            <a:spLocks noGrp="1"/>
          </p:cNvSpPr>
          <p:nvPr>
            <p:ph type="sldNum" sz="quarter" idx="12"/>
          </p:nvPr>
        </p:nvSpPr>
        <p:spPr/>
        <p:txBody>
          <a:bodyPr/>
          <a:lstStyle/>
          <a:p>
            <a:fld id="{67D2203D-769A-4D5A-AE4C-EA73FDE6A130}" type="slidenum">
              <a:rPr lang="en-US" smtClean="0"/>
              <a:t>5</a:t>
            </a:fld>
            <a:endParaRPr lang="en-US"/>
          </a:p>
        </p:txBody>
      </p:sp>
    </p:spTree>
    <p:extLst>
      <p:ext uri="{BB962C8B-B14F-4D97-AF65-F5344CB8AC3E}">
        <p14:creationId xmlns:p14="http://schemas.microsoft.com/office/powerpoint/2010/main" val="275497750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Comments on the Page Table (PT): Preamble to TLB</a:t>
            </a:r>
          </a:p>
        </p:txBody>
      </p:sp>
      <p:sp>
        <p:nvSpPr>
          <p:cNvPr id="3" name="Content Placeholder 2"/>
          <p:cNvSpPr>
            <a:spLocks noGrp="1"/>
          </p:cNvSpPr>
          <p:nvPr>
            <p:ph idx="1"/>
          </p:nvPr>
        </p:nvSpPr>
        <p:spPr/>
        <p:txBody>
          <a:bodyPr/>
          <a:lstStyle/>
          <a:p>
            <a:endParaRPr lang="en-US" sz="1800" dirty="0"/>
          </a:p>
          <a:p>
            <a:endParaRPr lang="en-US" sz="1800" dirty="0"/>
          </a:p>
          <a:p>
            <a:r>
              <a:rPr lang="en-US" sz="1800" dirty="0"/>
              <a:t>Page table enables the </a:t>
            </a:r>
            <a:r>
              <a:rPr lang="en-US" sz="1800" dirty="0">
                <a:solidFill>
                  <a:srgbClr val="0070C0"/>
                </a:solidFill>
              </a:rPr>
              <a:t>translation</a:t>
            </a:r>
            <a:r>
              <a:rPr lang="en-US" sz="1800" dirty="0"/>
              <a:t> of virtual addresses into physical addresses</a:t>
            </a:r>
          </a:p>
          <a:p>
            <a:pPr lvl="1"/>
            <a:endParaRPr lang="en-US" sz="1400" dirty="0"/>
          </a:p>
          <a:p>
            <a:pPr lvl="1"/>
            <a:endParaRPr lang="en-US" sz="1400" dirty="0"/>
          </a:p>
          <a:p>
            <a:r>
              <a:rPr lang="en-US" sz="1800" dirty="0"/>
              <a:t>Every single process executing on a processor and managed by the OS has its own page table</a:t>
            </a:r>
          </a:p>
          <a:p>
            <a:pPr lvl="1"/>
            <a:endParaRPr lang="en-US" sz="1400" dirty="0"/>
          </a:p>
          <a:p>
            <a:pPr lvl="1"/>
            <a:endParaRPr lang="en-US" sz="1400" dirty="0"/>
          </a:p>
          <a:p>
            <a:r>
              <a:rPr lang="en-US" sz="1800" dirty="0"/>
              <a:t>Page table is </a:t>
            </a:r>
            <a:r>
              <a:rPr lang="en-US" sz="1800" dirty="0">
                <a:solidFill>
                  <a:srgbClr val="C00000"/>
                </a:solidFill>
              </a:rPr>
              <a:t>stored in main memory</a:t>
            </a:r>
          </a:p>
          <a:p>
            <a:pPr lvl="1"/>
            <a:r>
              <a:rPr lang="en-US" sz="1600" dirty="0"/>
              <a:t>For a 32-bit operating system size of a page table can be up to 4 MB in size</a:t>
            </a:r>
          </a:p>
          <a:p>
            <a:pPr lvl="2"/>
            <a:r>
              <a:rPr lang="en-US" sz="1400" dirty="0"/>
              <a:t>4 MB: 2^20 addresses, each requiring 4(</a:t>
            </a:r>
            <a:r>
              <a:rPr lang="en-US" sz="1400" dirty="0">
                <a:solidFill>
                  <a:srgbClr val="0070C0"/>
                </a:solidFill>
              </a:rPr>
              <a:t>?</a:t>
            </a:r>
            <a:r>
              <a:rPr lang="en-US" sz="1400" dirty="0"/>
              <a:t>) bytes to encode</a:t>
            </a:r>
          </a:p>
          <a:p>
            <a:pPr lvl="1"/>
            <a:r>
              <a:rPr lang="en-US" sz="1600" dirty="0"/>
              <a:t>Start address of the PT for a process is stored in a dedicated register (PTR)</a:t>
            </a:r>
          </a:p>
          <a:p>
            <a:pPr lvl="2"/>
            <a:r>
              <a:rPr lang="en-US" sz="1400" dirty="0"/>
              <a:t>The job of the Operating System to take care of this </a:t>
            </a:r>
          </a:p>
        </p:txBody>
      </p:sp>
      <p:sp>
        <p:nvSpPr>
          <p:cNvPr id="6" name="Slide Number Placeholder 5"/>
          <p:cNvSpPr>
            <a:spLocks noGrp="1"/>
          </p:cNvSpPr>
          <p:nvPr>
            <p:ph type="sldNum" sz="quarter" idx="12"/>
          </p:nvPr>
        </p:nvSpPr>
        <p:spPr/>
        <p:txBody>
          <a:bodyPr/>
          <a:lstStyle/>
          <a:p>
            <a:fld id="{04A7C484-7E24-447E-8CB0-5149A4D34DEF}" type="slidenum">
              <a:rPr lang="en-US" altLang="en-US" smtClean="0"/>
              <a:pPr/>
              <a:t>50</a:t>
            </a:fld>
            <a:endParaRPr lang="en-US" altLang="en-US"/>
          </a:p>
        </p:txBody>
      </p:sp>
    </p:spTree>
    <p:extLst>
      <p:ext uri="{BB962C8B-B14F-4D97-AF65-F5344CB8AC3E}">
        <p14:creationId xmlns:p14="http://schemas.microsoft.com/office/powerpoint/2010/main" val="418850291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The TLB [Translation Lookaside Buffer] </a:t>
            </a:r>
            <a:r>
              <a:rPr lang="en-US" sz="1800" dirty="0"/>
              <a:t>[1/2]</a:t>
            </a:r>
            <a:endParaRPr lang="en-US" dirty="0"/>
          </a:p>
        </p:txBody>
      </p:sp>
      <p:sp>
        <p:nvSpPr>
          <p:cNvPr id="3" name="Content Placeholder 2"/>
          <p:cNvSpPr>
            <a:spLocks noGrp="1"/>
          </p:cNvSpPr>
          <p:nvPr>
            <p:ph idx="1"/>
          </p:nvPr>
        </p:nvSpPr>
        <p:spPr/>
        <p:txBody>
          <a:bodyPr/>
          <a:lstStyle/>
          <a:p>
            <a:endParaRPr lang="en-US" sz="2000" dirty="0"/>
          </a:p>
          <a:p>
            <a:endParaRPr lang="en-US" sz="2000" dirty="0"/>
          </a:p>
          <a:p>
            <a:endParaRPr lang="en-US" sz="2000" dirty="0"/>
          </a:p>
          <a:p>
            <a:r>
              <a:rPr lang="en-US" sz="2000" dirty="0"/>
              <a:t>If you go to Page Table in main memory for </a:t>
            </a:r>
            <a:r>
              <a:rPr lang="en-US" sz="2000" dirty="0">
                <a:solidFill>
                  <a:srgbClr val="F2240E"/>
                </a:solidFill>
              </a:rPr>
              <a:t>each</a:t>
            </a:r>
            <a:r>
              <a:rPr lang="en-US" sz="2000" dirty="0"/>
              <a:t> </a:t>
            </a:r>
            <a:r>
              <a:rPr lang="en-US" sz="2000" dirty="0">
                <a:solidFill>
                  <a:srgbClr val="0070C0"/>
                </a:solidFill>
              </a:rPr>
              <a:t>address translation</a:t>
            </a:r>
            <a:r>
              <a:rPr lang="en-US" sz="2000" dirty="0"/>
              <a:t> this would be very costly</a:t>
            </a:r>
          </a:p>
          <a:p>
            <a:pPr lvl="1"/>
            <a:r>
              <a:rPr lang="en-US" sz="1800" dirty="0"/>
              <a:t>One trip to translate address, one trip to actually fetch the data</a:t>
            </a:r>
          </a:p>
          <a:p>
            <a:pPr lvl="3"/>
            <a:endParaRPr lang="en-US" sz="1200" dirty="0"/>
          </a:p>
          <a:p>
            <a:endParaRPr lang="en-US" sz="2000" dirty="0"/>
          </a:p>
          <a:p>
            <a:endParaRPr lang="en-US" sz="2000" dirty="0"/>
          </a:p>
          <a:p>
            <a:r>
              <a:rPr lang="en-US" sz="2000" dirty="0"/>
              <a:t>There is a “cache” for the </a:t>
            </a:r>
            <a:r>
              <a:rPr lang="en-US" sz="2000" dirty="0">
                <a:solidFill>
                  <a:srgbClr val="0070C0"/>
                </a:solidFill>
              </a:rPr>
              <a:t>address translation</a:t>
            </a:r>
            <a:r>
              <a:rPr lang="en-US" sz="2000" dirty="0"/>
              <a:t> process: TLB</a:t>
            </a:r>
          </a:p>
          <a:p>
            <a:pPr lvl="1"/>
            <a:r>
              <a:rPr lang="en-US" sz="1800" dirty="0">
                <a:solidFill>
                  <a:srgbClr val="C00000"/>
                </a:solidFill>
              </a:rPr>
              <a:t>Translation Lookaside Buffer</a:t>
            </a:r>
            <a:r>
              <a:rPr lang="en-US" sz="1800" dirty="0"/>
              <a:t>: holds the translation of a small collection of virtual page numbers into frame IDs</a:t>
            </a:r>
          </a:p>
          <a:p>
            <a:pPr lvl="3"/>
            <a:endParaRPr lang="en-US" sz="1200" dirty="0"/>
          </a:p>
        </p:txBody>
      </p:sp>
      <p:sp>
        <p:nvSpPr>
          <p:cNvPr id="6" name="Slide Number Placeholder 5"/>
          <p:cNvSpPr>
            <a:spLocks noGrp="1"/>
          </p:cNvSpPr>
          <p:nvPr>
            <p:ph type="sldNum" sz="quarter" idx="12"/>
          </p:nvPr>
        </p:nvSpPr>
        <p:spPr/>
        <p:txBody>
          <a:bodyPr/>
          <a:lstStyle/>
          <a:p>
            <a:fld id="{04A7C484-7E24-447E-8CB0-5149A4D34DEF}" type="slidenum">
              <a:rPr lang="en-US" altLang="en-US" smtClean="0"/>
              <a:pPr/>
              <a:t>51</a:t>
            </a:fld>
            <a:endParaRPr lang="en-US" altLang="en-US"/>
          </a:p>
        </p:txBody>
      </p:sp>
    </p:spTree>
    <p:extLst>
      <p:ext uri="{BB962C8B-B14F-4D97-AF65-F5344CB8AC3E}">
        <p14:creationId xmlns:p14="http://schemas.microsoft.com/office/powerpoint/2010/main" val="51435076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Illustration: The role of the TLB</a:t>
            </a:r>
          </a:p>
        </p:txBody>
      </p:sp>
      <p:sp>
        <p:nvSpPr>
          <p:cNvPr id="3" name="Content Placeholder 2"/>
          <p:cNvSpPr>
            <a:spLocks noGrp="1"/>
          </p:cNvSpPr>
          <p:nvPr>
            <p:ph sz="half" idx="1"/>
          </p:nvPr>
        </p:nvSpPr>
        <p:spPr/>
        <p:txBody>
          <a:bodyPr/>
          <a:lstStyle/>
          <a:p>
            <a:endParaRPr lang="en-US" sz="2000" dirty="0"/>
          </a:p>
          <a:p>
            <a:endParaRPr lang="en-US" sz="2000" dirty="0"/>
          </a:p>
          <a:p>
            <a:endParaRPr lang="en-US" sz="2000" dirty="0"/>
          </a:p>
          <a:p>
            <a:r>
              <a:rPr lang="en-US" sz="2000" dirty="0"/>
              <a:t>A TLB is just another cache</a:t>
            </a:r>
          </a:p>
          <a:p>
            <a:pPr lvl="1"/>
            <a:r>
              <a:rPr lang="en-US" sz="1600" dirty="0"/>
              <a:t>Implemented in hardware, on-chip</a:t>
            </a:r>
          </a:p>
          <a:p>
            <a:endParaRPr lang="en-US" sz="2000" dirty="0"/>
          </a:p>
          <a:p>
            <a:endParaRPr lang="en-US" sz="2000" dirty="0"/>
          </a:p>
          <a:p>
            <a:r>
              <a:rPr lang="en-US" sz="2000" dirty="0"/>
              <a:t>A TLB miss leads to substantial overhead in the translation of a virtual memory address</a:t>
            </a:r>
          </a:p>
        </p:txBody>
      </p:sp>
      <p:sp>
        <p:nvSpPr>
          <p:cNvPr id="6" name="Slide Number Placeholder 5"/>
          <p:cNvSpPr>
            <a:spLocks noGrp="1"/>
          </p:cNvSpPr>
          <p:nvPr>
            <p:ph type="sldNum" sz="quarter" idx="12"/>
          </p:nvPr>
        </p:nvSpPr>
        <p:spPr/>
        <p:txBody>
          <a:bodyPr/>
          <a:lstStyle/>
          <a:p>
            <a:fld id="{04A7C484-7E24-447E-8CB0-5149A4D34DEF}" type="slidenum">
              <a:rPr lang="en-US" altLang="en-US" smtClean="0"/>
              <a:pPr/>
              <a:t>52</a:t>
            </a:fld>
            <a:endParaRPr lang="en-US" altLang="en-US"/>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2057400"/>
            <a:ext cx="3081186" cy="35506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412120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The TLB [Translation Lookaside Buffer] </a:t>
            </a:r>
            <a:r>
              <a:rPr lang="en-US" sz="1800" dirty="0"/>
              <a:t>[2/2]</a:t>
            </a:r>
            <a:endParaRPr lang="en-US" dirty="0"/>
          </a:p>
        </p:txBody>
      </p:sp>
      <p:sp>
        <p:nvSpPr>
          <p:cNvPr id="3" name="Content Placeholder 2"/>
          <p:cNvSpPr>
            <a:spLocks noGrp="1"/>
          </p:cNvSpPr>
          <p:nvPr>
            <p:ph idx="1"/>
          </p:nvPr>
        </p:nvSpPr>
        <p:spPr/>
        <p:txBody>
          <a:bodyPr>
            <a:normAutofit fontScale="92500" lnSpcReduction="10000"/>
          </a:bodyPr>
          <a:lstStyle/>
          <a:p>
            <a:endParaRPr lang="en-US" sz="2200" dirty="0"/>
          </a:p>
          <a:p>
            <a:r>
              <a:rPr lang="en-US" sz="2200" dirty="0"/>
              <a:t>The Good, the Bad and the Ugly </a:t>
            </a:r>
            <a:r>
              <a:rPr lang="en-US" sz="1050" dirty="0"/>
              <a:t>[1966, Rated R, w/ Clint Eastwood, 97% Rotten Tomatoes]</a:t>
            </a:r>
            <a:endParaRPr lang="en-US" sz="2200" dirty="0"/>
          </a:p>
          <a:p>
            <a:pPr lvl="1"/>
            <a:endParaRPr lang="en-US" sz="1800" dirty="0"/>
          </a:p>
          <a:p>
            <a:pPr lvl="1"/>
            <a:r>
              <a:rPr lang="en-US" sz="1600" dirty="0"/>
              <a:t>The Good: the TLB leads to a hit and allows for quick address translation</a:t>
            </a:r>
          </a:p>
          <a:p>
            <a:pPr lvl="1"/>
            <a:endParaRPr lang="en-US" sz="1600" dirty="0"/>
          </a:p>
          <a:p>
            <a:pPr lvl="1"/>
            <a:r>
              <a:rPr lang="en-US" sz="1600" dirty="0"/>
              <a:t>The Bad: TLB doesn’t  have the required information cached and a trip to main memory in order</a:t>
            </a:r>
          </a:p>
          <a:p>
            <a:pPr lvl="1"/>
            <a:endParaRPr lang="en-US" sz="1600" dirty="0"/>
          </a:p>
          <a:p>
            <a:pPr lvl="1"/>
            <a:r>
              <a:rPr lang="en-US" sz="1600" dirty="0"/>
              <a:t>The Ugly: the value at address that was just translated is not in cache and trip to main memory in order</a:t>
            </a:r>
          </a:p>
          <a:p>
            <a:pPr lvl="1"/>
            <a:endParaRPr lang="en-US" sz="1600" dirty="0"/>
          </a:p>
          <a:p>
            <a:pPr lvl="1"/>
            <a:r>
              <a:rPr lang="en-US" sz="1600" dirty="0"/>
              <a:t>The Really Ugly: the requested frame not in main memory and a trip to secondary memory in order </a:t>
            </a:r>
          </a:p>
          <a:p>
            <a:pPr lvl="2"/>
            <a:r>
              <a:rPr lang="en-US" sz="1500" dirty="0"/>
              <a:t>Called “</a:t>
            </a:r>
            <a:r>
              <a:rPr lang="en-US" sz="1500" dirty="0">
                <a:solidFill>
                  <a:srgbClr val="C00000"/>
                </a:solidFill>
              </a:rPr>
              <a:t>page fault,</a:t>
            </a:r>
            <a:r>
              <a:rPr lang="en-US" sz="1500" dirty="0"/>
              <a:t>” you’re hitting significant latency at this point</a:t>
            </a:r>
          </a:p>
          <a:p>
            <a:pPr lvl="2"/>
            <a:r>
              <a:rPr lang="en-US" sz="1500" dirty="0"/>
              <a:t>“</a:t>
            </a:r>
            <a:r>
              <a:rPr lang="en-US" sz="1500" dirty="0">
                <a:solidFill>
                  <a:srgbClr val="C00000"/>
                </a:solidFill>
              </a:rPr>
              <a:t>memory thrashing</a:t>
            </a:r>
            <a:r>
              <a:rPr lang="en-US" sz="1500" dirty="0"/>
              <a:t>”: repeatedly hitting page fault upon page fault, to the point where time wasted in handling page faults dominates all the rest</a:t>
            </a:r>
          </a:p>
          <a:p>
            <a:endParaRPr lang="en-US" sz="2100" dirty="0"/>
          </a:p>
          <a:p>
            <a:endParaRPr lang="en-US" sz="2100" dirty="0"/>
          </a:p>
          <a:p>
            <a:endParaRPr lang="en-US" sz="2100" dirty="0"/>
          </a:p>
          <a:p>
            <a:r>
              <a:rPr lang="en-US" sz="1600" dirty="0">
                <a:solidFill>
                  <a:srgbClr val="0070C0"/>
                </a:solidFill>
              </a:rPr>
              <a:t>Purpose of this slide</a:t>
            </a:r>
            <a:r>
              <a:rPr lang="en-US" sz="1600" dirty="0"/>
              <a:t>: understand what happens when you don’t hit caches and you need to figure out where your data is and then fetch it</a:t>
            </a:r>
          </a:p>
        </p:txBody>
      </p:sp>
      <p:sp>
        <p:nvSpPr>
          <p:cNvPr id="6" name="Slide Number Placeholder 5"/>
          <p:cNvSpPr>
            <a:spLocks noGrp="1"/>
          </p:cNvSpPr>
          <p:nvPr>
            <p:ph type="sldNum" sz="quarter" idx="12"/>
          </p:nvPr>
        </p:nvSpPr>
        <p:spPr/>
        <p:txBody>
          <a:bodyPr/>
          <a:lstStyle/>
          <a:p>
            <a:fld id="{04A7C484-7E24-447E-8CB0-5149A4D34DEF}" type="slidenum">
              <a:rPr lang="en-US" altLang="en-US" smtClean="0"/>
              <a:pPr/>
              <a:t>53</a:t>
            </a:fld>
            <a:endParaRPr lang="en-US" altLang="en-US"/>
          </a:p>
        </p:txBody>
      </p:sp>
    </p:spTree>
    <p:extLst>
      <p:ext uri="{BB962C8B-B14F-4D97-AF65-F5344CB8AC3E}">
        <p14:creationId xmlns:p14="http://schemas.microsoft.com/office/powerpoint/2010/main" val="408703642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Quick side-trip, speed of memory</a:t>
            </a:r>
          </a:p>
        </p:txBody>
      </p:sp>
      <p:sp>
        <p:nvSpPr>
          <p:cNvPr id="6" name="Content Placeholder 5"/>
          <p:cNvSpPr>
            <a:spLocks noGrp="1"/>
          </p:cNvSpPr>
          <p:nvPr>
            <p:ph idx="1"/>
          </p:nvPr>
        </p:nvSpPr>
        <p:spPr/>
        <p:txBody>
          <a:bodyPr/>
          <a:lstStyle/>
          <a:p>
            <a:endParaRPr lang="en-US" dirty="0"/>
          </a:p>
          <a:p>
            <a:endParaRPr lang="en-US" dirty="0"/>
          </a:p>
          <a:p>
            <a:r>
              <a:rPr lang="en-US" dirty="0"/>
              <a:t>We saw 5X to 30X speedup if we hit the cache (good locality)</a:t>
            </a:r>
          </a:p>
          <a:p>
            <a:pPr lvl="1"/>
            <a:r>
              <a:rPr lang="en-US" dirty="0"/>
              <a:t>Scenario: cache miss, you go to main memory</a:t>
            </a:r>
          </a:p>
          <a:p>
            <a:endParaRPr lang="en-US" dirty="0"/>
          </a:p>
          <a:p>
            <a:endParaRPr lang="en-US" dirty="0"/>
          </a:p>
          <a:p>
            <a:r>
              <a:rPr lang="en-US" dirty="0"/>
              <a:t>When handling large data sets, if they don’t fit in main memory and spill into secondary memory, lack of locality can lead to 1000X slowdowns</a:t>
            </a:r>
          </a:p>
          <a:p>
            <a:pPr lvl="1"/>
            <a:r>
              <a:rPr lang="en-US" dirty="0"/>
              <a:t>Scenario: main memory page fault (even worse if you start getting into memory thrashing)</a:t>
            </a:r>
          </a:p>
        </p:txBody>
      </p:sp>
      <p:sp>
        <p:nvSpPr>
          <p:cNvPr id="4" name="Slide Number Placeholder 3"/>
          <p:cNvSpPr>
            <a:spLocks noGrp="1"/>
          </p:cNvSpPr>
          <p:nvPr>
            <p:ph type="sldNum" sz="quarter" idx="12"/>
          </p:nvPr>
        </p:nvSpPr>
        <p:spPr/>
        <p:txBody>
          <a:bodyPr/>
          <a:lstStyle/>
          <a:p>
            <a:fld id="{67D2203D-769A-4D5A-AE4C-EA73FDE6A130}" type="slidenum">
              <a:rPr lang="en-US" smtClean="0"/>
              <a:t>54</a:t>
            </a:fld>
            <a:endParaRPr lang="en-US"/>
          </a:p>
        </p:txBody>
      </p:sp>
    </p:spTree>
    <p:extLst>
      <p:ext uri="{BB962C8B-B14F-4D97-AF65-F5344CB8AC3E}">
        <p14:creationId xmlns:p14="http://schemas.microsoft.com/office/powerpoint/2010/main" val="224595290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Memory Access: The Big Picture, Includes Cache</a:t>
            </a:r>
          </a:p>
        </p:txBody>
      </p:sp>
      <p:sp>
        <p:nvSpPr>
          <p:cNvPr id="6" name="Slide Number Placeholder 5"/>
          <p:cNvSpPr>
            <a:spLocks noGrp="1"/>
          </p:cNvSpPr>
          <p:nvPr>
            <p:ph type="sldNum" sz="quarter" idx="12"/>
          </p:nvPr>
        </p:nvSpPr>
        <p:spPr/>
        <p:txBody>
          <a:bodyPr/>
          <a:lstStyle/>
          <a:p>
            <a:fld id="{04A7C484-7E24-447E-8CB0-5149A4D34DEF}" type="slidenum">
              <a:rPr lang="en-US" altLang="en-US" smtClean="0"/>
              <a:pPr/>
              <a:t>55</a:t>
            </a:fld>
            <a:endParaRPr lang="en-US" altLang="en-US"/>
          </a:p>
        </p:txBody>
      </p:sp>
      <p:sp>
        <p:nvSpPr>
          <p:cNvPr id="3" name="Content Placeholder 2"/>
          <p:cNvSpPr>
            <a:spLocks noGrp="1"/>
          </p:cNvSpPr>
          <p:nvPr>
            <p:ph idx="4294967295"/>
          </p:nvPr>
        </p:nvSpPr>
        <p:spPr>
          <a:xfrm>
            <a:off x="1988559" y="1166574"/>
            <a:ext cx="8305800" cy="609600"/>
          </a:xfrm>
        </p:spPr>
        <p:txBody>
          <a:bodyPr/>
          <a:lstStyle/>
          <a:p>
            <a:r>
              <a:rPr lang="en-US" sz="2000" dirty="0"/>
              <a:t>A </a:t>
            </a:r>
            <a:r>
              <a:rPr lang="en-US" sz="2000" u="sng" dirty="0"/>
              <a:t>simplified</a:t>
            </a:r>
            <a:r>
              <a:rPr lang="en-US" sz="2000" dirty="0"/>
              <a:t> version of how a memory request is serviced:</a:t>
            </a:r>
          </a:p>
        </p:txBody>
      </p:sp>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85106" y="2005717"/>
            <a:ext cx="5757562" cy="4060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5635070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869D38F-B314-4C1B-B809-5D4422707CF1}"/>
              </a:ext>
            </a:extLst>
          </p:cNvPr>
          <p:cNvSpPr>
            <a:spLocks noGrp="1"/>
          </p:cNvSpPr>
          <p:nvPr>
            <p:ph type="title"/>
          </p:nvPr>
        </p:nvSpPr>
        <p:spPr/>
        <p:txBody>
          <a:bodyPr/>
          <a:lstStyle/>
          <a:p>
            <a:r>
              <a:rPr lang="en-US" dirty="0"/>
              <a:t>Quiz: on the likelihood of a “miss”</a:t>
            </a:r>
          </a:p>
        </p:txBody>
      </p:sp>
      <p:sp>
        <p:nvSpPr>
          <p:cNvPr id="6" name="Content Placeholder 5">
            <a:extLst>
              <a:ext uri="{FF2B5EF4-FFF2-40B4-BE49-F238E27FC236}">
                <a16:creationId xmlns:a16="http://schemas.microsoft.com/office/drawing/2014/main" id="{DA99EBD7-F464-4016-8CFD-2640FC8FF6D8}"/>
              </a:ext>
            </a:extLst>
          </p:cNvPr>
          <p:cNvSpPr>
            <a:spLocks noGrp="1"/>
          </p:cNvSpPr>
          <p:nvPr>
            <p:ph idx="1"/>
          </p:nvPr>
        </p:nvSpPr>
        <p:spPr/>
        <p:txBody>
          <a:bodyPr/>
          <a:lstStyle/>
          <a:p>
            <a:endParaRPr lang="en-US" dirty="0"/>
          </a:p>
          <a:p>
            <a:endParaRPr lang="en-US" dirty="0"/>
          </a:p>
          <a:p>
            <a:r>
              <a:rPr lang="en-US" dirty="0"/>
              <a:t>Say an integer operand from some address is needed to do some computation in the ALU.</a:t>
            </a:r>
          </a:p>
          <a:p>
            <a:endParaRPr lang="en-US" dirty="0"/>
          </a:p>
          <a:p>
            <a:r>
              <a:rPr lang="en-US" dirty="0"/>
              <a:t>When is it more likely to not hit the cache?</a:t>
            </a:r>
          </a:p>
          <a:p>
            <a:pPr lvl="1"/>
            <a:r>
              <a:rPr lang="en-US" dirty="0"/>
              <a:t>When you are looking for the operand in the data cache</a:t>
            </a:r>
          </a:p>
          <a:p>
            <a:pPr lvl="1"/>
            <a:endParaRPr lang="en-US" dirty="0"/>
          </a:p>
          <a:p>
            <a:pPr lvl="1"/>
            <a:r>
              <a:rPr lang="en-US" dirty="0"/>
              <a:t>When you are doing the page translation associated with the address of the integer</a:t>
            </a:r>
          </a:p>
        </p:txBody>
      </p:sp>
      <p:sp>
        <p:nvSpPr>
          <p:cNvPr id="4" name="Slide Number Placeholder 3">
            <a:extLst>
              <a:ext uri="{FF2B5EF4-FFF2-40B4-BE49-F238E27FC236}">
                <a16:creationId xmlns:a16="http://schemas.microsoft.com/office/drawing/2014/main" id="{9A14D7E7-2F4F-40DD-BAD7-C6C97C01A67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2772787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6" name="Title 5"/>
              <p:cNvSpPr>
                <a:spLocks noGrp="1"/>
              </p:cNvSpPr>
              <p:nvPr>
                <p:ph type="title"/>
              </p:nvPr>
            </p:nvSpPr>
            <p:spPr/>
            <p:txBody>
              <a:bodyPr/>
              <a:lstStyle/>
              <a:p>
                <a:r>
                  <a:rPr lang="en-US" dirty="0"/>
                  <a:t>Quiz: Chop time for Cache read</a:t>
                </a:r>
                <a14:m>
                  <m:oMath xmlns:m="http://schemas.openxmlformats.org/officeDocument/2006/math">
                    <m:r>
                      <a:rPr lang="en-US" b="0" i="1" smtClean="0">
                        <a:latin typeface="Cambria Math" panose="02040503050406030204" pitchFamily="18" charset="0"/>
                      </a:rPr>
                      <m:t>→</m:t>
                    </m:r>
                  </m:oMath>
                </a14:m>
                <a:r>
                  <a:rPr lang="en-US" dirty="0"/>
                  <a:t> Virtual or Physical address?</a:t>
                </a:r>
              </a:p>
            </p:txBody>
          </p:sp>
        </mc:Choice>
        <mc:Fallback>
          <p:sp>
            <p:nvSpPr>
              <p:cNvPr id="6" name="Title 5"/>
              <p:cNvSpPr>
                <a:spLocks noGrp="1" noRot="1" noChangeAspect="1" noMove="1" noResize="1" noEditPoints="1" noAdjustHandles="1" noChangeArrowheads="1" noChangeShapeType="1" noTextEdit="1"/>
              </p:cNvSpPr>
              <p:nvPr>
                <p:ph type="title"/>
              </p:nvPr>
            </p:nvSpPr>
            <p:spPr>
              <a:blipFill>
                <a:blip r:embed="rId2"/>
                <a:stretch>
                  <a:fillRect l="-1500" t="-3704" b="-14074"/>
                </a:stretch>
              </a:blipFill>
            </p:spPr>
            <p:txBody>
              <a:bodyPr/>
              <a:lstStyle/>
              <a:p>
                <a:r>
                  <a:rPr lang="en-US">
                    <a:noFill/>
                  </a:rPr>
                  <a:t> </a:t>
                </a:r>
              </a:p>
            </p:txBody>
          </p:sp>
        </mc:Fallback>
      </mc:AlternateContent>
      <p:sp>
        <p:nvSpPr>
          <p:cNvPr id="7" name="Content Placeholder 6"/>
          <p:cNvSpPr>
            <a:spLocks noGrp="1"/>
          </p:cNvSpPr>
          <p:nvPr>
            <p:ph sz="half" idx="1"/>
          </p:nvPr>
        </p:nvSpPr>
        <p:spPr/>
        <p:txBody>
          <a:bodyPr/>
          <a:lstStyle/>
          <a:p>
            <a:endParaRPr lang="en-US" dirty="0"/>
          </a:p>
          <a:p>
            <a:r>
              <a:rPr lang="en-US" dirty="0"/>
              <a:t>To do, for instance, a cache read, you chop the address in three parts</a:t>
            </a:r>
          </a:p>
          <a:p>
            <a:endParaRPr lang="en-US" dirty="0"/>
          </a:p>
          <a:p>
            <a:endParaRPr lang="en-US" dirty="0"/>
          </a:p>
          <a:p>
            <a:r>
              <a:rPr lang="en-US" dirty="0"/>
              <a:t>Based on the picture at the right, what gets chopped in three parts: an address in virtual memory or in physical memory?</a:t>
            </a:r>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7592" y="1778232"/>
            <a:ext cx="5757562" cy="4060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2431458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Memory-related aspects: </a:t>
            </a:r>
            <a:r>
              <a:rPr lang="en-US"/>
              <a:t>various other tidbits </a:t>
            </a:r>
            <a:endParaRPr lang="en-US" dirty="0"/>
          </a:p>
        </p:txBody>
      </p:sp>
      <p:sp>
        <p:nvSpPr>
          <p:cNvPr id="5" name="Content Placeholder 4"/>
          <p:cNvSpPr>
            <a:spLocks noGrp="1"/>
          </p:cNvSpPr>
          <p:nvPr>
            <p:ph idx="1"/>
          </p:nvPr>
        </p:nvSpPr>
        <p:spPr/>
        <p:txBody>
          <a:bodyPr/>
          <a:lstStyle/>
          <a:p>
            <a:endParaRPr lang="en-US" dirty="0"/>
          </a:p>
          <a:p>
            <a:r>
              <a:rPr lang="en-US" dirty="0"/>
              <a:t>Going on several tangents</a:t>
            </a:r>
          </a:p>
          <a:p>
            <a:pPr lvl="1"/>
            <a:endParaRPr lang="en-US" dirty="0"/>
          </a:p>
          <a:p>
            <a:pPr lvl="1"/>
            <a:r>
              <a:rPr lang="en-US" dirty="0"/>
              <a:t>Virtual vs. Physical memories: how their size comes into play</a:t>
            </a:r>
          </a:p>
          <a:p>
            <a:pPr lvl="1"/>
            <a:endParaRPr lang="en-US" dirty="0"/>
          </a:p>
          <a:p>
            <a:pPr lvl="1"/>
            <a:r>
              <a:rPr lang="en-US" dirty="0"/>
              <a:t>Pointers in </a:t>
            </a:r>
            <a:r>
              <a:rPr lang="en-US" dirty="0" err="1"/>
              <a:t>gdb</a:t>
            </a:r>
            <a:r>
              <a:rPr lang="en-US" dirty="0"/>
              <a:t>/Visual Studio: pointing into virtual or physical memory?</a:t>
            </a:r>
          </a:p>
          <a:p>
            <a:pPr lvl="1"/>
            <a:endParaRPr lang="en-US" dirty="0"/>
          </a:p>
          <a:p>
            <a:pPr lvl="1"/>
            <a:r>
              <a:rPr lang="en-US" dirty="0"/>
              <a:t>Unit of address resolution</a:t>
            </a:r>
          </a:p>
          <a:p>
            <a:pPr lvl="1"/>
            <a:endParaRPr lang="en-US" dirty="0"/>
          </a:p>
          <a:p>
            <a:pPr lvl="1"/>
            <a:r>
              <a:rPr lang="en-US" dirty="0"/>
              <a:t>Difference between thread and process (came up in the context of TLP)</a:t>
            </a:r>
          </a:p>
          <a:p>
            <a:pPr lvl="1"/>
            <a:endParaRPr lang="en-US" dirty="0"/>
          </a:p>
          <a:p>
            <a:pPr lvl="1"/>
            <a:r>
              <a:rPr lang="en-US" dirty="0"/>
              <a:t>32 to 64 bit transition </a:t>
            </a:r>
          </a:p>
          <a:p>
            <a:pPr lvl="1"/>
            <a:endParaRPr lang="en-US" dirty="0"/>
          </a:p>
          <a:p>
            <a:pPr lvl="1"/>
            <a:r>
              <a:rPr lang="en-US" dirty="0"/>
              <a:t>Frame size</a:t>
            </a:r>
          </a:p>
          <a:p>
            <a:pPr lvl="1"/>
            <a:endParaRPr lang="en-US" dirty="0"/>
          </a:p>
          <a:p>
            <a:pPr marL="457200" lvl="1" indent="0">
              <a:buNone/>
            </a:pPr>
            <a:endParaRPr lang="en-US" dirty="0"/>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5504189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Virtual vs. Physical memories: how their size comes into play</a:t>
            </a:r>
          </a:p>
        </p:txBody>
      </p:sp>
      <p:sp>
        <p:nvSpPr>
          <p:cNvPr id="3" name="Content Placeholder 2"/>
          <p:cNvSpPr>
            <a:spLocks noGrp="1"/>
          </p:cNvSpPr>
          <p:nvPr>
            <p:ph idx="1"/>
          </p:nvPr>
        </p:nvSpPr>
        <p:spPr/>
        <p:txBody>
          <a:bodyPr/>
          <a:lstStyle/>
          <a:p>
            <a:endParaRPr lang="en-US" dirty="0"/>
          </a:p>
          <a:p>
            <a:r>
              <a:rPr lang="en-US" dirty="0"/>
              <a:t>Assumption: in this discussion we’re dealing with a 32 bit operating system</a:t>
            </a:r>
          </a:p>
          <a:p>
            <a:pPr lvl="1"/>
            <a:r>
              <a:rPr lang="en-US" dirty="0"/>
              <a:t>Simpler to talk about it, fewer bits/smaller memories to keep track of. Nothing changes for 64 bit OSs</a:t>
            </a:r>
          </a:p>
          <a:p>
            <a:endParaRPr lang="en-US" dirty="0"/>
          </a:p>
          <a:p>
            <a:endParaRPr lang="en-US" dirty="0"/>
          </a:p>
          <a:p>
            <a:r>
              <a:rPr lang="en-US" dirty="0"/>
              <a:t>Case 1: The physical memory smaller than virtual memory</a:t>
            </a:r>
          </a:p>
          <a:p>
            <a:endParaRPr lang="en-US" dirty="0"/>
          </a:p>
          <a:p>
            <a:r>
              <a:rPr lang="en-US" dirty="0"/>
              <a:t>Case 2: The physical memory larger than virtual memory</a:t>
            </a:r>
          </a:p>
          <a:p>
            <a:endParaRPr lang="en-US"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692677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1"/>
          <p:cNvSpPr>
            <a:spLocks noGrp="1" noChangeArrowheads="1"/>
          </p:cNvSpPr>
          <p:nvPr>
            <p:ph type="title"/>
          </p:nvPr>
        </p:nvSpPr>
        <p:spPr/>
        <p:txBody>
          <a:bodyPr>
            <a:norm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dirty="0"/>
              <a:t>The Caching Landscape in the Memory Hierarchy</a:t>
            </a:r>
          </a:p>
        </p:txBody>
      </p:sp>
      <p:sp>
        <p:nvSpPr>
          <p:cNvPr id="2" name="Slide Number Placeholder 1"/>
          <p:cNvSpPr>
            <a:spLocks noGrp="1"/>
          </p:cNvSpPr>
          <p:nvPr>
            <p:ph type="sldNum" sz="quarter" idx="12"/>
          </p:nvPr>
        </p:nvSpPr>
        <p:spPr/>
        <p:txBody>
          <a:bodyPr/>
          <a:lstStyle/>
          <a:p>
            <a:fld id="{04A7C484-7E24-447E-8CB0-5149A4D34DEF}" type="slidenum">
              <a:rPr lang="en-US" altLang="en-US" smtClean="0"/>
              <a:pPr/>
              <a:t>6</a:t>
            </a:fld>
            <a:endParaRPr lang="en-US" altLang="en-US" dirty="0"/>
          </a:p>
        </p:txBody>
      </p:sp>
      <p:sp>
        <p:nvSpPr>
          <p:cNvPr id="37893" name="Rectangle 3"/>
          <p:cNvSpPr>
            <a:spLocks noChangeArrowheads="1"/>
          </p:cNvSpPr>
          <p:nvPr/>
        </p:nvSpPr>
        <p:spPr bwMode="auto">
          <a:xfrm>
            <a:off x="8915401" y="2971800"/>
            <a:ext cx="1638300" cy="338138"/>
          </a:xfrm>
          <a:prstGeom prst="rect">
            <a:avLst/>
          </a:prstGeom>
          <a:noFill/>
          <a:ln w="9525">
            <a:solidFill>
              <a:srgbClr val="000066"/>
            </a:solidFill>
            <a:miter lim="800000"/>
            <a:headEnd/>
            <a:tailEnd/>
          </a:ln>
        </p:spPr>
        <p:txBody>
          <a:bodyPr lIns="90000" tIns="46800" rIns="90000" bIns="46800"/>
          <a:lstStyle/>
          <a:p>
            <a:pP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dirty="0">
                <a:solidFill>
                  <a:srgbClr val="000066"/>
                </a:solidFill>
                <a:latin typeface="Calibri" pitchFamily="34" charset="0"/>
              </a:rPr>
              <a:t>Hardware MMU</a:t>
            </a:r>
          </a:p>
        </p:txBody>
      </p:sp>
      <p:sp>
        <p:nvSpPr>
          <p:cNvPr id="37894" name="Rectangle 4"/>
          <p:cNvSpPr>
            <a:spLocks noChangeArrowheads="1"/>
          </p:cNvSpPr>
          <p:nvPr/>
        </p:nvSpPr>
        <p:spPr bwMode="auto">
          <a:xfrm>
            <a:off x="7353301" y="2971800"/>
            <a:ext cx="1562100" cy="338138"/>
          </a:xfrm>
          <a:prstGeom prst="rect">
            <a:avLst/>
          </a:prstGeom>
          <a:noFill/>
          <a:ln w="9525">
            <a:solidFill>
              <a:srgbClr val="000066"/>
            </a:solidFill>
            <a:miter lim="800000"/>
            <a:headEnd/>
            <a:tailEnd/>
          </a:ln>
        </p:spPr>
        <p:txBody>
          <a:bodyPr lIns="90000" tIns="46800" rIns="90000" bIns="46800"/>
          <a:lstStyle/>
          <a:p>
            <a:pPr algn="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dirty="0">
                <a:solidFill>
                  <a:srgbClr val="000066"/>
                </a:solidFill>
                <a:latin typeface="Calibri" pitchFamily="34" charset="0"/>
              </a:rPr>
              <a:t>0</a:t>
            </a:r>
          </a:p>
        </p:txBody>
      </p:sp>
      <p:sp>
        <p:nvSpPr>
          <p:cNvPr id="37895" name="Rectangle 5"/>
          <p:cNvSpPr>
            <a:spLocks noChangeArrowheads="1"/>
          </p:cNvSpPr>
          <p:nvPr/>
        </p:nvSpPr>
        <p:spPr bwMode="auto">
          <a:xfrm>
            <a:off x="5486401" y="2971800"/>
            <a:ext cx="1866900" cy="338138"/>
          </a:xfrm>
          <a:prstGeom prst="rect">
            <a:avLst/>
          </a:prstGeom>
          <a:noFill/>
          <a:ln w="9525">
            <a:solidFill>
              <a:srgbClr val="000066"/>
            </a:solidFill>
            <a:miter lim="800000"/>
            <a:headEnd/>
            <a:tailEnd/>
          </a:ln>
        </p:spPr>
        <p:txBody>
          <a:bodyPr lIns="90000" tIns="46800" rIns="90000" bIns="46800"/>
          <a:lstStyle/>
          <a:p>
            <a:pP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dirty="0">
                <a:solidFill>
                  <a:srgbClr val="000066"/>
                </a:solidFill>
                <a:latin typeface="Calibri" pitchFamily="34" charset="0"/>
              </a:rPr>
              <a:t>On-Chip TLB</a:t>
            </a:r>
          </a:p>
        </p:txBody>
      </p:sp>
      <p:sp>
        <p:nvSpPr>
          <p:cNvPr id="37896" name="Rectangle 6"/>
          <p:cNvSpPr>
            <a:spLocks noChangeArrowheads="1"/>
          </p:cNvSpPr>
          <p:nvPr/>
        </p:nvSpPr>
        <p:spPr bwMode="auto">
          <a:xfrm>
            <a:off x="3619501" y="2971800"/>
            <a:ext cx="1866900" cy="338138"/>
          </a:xfrm>
          <a:prstGeom prst="rect">
            <a:avLst/>
          </a:prstGeom>
          <a:noFill/>
          <a:ln w="9525">
            <a:solidFill>
              <a:srgbClr val="000066"/>
            </a:solidFill>
            <a:miter lim="800000"/>
            <a:headEnd/>
            <a:tailEnd/>
          </a:ln>
        </p:spPr>
        <p:txBody>
          <a:bodyPr lIns="90000" tIns="46800" rIns="90000" bIns="46800"/>
          <a:lstStyle/>
          <a:p>
            <a:pP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dirty="0">
                <a:solidFill>
                  <a:srgbClr val="000066"/>
                </a:solidFill>
                <a:latin typeface="Calibri" pitchFamily="34" charset="0"/>
              </a:rPr>
              <a:t>Address translations</a:t>
            </a:r>
          </a:p>
        </p:txBody>
      </p:sp>
      <p:sp>
        <p:nvSpPr>
          <p:cNvPr id="37897" name="Rectangle 7"/>
          <p:cNvSpPr>
            <a:spLocks noChangeArrowheads="1"/>
          </p:cNvSpPr>
          <p:nvPr/>
        </p:nvSpPr>
        <p:spPr bwMode="auto">
          <a:xfrm>
            <a:off x="1600201" y="2971800"/>
            <a:ext cx="2019300" cy="338138"/>
          </a:xfrm>
          <a:prstGeom prst="rect">
            <a:avLst/>
          </a:prstGeom>
          <a:noFill/>
          <a:ln w="9525">
            <a:solidFill>
              <a:srgbClr val="000066"/>
            </a:solidFill>
            <a:miter lim="800000"/>
            <a:headEnd/>
            <a:tailEnd/>
          </a:ln>
        </p:spPr>
        <p:txBody>
          <a:bodyPr lIns="90000" tIns="46800" rIns="90000" bIns="46800"/>
          <a:lstStyle/>
          <a:p>
            <a:pP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dirty="0">
                <a:solidFill>
                  <a:srgbClr val="000066"/>
                </a:solidFill>
                <a:latin typeface="Calibri" pitchFamily="34" charset="0"/>
              </a:rPr>
              <a:t>TLB</a:t>
            </a:r>
          </a:p>
        </p:txBody>
      </p:sp>
      <p:sp>
        <p:nvSpPr>
          <p:cNvPr id="37898" name="Rectangle 8"/>
          <p:cNvSpPr>
            <a:spLocks noChangeArrowheads="1"/>
          </p:cNvSpPr>
          <p:nvPr/>
        </p:nvSpPr>
        <p:spPr bwMode="auto">
          <a:xfrm>
            <a:off x="8915401" y="5451158"/>
            <a:ext cx="1638300" cy="400050"/>
          </a:xfrm>
          <a:prstGeom prst="rect">
            <a:avLst/>
          </a:prstGeom>
          <a:noFill/>
          <a:ln w="9525">
            <a:solidFill>
              <a:srgbClr val="000066"/>
            </a:solidFill>
            <a:miter lim="800000"/>
            <a:headEnd/>
            <a:tailEnd/>
          </a:ln>
        </p:spPr>
        <p:txBody>
          <a:bodyPr lIns="90000" tIns="46800" rIns="90000" bIns="46800"/>
          <a:lstStyle/>
          <a:p>
            <a:pP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dirty="0">
                <a:solidFill>
                  <a:srgbClr val="000066"/>
                </a:solidFill>
                <a:latin typeface="Calibri" pitchFamily="34" charset="0"/>
              </a:rPr>
              <a:t>Web browser</a:t>
            </a:r>
          </a:p>
        </p:txBody>
      </p:sp>
      <p:sp>
        <p:nvSpPr>
          <p:cNvPr id="37899" name="Rectangle 9"/>
          <p:cNvSpPr>
            <a:spLocks noChangeArrowheads="1"/>
          </p:cNvSpPr>
          <p:nvPr/>
        </p:nvSpPr>
        <p:spPr bwMode="auto">
          <a:xfrm>
            <a:off x="7353301" y="5451158"/>
            <a:ext cx="1562100" cy="400050"/>
          </a:xfrm>
          <a:prstGeom prst="rect">
            <a:avLst/>
          </a:prstGeom>
          <a:noFill/>
          <a:ln w="9525">
            <a:solidFill>
              <a:srgbClr val="000066"/>
            </a:solidFill>
            <a:miter lim="800000"/>
            <a:headEnd/>
            <a:tailEnd/>
          </a:ln>
        </p:spPr>
        <p:txBody>
          <a:bodyPr lIns="90000" tIns="46800" rIns="90000" bIns="46800"/>
          <a:lstStyle/>
          <a:p>
            <a:pPr algn="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dirty="0">
                <a:solidFill>
                  <a:srgbClr val="000066"/>
                </a:solidFill>
                <a:latin typeface="Calibri" pitchFamily="34" charset="0"/>
              </a:rPr>
              <a:t>10,000,000</a:t>
            </a:r>
          </a:p>
        </p:txBody>
      </p:sp>
      <p:sp>
        <p:nvSpPr>
          <p:cNvPr id="37900" name="Rectangle 10"/>
          <p:cNvSpPr>
            <a:spLocks noChangeArrowheads="1"/>
          </p:cNvSpPr>
          <p:nvPr/>
        </p:nvSpPr>
        <p:spPr bwMode="auto">
          <a:xfrm>
            <a:off x="5486401" y="5451158"/>
            <a:ext cx="1866900" cy="400050"/>
          </a:xfrm>
          <a:prstGeom prst="rect">
            <a:avLst/>
          </a:prstGeom>
          <a:noFill/>
          <a:ln w="9525">
            <a:solidFill>
              <a:srgbClr val="000066"/>
            </a:solidFill>
            <a:miter lim="800000"/>
            <a:headEnd/>
            <a:tailEnd/>
          </a:ln>
        </p:spPr>
        <p:txBody>
          <a:bodyPr lIns="90000" tIns="46800" rIns="90000" bIns="46800"/>
          <a:lstStyle/>
          <a:p>
            <a:pP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dirty="0">
                <a:solidFill>
                  <a:srgbClr val="000066"/>
                </a:solidFill>
                <a:latin typeface="Calibri" pitchFamily="34" charset="0"/>
              </a:rPr>
              <a:t>Local disk</a:t>
            </a:r>
          </a:p>
        </p:txBody>
      </p:sp>
      <p:sp>
        <p:nvSpPr>
          <p:cNvPr id="37901" name="Rectangle 11"/>
          <p:cNvSpPr>
            <a:spLocks noChangeArrowheads="1"/>
          </p:cNvSpPr>
          <p:nvPr/>
        </p:nvSpPr>
        <p:spPr bwMode="auto">
          <a:xfrm>
            <a:off x="3619501" y="5451158"/>
            <a:ext cx="1866900" cy="400050"/>
          </a:xfrm>
          <a:prstGeom prst="rect">
            <a:avLst/>
          </a:prstGeom>
          <a:noFill/>
          <a:ln w="9525">
            <a:solidFill>
              <a:srgbClr val="000066"/>
            </a:solidFill>
            <a:miter lim="800000"/>
            <a:headEnd/>
            <a:tailEnd/>
          </a:ln>
        </p:spPr>
        <p:txBody>
          <a:bodyPr lIns="90000" tIns="46800" rIns="90000" bIns="46800"/>
          <a:lstStyle/>
          <a:p>
            <a:pP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dirty="0">
                <a:solidFill>
                  <a:srgbClr val="000066"/>
                </a:solidFill>
                <a:latin typeface="Calibri" pitchFamily="34" charset="0"/>
              </a:rPr>
              <a:t>Web pages</a:t>
            </a:r>
          </a:p>
        </p:txBody>
      </p:sp>
      <p:sp>
        <p:nvSpPr>
          <p:cNvPr id="37902" name="Rectangle 12"/>
          <p:cNvSpPr>
            <a:spLocks noChangeArrowheads="1"/>
          </p:cNvSpPr>
          <p:nvPr/>
        </p:nvSpPr>
        <p:spPr bwMode="auto">
          <a:xfrm>
            <a:off x="1600201" y="5451158"/>
            <a:ext cx="2019300" cy="400050"/>
          </a:xfrm>
          <a:prstGeom prst="rect">
            <a:avLst/>
          </a:prstGeom>
          <a:noFill/>
          <a:ln w="9525">
            <a:solidFill>
              <a:srgbClr val="000066"/>
            </a:solidFill>
            <a:miter lim="800000"/>
            <a:headEnd/>
            <a:tailEnd/>
          </a:ln>
        </p:spPr>
        <p:txBody>
          <a:bodyPr lIns="90000" tIns="46800" rIns="90000" bIns="46800"/>
          <a:lstStyle/>
          <a:p>
            <a:pP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dirty="0">
                <a:solidFill>
                  <a:srgbClr val="000066"/>
                </a:solidFill>
                <a:latin typeface="Calibri" pitchFamily="34" charset="0"/>
              </a:rPr>
              <a:t>Browser cache</a:t>
            </a:r>
          </a:p>
        </p:txBody>
      </p:sp>
      <p:sp>
        <p:nvSpPr>
          <p:cNvPr id="37903" name="Rectangle 13"/>
          <p:cNvSpPr>
            <a:spLocks noChangeArrowheads="1"/>
          </p:cNvSpPr>
          <p:nvPr/>
        </p:nvSpPr>
        <p:spPr bwMode="auto">
          <a:xfrm>
            <a:off x="1600201" y="5851208"/>
            <a:ext cx="2019300" cy="400050"/>
          </a:xfrm>
          <a:prstGeom prst="rect">
            <a:avLst/>
          </a:prstGeom>
          <a:noFill/>
          <a:ln w="9525">
            <a:solidFill>
              <a:srgbClr val="000066"/>
            </a:solidFill>
            <a:miter lim="800000"/>
            <a:headEnd/>
            <a:tailEnd/>
          </a:ln>
        </p:spPr>
        <p:txBody>
          <a:bodyPr lIns="90000" tIns="46800" rIns="90000" bIns="46800"/>
          <a:lstStyle/>
          <a:p>
            <a:pP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dirty="0">
                <a:solidFill>
                  <a:srgbClr val="000066"/>
                </a:solidFill>
                <a:latin typeface="Calibri" pitchFamily="34" charset="0"/>
              </a:rPr>
              <a:t>Web cache</a:t>
            </a:r>
          </a:p>
        </p:txBody>
      </p:sp>
      <p:sp>
        <p:nvSpPr>
          <p:cNvPr id="37904" name="Rectangle 14"/>
          <p:cNvSpPr>
            <a:spLocks noChangeArrowheads="1"/>
          </p:cNvSpPr>
          <p:nvPr/>
        </p:nvSpPr>
        <p:spPr bwMode="auto">
          <a:xfrm>
            <a:off x="1600201" y="5048250"/>
            <a:ext cx="2019300" cy="400050"/>
          </a:xfrm>
          <a:prstGeom prst="rect">
            <a:avLst/>
          </a:prstGeom>
          <a:noFill/>
          <a:ln w="9525">
            <a:solidFill>
              <a:srgbClr val="000066"/>
            </a:solidFill>
            <a:miter lim="800000"/>
            <a:headEnd/>
            <a:tailEnd/>
          </a:ln>
        </p:spPr>
        <p:txBody>
          <a:bodyPr lIns="90000" tIns="46800" rIns="90000" bIns="46800"/>
          <a:lstStyle/>
          <a:p>
            <a:pP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dirty="0">
                <a:solidFill>
                  <a:srgbClr val="000066"/>
                </a:solidFill>
                <a:latin typeface="Calibri" pitchFamily="34" charset="0"/>
              </a:rPr>
              <a:t>Network buffer cache</a:t>
            </a:r>
          </a:p>
        </p:txBody>
      </p:sp>
      <p:sp>
        <p:nvSpPr>
          <p:cNvPr id="37905" name="Rectangle 15"/>
          <p:cNvSpPr>
            <a:spLocks noChangeArrowheads="1"/>
          </p:cNvSpPr>
          <p:nvPr/>
        </p:nvSpPr>
        <p:spPr bwMode="auto">
          <a:xfrm>
            <a:off x="1600201" y="4324350"/>
            <a:ext cx="2019300" cy="361950"/>
          </a:xfrm>
          <a:prstGeom prst="rect">
            <a:avLst/>
          </a:prstGeom>
          <a:noFill/>
          <a:ln w="9525">
            <a:solidFill>
              <a:srgbClr val="000066"/>
            </a:solidFill>
            <a:miter lim="800000"/>
            <a:headEnd/>
            <a:tailEnd/>
          </a:ln>
        </p:spPr>
        <p:txBody>
          <a:bodyPr lIns="90000" tIns="46800" rIns="90000" bIns="46800"/>
          <a:lstStyle/>
          <a:p>
            <a:pP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dirty="0">
                <a:solidFill>
                  <a:srgbClr val="000066"/>
                </a:solidFill>
                <a:latin typeface="Calibri" pitchFamily="34" charset="0"/>
              </a:rPr>
              <a:t>Buffer cache</a:t>
            </a:r>
          </a:p>
        </p:txBody>
      </p:sp>
      <p:sp>
        <p:nvSpPr>
          <p:cNvPr id="37906" name="Rectangle 16"/>
          <p:cNvSpPr>
            <a:spLocks noChangeArrowheads="1"/>
          </p:cNvSpPr>
          <p:nvPr/>
        </p:nvSpPr>
        <p:spPr bwMode="auto">
          <a:xfrm>
            <a:off x="1600201" y="3986214"/>
            <a:ext cx="2019300" cy="338137"/>
          </a:xfrm>
          <a:prstGeom prst="rect">
            <a:avLst/>
          </a:prstGeom>
          <a:noFill/>
          <a:ln w="9525">
            <a:solidFill>
              <a:srgbClr val="000066"/>
            </a:solidFill>
            <a:miter lim="800000"/>
            <a:headEnd/>
            <a:tailEnd/>
          </a:ln>
        </p:spPr>
        <p:txBody>
          <a:bodyPr lIns="90000" tIns="46800" rIns="90000" bIns="46800"/>
          <a:lstStyle/>
          <a:p>
            <a:pP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dirty="0">
                <a:solidFill>
                  <a:srgbClr val="000066"/>
                </a:solidFill>
                <a:latin typeface="Calibri" pitchFamily="34" charset="0"/>
              </a:rPr>
              <a:t>Virtual Memory</a:t>
            </a:r>
          </a:p>
        </p:txBody>
      </p:sp>
      <p:sp>
        <p:nvSpPr>
          <p:cNvPr id="37907" name="Rectangle 17"/>
          <p:cNvSpPr>
            <a:spLocks noChangeArrowheads="1"/>
          </p:cNvSpPr>
          <p:nvPr/>
        </p:nvSpPr>
        <p:spPr bwMode="auto">
          <a:xfrm>
            <a:off x="1600201" y="3648075"/>
            <a:ext cx="2019300" cy="338138"/>
          </a:xfrm>
          <a:prstGeom prst="rect">
            <a:avLst/>
          </a:prstGeom>
          <a:noFill/>
          <a:ln w="9525">
            <a:solidFill>
              <a:srgbClr val="000066"/>
            </a:solidFill>
            <a:miter lim="800000"/>
            <a:headEnd/>
            <a:tailEnd/>
          </a:ln>
        </p:spPr>
        <p:txBody>
          <a:bodyPr lIns="90000" tIns="46800" rIns="90000" bIns="46800"/>
          <a:lstStyle/>
          <a:p>
            <a:pP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dirty="0">
                <a:solidFill>
                  <a:srgbClr val="000066"/>
                </a:solidFill>
                <a:latin typeface="Calibri" pitchFamily="34" charset="0"/>
              </a:rPr>
              <a:t>L2 cache</a:t>
            </a:r>
          </a:p>
        </p:txBody>
      </p:sp>
      <p:sp>
        <p:nvSpPr>
          <p:cNvPr id="37908" name="Rectangle 18"/>
          <p:cNvSpPr>
            <a:spLocks noChangeArrowheads="1"/>
          </p:cNvSpPr>
          <p:nvPr/>
        </p:nvSpPr>
        <p:spPr bwMode="auto">
          <a:xfrm>
            <a:off x="1600201" y="3309938"/>
            <a:ext cx="2019300" cy="338138"/>
          </a:xfrm>
          <a:prstGeom prst="rect">
            <a:avLst/>
          </a:prstGeom>
          <a:noFill/>
          <a:ln w="9525">
            <a:solidFill>
              <a:srgbClr val="000066"/>
            </a:solidFill>
            <a:miter lim="800000"/>
            <a:headEnd/>
            <a:tailEnd/>
          </a:ln>
        </p:spPr>
        <p:txBody>
          <a:bodyPr lIns="90000" tIns="46800" rIns="90000" bIns="46800"/>
          <a:lstStyle/>
          <a:p>
            <a:pP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dirty="0">
                <a:solidFill>
                  <a:srgbClr val="000066"/>
                </a:solidFill>
                <a:latin typeface="Calibri" pitchFamily="34" charset="0"/>
              </a:rPr>
              <a:t>L1 cache</a:t>
            </a:r>
          </a:p>
        </p:txBody>
      </p:sp>
      <p:sp>
        <p:nvSpPr>
          <p:cNvPr id="37909" name="Rectangle 19"/>
          <p:cNvSpPr>
            <a:spLocks noChangeArrowheads="1"/>
          </p:cNvSpPr>
          <p:nvPr/>
        </p:nvSpPr>
        <p:spPr bwMode="auto">
          <a:xfrm>
            <a:off x="1600201" y="2620963"/>
            <a:ext cx="2019300" cy="350838"/>
          </a:xfrm>
          <a:prstGeom prst="rect">
            <a:avLst/>
          </a:prstGeom>
          <a:noFill/>
          <a:ln w="9525">
            <a:solidFill>
              <a:srgbClr val="000066"/>
            </a:solidFill>
            <a:miter lim="800000"/>
            <a:headEnd/>
            <a:tailEnd/>
          </a:ln>
        </p:spPr>
        <p:txBody>
          <a:bodyPr lIns="90000" tIns="46800" rIns="90000" bIns="46800"/>
          <a:lstStyle/>
          <a:p>
            <a:pP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dirty="0">
                <a:solidFill>
                  <a:srgbClr val="000066"/>
                </a:solidFill>
                <a:latin typeface="Calibri" pitchFamily="34" charset="0"/>
              </a:rPr>
              <a:t>Registers</a:t>
            </a:r>
          </a:p>
        </p:txBody>
      </p:sp>
      <p:sp>
        <p:nvSpPr>
          <p:cNvPr id="37910" name="Rectangle 20"/>
          <p:cNvSpPr>
            <a:spLocks noChangeArrowheads="1"/>
          </p:cNvSpPr>
          <p:nvPr/>
        </p:nvSpPr>
        <p:spPr bwMode="auto">
          <a:xfrm>
            <a:off x="1600201" y="1981201"/>
            <a:ext cx="2019300" cy="639763"/>
          </a:xfrm>
          <a:prstGeom prst="rect">
            <a:avLst/>
          </a:prstGeom>
          <a:solidFill>
            <a:srgbClr val="E0E0E0"/>
          </a:solidFill>
          <a:ln w="9525">
            <a:solidFill>
              <a:srgbClr val="000066"/>
            </a:solidFill>
            <a:miter lim="800000"/>
            <a:headEnd/>
            <a:tailEnd/>
          </a:ln>
        </p:spPr>
        <p:txBody>
          <a:bodyPr lIns="90000" tIns="46800" rIns="90000" bIns="46800" anchor="ctr" anchorCtr="0"/>
          <a:lstStyle/>
          <a:p>
            <a:pPr algn="ct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b="1" dirty="0">
                <a:latin typeface="Calibri" pitchFamily="34" charset="0"/>
              </a:rPr>
              <a:t>Cache Type</a:t>
            </a:r>
          </a:p>
        </p:txBody>
      </p:sp>
      <p:sp>
        <p:nvSpPr>
          <p:cNvPr id="37911" name="Rectangle 21"/>
          <p:cNvSpPr>
            <a:spLocks noChangeArrowheads="1"/>
          </p:cNvSpPr>
          <p:nvPr/>
        </p:nvSpPr>
        <p:spPr bwMode="auto">
          <a:xfrm>
            <a:off x="3619501" y="5851208"/>
            <a:ext cx="1866900" cy="400050"/>
          </a:xfrm>
          <a:prstGeom prst="rect">
            <a:avLst/>
          </a:prstGeom>
          <a:noFill/>
          <a:ln w="9525">
            <a:solidFill>
              <a:srgbClr val="000066"/>
            </a:solidFill>
            <a:miter lim="800000"/>
            <a:headEnd/>
            <a:tailEnd/>
          </a:ln>
        </p:spPr>
        <p:txBody>
          <a:bodyPr lIns="90000" tIns="46800" rIns="90000" bIns="46800"/>
          <a:lstStyle/>
          <a:p>
            <a:pP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dirty="0">
                <a:solidFill>
                  <a:srgbClr val="000066"/>
                </a:solidFill>
                <a:latin typeface="Calibri" pitchFamily="34" charset="0"/>
              </a:rPr>
              <a:t>Web pages</a:t>
            </a:r>
          </a:p>
        </p:txBody>
      </p:sp>
      <p:sp>
        <p:nvSpPr>
          <p:cNvPr id="37912" name="Rectangle 22"/>
          <p:cNvSpPr>
            <a:spLocks noChangeArrowheads="1"/>
          </p:cNvSpPr>
          <p:nvPr/>
        </p:nvSpPr>
        <p:spPr bwMode="auto">
          <a:xfrm>
            <a:off x="3619501" y="5048250"/>
            <a:ext cx="1866900" cy="400050"/>
          </a:xfrm>
          <a:prstGeom prst="rect">
            <a:avLst/>
          </a:prstGeom>
          <a:noFill/>
          <a:ln w="9525">
            <a:solidFill>
              <a:srgbClr val="000066"/>
            </a:solidFill>
            <a:miter lim="800000"/>
            <a:headEnd/>
            <a:tailEnd/>
          </a:ln>
        </p:spPr>
        <p:txBody>
          <a:bodyPr lIns="90000" tIns="46800" rIns="90000" bIns="46800"/>
          <a:lstStyle/>
          <a:p>
            <a:pP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dirty="0">
                <a:solidFill>
                  <a:srgbClr val="000066"/>
                </a:solidFill>
                <a:latin typeface="Calibri" pitchFamily="34" charset="0"/>
              </a:rPr>
              <a:t>Parts of files</a:t>
            </a:r>
          </a:p>
        </p:txBody>
      </p:sp>
      <p:sp>
        <p:nvSpPr>
          <p:cNvPr id="37913" name="Rectangle 23"/>
          <p:cNvSpPr>
            <a:spLocks noChangeArrowheads="1"/>
          </p:cNvSpPr>
          <p:nvPr/>
        </p:nvSpPr>
        <p:spPr bwMode="auto">
          <a:xfrm>
            <a:off x="3619501" y="4324350"/>
            <a:ext cx="1866900" cy="361950"/>
          </a:xfrm>
          <a:prstGeom prst="rect">
            <a:avLst/>
          </a:prstGeom>
          <a:noFill/>
          <a:ln w="9525">
            <a:solidFill>
              <a:srgbClr val="000066"/>
            </a:solidFill>
            <a:miter lim="800000"/>
            <a:headEnd/>
            <a:tailEnd/>
          </a:ln>
        </p:spPr>
        <p:txBody>
          <a:bodyPr lIns="90000" tIns="46800" rIns="90000" bIns="46800"/>
          <a:lstStyle/>
          <a:p>
            <a:pP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dirty="0">
                <a:solidFill>
                  <a:srgbClr val="000066"/>
                </a:solidFill>
                <a:latin typeface="Calibri" pitchFamily="34" charset="0"/>
              </a:rPr>
              <a:t>Parts of files</a:t>
            </a:r>
          </a:p>
        </p:txBody>
      </p:sp>
      <p:sp>
        <p:nvSpPr>
          <p:cNvPr id="37914" name="Rectangle 24"/>
          <p:cNvSpPr>
            <a:spLocks noChangeArrowheads="1"/>
          </p:cNvSpPr>
          <p:nvPr/>
        </p:nvSpPr>
        <p:spPr bwMode="auto">
          <a:xfrm>
            <a:off x="3619501" y="3986214"/>
            <a:ext cx="1866900" cy="338137"/>
          </a:xfrm>
          <a:prstGeom prst="rect">
            <a:avLst/>
          </a:prstGeom>
          <a:noFill/>
          <a:ln w="9525">
            <a:solidFill>
              <a:srgbClr val="000066"/>
            </a:solidFill>
            <a:miter lim="800000"/>
            <a:headEnd/>
            <a:tailEnd/>
          </a:ln>
        </p:spPr>
        <p:txBody>
          <a:bodyPr lIns="90000" tIns="46800" rIns="90000" bIns="46800"/>
          <a:lstStyle/>
          <a:p>
            <a:pP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dirty="0">
                <a:solidFill>
                  <a:srgbClr val="000066"/>
                </a:solidFill>
                <a:latin typeface="Calibri" pitchFamily="34" charset="0"/>
              </a:rPr>
              <a:t>4-KB pages</a:t>
            </a:r>
          </a:p>
        </p:txBody>
      </p:sp>
      <p:sp>
        <p:nvSpPr>
          <p:cNvPr id="37915" name="Rectangle 25"/>
          <p:cNvSpPr>
            <a:spLocks noChangeArrowheads="1"/>
          </p:cNvSpPr>
          <p:nvPr/>
        </p:nvSpPr>
        <p:spPr bwMode="auto">
          <a:xfrm>
            <a:off x="3619501" y="3648075"/>
            <a:ext cx="1866900" cy="338138"/>
          </a:xfrm>
          <a:prstGeom prst="rect">
            <a:avLst/>
          </a:prstGeom>
          <a:noFill/>
          <a:ln w="9525">
            <a:solidFill>
              <a:srgbClr val="000066"/>
            </a:solidFill>
            <a:miter lim="800000"/>
            <a:headEnd/>
            <a:tailEnd/>
          </a:ln>
        </p:spPr>
        <p:txBody>
          <a:bodyPr lIns="90000" tIns="46800" rIns="90000" bIns="46800"/>
          <a:lstStyle/>
          <a:p>
            <a:pP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dirty="0">
                <a:solidFill>
                  <a:srgbClr val="000066"/>
                </a:solidFill>
                <a:latin typeface="Calibri" pitchFamily="34" charset="0"/>
              </a:rPr>
              <a:t>64-byte blocks</a:t>
            </a:r>
          </a:p>
        </p:txBody>
      </p:sp>
      <p:sp>
        <p:nvSpPr>
          <p:cNvPr id="37916" name="Rectangle 26"/>
          <p:cNvSpPr>
            <a:spLocks noChangeArrowheads="1"/>
          </p:cNvSpPr>
          <p:nvPr/>
        </p:nvSpPr>
        <p:spPr bwMode="auto">
          <a:xfrm>
            <a:off x="3619501" y="3309938"/>
            <a:ext cx="1866900" cy="338138"/>
          </a:xfrm>
          <a:prstGeom prst="rect">
            <a:avLst/>
          </a:prstGeom>
          <a:noFill/>
          <a:ln w="9525">
            <a:solidFill>
              <a:srgbClr val="000066"/>
            </a:solidFill>
            <a:miter lim="800000"/>
            <a:headEnd/>
            <a:tailEnd/>
          </a:ln>
        </p:spPr>
        <p:txBody>
          <a:bodyPr lIns="90000" tIns="46800" rIns="90000" bIns="46800"/>
          <a:lstStyle/>
          <a:p>
            <a:pP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dirty="0">
                <a:solidFill>
                  <a:srgbClr val="000066"/>
                </a:solidFill>
                <a:latin typeface="Calibri" pitchFamily="34" charset="0"/>
              </a:rPr>
              <a:t>64-byte blocks</a:t>
            </a:r>
          </a:p>
        </p:txBody>
      </p:sp>
      <p:sp>
        <p:nvSpPr>
          <p:cNvPr id="37917" name="Rectangle 27"/>
          <p:cNvSpPr>
            <a:spLocks noChangeArrowheads="1"/>
          </p:cNvSpPr>
          <p:nvPr/>
        </p:nvSpPr>
        <p:spPr bwMode="auto">
          <a:xfrm>
            <a:off x="3619501" y="2620963"/>
            <a:ext cx="1866900" cy="350838"/>
          </a:xfrm>
          <a:prstGeom prst="rect">
            <a:avLst/>
          </a:prstGeom>
          <a:noFill/>
          <a:ln w="9525">
            <a:solidFill>
              <a:srgbClr val="000066"/>
            </a:solidFill>
            <a:miter lim="800000"/>
            <a:headEnd/>
            <a:tailEnd/>
          </a:ln>
        </p:spPr>
        <p:txBody>
          <a:bodyPr lIns="90000" tIns="46800" rIns="90000" bIns="46800"/>
          <a:lstStyle/>
          <a:p>
            <a:pP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dirty="0">
                <a:solidFill>
                  <a:srgbClr val="000066"/>
                </a:solidFill>
                <a:latin typeface="Calibri" pitchFamily="34" charset="0"/>
              </a:rPr>
              <a:t>4-8 bytes words</a:t>
            </a:r>
          </a:p>
        </p:txBody>
      </p:sp>
      <p:sp>
        <p:nvSpPr>
          <p:cNvPr id="37918" name="Rectangle 28"/>
          <p:cNvSpPr>
            <a:spLocks noChangeArrowheads="1"/>
          </p:cNvSpPr>
          <p:nvPr/>
        </p:nvSpPr>
        <p:spPr bwMode="auto">
          <a:xfrm>
            <a:off x="3619501" y="1981201"/>
            <a:ext cx="1866900" cy="639763"/>
          </a:xfrm>
          <a:prstGeom prst="rect">
            <a:avLst/>
          </a:prstGeom>
          <a:solidFill>
            <a:srgbClr val="E0E0E0"/>
          </a:solidFill>
          <a:ln w="9525">
            <a:solidFill>
              <a:srgbClr val="000066"/>
            </a:solidFill>
            <a:miter lim="800000"/>
            <a:headEnd/>
            <a:tailEnd/>
          </a:ln>
        </p:spPr>
        <p:txBody>
          <a:bodyPr lIns="90000" tIns="46800" rIns="90000" bIns="46800" anchor="ctr" anchorCtr="0"/>
          <a:lstStyle/>
          <a:p>
            <a:pPr algn="ct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b="1" dirty="0">
                <a:latin typeface="Calibri" pitchFamily="34" charset="0"/>
              </a:rPr>
              <a:t>What is Cached?</a:t>
            </a:r>
          </a:p>
        </p:txBody>
      </p:sp>
      <p:sp>
        <p:nvSpPr>
          <p:cNvPr id="37919" name="Rectangle 29"/>
          <p:cNvSpPr>
            <a:spLocks noChangeArrowheads="1"/>
          </p:cNvSpPr>
          <p:nvPr/>
        </p:nvSpPr>
        <p:spPr bwMode="auto">
          <a:xfrm>
            <a:off x="8915401" y="5851208"/>
            <a:ext cx="1638300" cy="400050"/>
          </a:xfrm>
          <a:prstGeom prst="rect">
            <a:avLst/>
          </a:prstGeom>
          <a:noFill/>
          <a:ln w="9525">
            <a:solidFill>
              <a:srgbClr val="000066"/>
            </a:solidFill>
            <a:miter lim="800000"/>
            <a:headEnd/>
            <a:tailEnd/>
          </a:ln>
        </p:spPr>
        <p:txBody>
          <a:bodyPr lIns="90000" tIns="46800" rIns="90000" bIns="46800"/>
          <a:lstStyle/>
          <a:p>
            <a:pP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dirty="0">
                <a:solidFill>
                  <a:srgbClr val="000066"/>
                </a:solidFill>
                <a:latin typeface="Calibri" pitchFamily="34" charset="0"/>
              </a:rPr>
              <a:t>Web proxy server</a:t>
            </a:r>
          </a:p>
        </p:txBody>
      </p:sp>
      <p:sp>
        <p:nvSpPr>
          <p:cNvPr id="37920" name="Rectangle 30"/>
          <p:cNvSpPr>
            <a:spLocks noChangeArrowheads="1"/>
          </p:cNvSpPr>
          <p:nvPr/>
        </p:nvSpPr>
        <p:spPr bwMode="auto">
          <a:xfrm>
            <a:off x="7353301" y="5851208"/>
            <a:ext cx="1562100" cy="400050"/>
          </a:xfrm>
          <a:prstGeom prst="rect">
            <a:avLst/>
          </a:prstGeom>
          <a:noFill/>
          <a:ln w="9525">
            <a:solidFill>
              <a:srgbClr val="000066"/>
            </a:solidFill>
            <a:miter lim="800000"/>
            <a:headEnd/>
            <a:tailEnd/>
          </a:ln>
        </p:spPr>
        <p:txBody>
          <a:bodyPr lIns="90000" tIns="46800" rIns="90000" bIns="46800"/>
          <a:lstStyle/>
          <a:p>
            <a:pPr algn="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dirty="0">
                <a:solidFill>
                  <a:srgbClr val="000066"/>
                </a:solidFill>
                <a:latin typeface="Calibri" pitchFamily="34" charset="0"/>
              </a:rPr>
              <a:t>1,000,000,000</a:t>
            </a:r>
          </a:p>
        </p:txBody>
      </p:sp>
      <p:sp>
        <p:nvSpPr>
          <p:cNvPr id="37921" name="Rectangle 31"/>
          <p:cNvSpPr>
            <a:spLocks noChangeArrowheads="1"/>
          </p:cNvSpPr>
          <p:nvPr/>
        </p:nvSpPr>
        <p:spPr bwMode="auto">
          <a:xfrm>
            <a:off x="5486401" y="5851208"/>
            <a:ext cx="1866900" cy="400050"/>
          </a:xfrm>
          <a:prstGeom prst="rect">
            <a:avLst/>
          </a:prstGeom>
          <a:noFill/>
          <a:ln w="9525">
            <a:solidFill>
              <a:srgbClr val="000066"/>
            </a:solidFill>
            <a:miter lim="800000"/>
            <a:headEnd/>
            <a:tailEnd/>
          </a:ln>
        </p:spPr>
        <p:txBody>
          <a:bodyPr lIns="90000" tIns="46800" rIns="90000" bIns="46800"/>
          <a:lstStyle/>
          <a:p>
            <a:pP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dirty="0">
                <a:solidFill>
                  <a:srgbClr val="000066"/>
                </a:solidFill>
                <a:latin typeface="Calibri" pitchFamily="34" charset="0"/>
              </a:rPr>
              <a:t>Remote server disks</a:t>
            </a:r>
          </a:p>
        </p:txBody>
      </p:sp>
      <p:sp>
        <p:nvSpPr>
          <p:cNvPr id="37922" name="Rectangle 32"/>
          <p:cNvSpPr>
            <a:spLocks noChangeArrowheads="1"/>
          </p:cNvSpPr>
          <p:nvPr/>
        </p:nvSpPr>
        <p:spPr bwMode="auto">
          <a:xfrm>
            <a:off x="8915401" y="4324350"/>
            <a:ext cx="1638300" cy="361950"/>
          </a:xfrm>
          <a:prstGeom prst="rect">
            <a:avLst/>
          </a:prstGeom>
          <a:noFill/>
          <a:ln w="9525">
            <a:solidFill>
              <a:srgbClr val="000066"/>
            </a:solidFill>
            <a:miter lim="800000"/>
            <a:headEnd/>
            <a:tailEnd/>
          </a:ln>
        </p:spPr>
        <p:txBody>
          <a:bodyPr lIns="90000" tIns="46800" rIns="90000" bIns="46800"/>
          <a:lstStyle/>
          <a:p>
            <a:pP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dirty="0">
                <a:solidFill>
                  <a:srgbClr val="000066"/>
                </a:solidFill>
                <a:latin typeface="Calibri" pitchFamily="34" charset="0"/>
              </a:rPr>
              <a:t>OS</a:t>
            </a:r>
          </a:p>
        </p:txBody>
      </p:sp>
      <p:sp>
        <p:nvSpPr>
          <p:cNvPr id="37923" name="Rectangle 33"/>
          <p:cNvSpPr>
            <a:spLocks noChangeArrowheads="1"/>
          </p:cNvSpPr>
          <p:nvPr/>
        </p:nvSpPr>
        <p:spPr bwMode="auto">
          <a:xfrm>
            <a:off x="7353301" y="4324350"/>
            <a:ext cx="1562100" cy="361950"/>
          </a:xfrm>
          <a:prstGeom prst="rect">
            <a:avLst/>
          </a:prstGeom>
          <a:noFill/>
          <a:ln w="9525">
            <a:solidFill>
              <a:srgbClr val="000066"/>
            </a:solidFill>
            <a:miter lim="800000"/>
            <a:headEnd/>
            <a:tailEnd/>
          </a:ln>
        </p:spPr>
        <p:txBody>
          <a:bodyPr lIns="90000" tIns="46800" rIns="90000" bIns="46800"/>
          <a:lstStyle/>
          <a:p>
            <a:pPr algn="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dirty="0">
                <a:solidFill>
                  <a:srgbClr val="000066"/>
                </a:solidFill>
                <a:latin typeface="Calibri" pitchFamily="34" charset="0"/>
              </a:rPr>
              <a:t>100</a:t>
            </a:r>
          </a:p>
        </p:txBody>
      </p:sp>
      <p:sp>
        <p:nvSpPr>
          <p:cNvPr id="37924" name="Rectangle 34"/>
          <p:cNvSpPr>
            <a:spLocks noChangeArrowheads="1"/>
          </p:cNvSpPr>
          <p:nvPr/>
        </p:nvSpPr>
        <p:spPr bwMode="auto">
          <a:xfrm>
            <a:off x="5486401" y="4324350"/>
            <a:ext cx="1866900" cy="361950"/>
          </a:xfrm>
          <a:prstGeom prst="rect">
            <a:avLst/>
          </a:prstGeom>
          <a:noFill/>
          <a:ln w="9525">
            <a:solidFill>
              <a:srgbClr val="000066"/>
            </a:solidFill>
            <a:miter lim="800000"/>
            <a:headEnd/>
            <a:tailEnd/>
          </a:ln>
        </p:spPr>
        <p:txBody>
          <a:bodyPr lIns="90000" tIns="46800" rIns="90000" bIns="46800"/>
          <a:lstStyle/>
          <a:p>
            <a:pP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dirty="0">
                <a:solidFill>
                  <a:srgbClr val="000066"/>
                </a:solidFill>
                <a:latin typeface="Calibri" pitchFamily="34" charset="0"/>
              </a:rPr>
              <a:t>Main memory</a:t>
            </a:r>
          </a:p>
        </p:txBody>
      </p:sp>
      <p:sp>
        <p:nvSpPr>
          <p:cNvPr id="37925" name="Rectangle 35"/>
          <p:cNvSpPr>
            <a:spLocks noChangeArrowheads="1"/>
          </p:cNvSpPr>
          <p:nvPr/>
        </p:nvSpPr>
        <p:spPr bwMode="auto">
          <a:xfrm>
            <a:off x="8915401" y="3309938"/>
            <a:ext cx="1638300" cy="338138"/>
          </a:xfrm>
          <a:prstGeom prst="rect">
            <a:avLst/>
          </a:prstGeom>
          <a:noFill/>
          <a:ln w="9525">
            <a:solidFill>
              <a:srgbClr val="000066"/>
            </a:solidFill>
            <a:miter lim="800000"/>
            <a:headEnd/>
            <a:tailEnd/>
          </a:ln>
        </p:spPr>
        <p:txBody>
          <a:bodyPr lIns="90000" tIns="46800" rIns="90000" bIns="46800"/>
          <a:lstStyle/>
          <a:p>
            <a:pP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dirty="0">
                <a:solidFill>
                  <a:srgbClr val="000066"/>
                </a:solidFill>
                <a:latin typeface="Calibri" pitchFamily="34" charset="0"/>
              </a:rPr>
              <a:t>Hardware</a:t>
            </a:r>
          </a:p>
        </p:txBody>
      </p:sp>
      <p:sp>
        <p:nvSpPr>
          <p:cNvPr id="37926" name="Rectangle 36"/>
          <p:cNvSpPr>
            <a:spLocks noChangeArrowheads="1"/>
          </p:cNvSpPr>
          <p:nvPr/>
        </p:nvSpPr>
        <p:spPr bwMode="auto">
          <a:xfrm>
            <a:off x="7353301" y="3309938"/>
            <a:ext cx="1562100" cy="338138"/>
          </a:xfrm>
          <a:prstGeom prst="rect">
            <a:avLst/>
          </a:prstGeom>
          <a:noFill/>
          <a:ln w="9525">
            <a:solidFill>
              <a:srgbClr val="000066"/>
            </a:solidFill>
            <a:miter lim="800000"/>
            <a:headEnd/>
            <a:tailEnd/>
          </a:ln>
        </p:spPr>
        <p:txBody>
          <a:bodyPr lIns="90000" tIns="46800" rIns="90000" bIns="46800"/>
          <a:lstStyle/>
          <a:p>
            <a:pPr algn="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dirty="0">
                <a:solidFill>
                  <a:srgbClr val="000066"/>
                </a:solidFill>
                <a:latin typeface="Calibri" pitchFamily="34" charset="0"/>
              </a:rPr>
              <a:t>4</a:t>
            </a:r>
          </a:p>
        </p:txBody>
      </p:sp>
      <p:sp>
        <p:nvSpPr>
          <p:cNvPr id="37927" name="Rectangle 37"/>
          <p:cNvSpPr>
            <a:spLocks noChangeArrowheads="1"/>
          </p:cNvSpPr>
          <p:nvPr/>
        </p:nvSpPr>
        <p:spPr bwMode="auto">
          <a:xfrm>
            <a:off x="5486401" y="3309938"/>
            <a:ext cx="1866900" cy="338138"/>
          </a:xfrm>
          <a:prstGeom prst="rect">
            <a:avLst/>
          </a:prstGeom>
          <a:noFill/>
          <a:ln w="9525">
            <a:solidFill>
              <a:srgbClr val="000066"/>
            </a:solidFill>
            <a:miter lim="800000"/>
            <a:headEnd/>
            <a:tailEnd/>
          </a:ln>
        </p:spPr>
        <p:txBody>
          <a:bodyPr lIns="90000" tIns="46800" rIns="90000" bIns="46800"/>
          <a:lstStyle/>
          <a:p>
            <a:pP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dirty="0">
                <a:solidFill>
                  <a:srgbClr val="000066"/>
                </a:solidFill>
                <a:latin typeface="Calibri" pitchFamily="34" charset="0"/>
              </a:rPr>
              <a:t>On-Chip L1</a:t>
            </a:r>
          </a:p>
        </p:txBody>
      </p:sp>
      <p:sp>
        <p:nvSpPr>
          <p:cNvPr id="37928" name="Rectangle 38"/>
          <p:cNvSpPr>
            <a:spLocks noChangeArrowheads="1"/>
          </p:cNvSpPr>
          <p:nvPr/>
        </p:nvSpPr>
        <p:spPr bwMode="auto">
          <a:xfrm>
            <a:off x="8915401" y="3648075"/>
            <a:ext cx="1638300" cy="338138"/>
          </a:xfrm>
          <a:prstGeom prst="rect">
            <a:avLst/>
          </a:prstGeom>
          <a:noFill/>
          <a:ln w="9525">
            <a:solidFill>
              <a:srgbClr val="000066"/>
            </a:solidFill>
            <a:miter lim="800000"/>
            <a:headEnd/>
            <a:tailEnd/>
          </a:ln>
        </p:spPr>
        <p:txBody>
          <a:bodyPr lIns="90000" tIns="46800" rIns="90000" bIns="46800"/>
          <a:lstStyle/>
          <a:p>
            <a:pP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dirty="0">
                <a:solidFill>
                  <a:srgbClr val="000066"/>
                </a:solidFill>
                <a:latin typeface="Calibri" pitchFamily="34" charset="0"/>
              </a:rPr>
              <a:t>Hardware</a:t>
            </a:r>
          </a:p>
        </p:txBody>
      </p:sp>
      <p:sp>
        <p:nvSpPr>
          <p:cNvPr id="37929" name="Rectangle 39"/>
          <p:cNvSpPr>
            <a:spLocks noChangeArrowheads="1"/>
          </p:cNvSpPr>
          <p:nvPr/>
        </p:nvSpPr>
        <p:spPr bwMode="auto">
          <a:xfrm>
            <a:off x="7353301" y="3648075"/>
            <a:ext cx="1562100" cy="338138"/>
          </a:xfrm>
          <a:prstGeom prst="rect">
            <a:avLst/>
          </a:prstGeom>
          <a:noFill/>
          <a:ln w="9525">
            <a:solidFill>
              <a:srgbClr val="000066"/>
            </a:solidFill>
            <a:miter lim="800000"/>
            <a:headEnd/>
            <a:tailEnd/>
          </a:ln>
        </p:spPr>
        <p:txBody>
          <a:bodyPr lIns="90000" tIns="46800" rIns="90000" bIns="46800"/>
          <a:lstStyle/>
          <a:p>
            <a:pPr algn="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dirty="0">
                <a:solidFill>
                  <a:srgbClr val="000066"/>
                </a:solidFill>
                <a:latin typeface="Calibri" pitchFamily="34" charset="0"/>
              </a:rPr>
              <a:t>10</a:t>
            </a:r>
          </a:p>
        </p:txBody>
      </p:sp>
      <p:sp>
        <p:nvSpPr>
          <p:cNvPr id="37930" name="Rectangle 40"/>
          <p:cNvSpPr>
            <a:spLocks noChangeArrowheads="1"/>
          </p:cNvSpPr>
          <p:nvPr/>
        </p:nvSpPr>
        <p:spPr bwMode="auto">
          <a:xfrm>
            <a:off x="5486401" y="3648075"/>
            <a:ext cx="1866900" cy="338138"/>
          </a:xfrm>
          <a:prstGeom prst="rect">
            <a:avLst/>
          </a:prstGeom>
          <a:noFill/>
          <a:ln w="9525">
            <a:solidFill>
              <a:srgbClr val="000066"/>
            </a:solidFill>
            <a:miter lim="800000"/>
            <a:headEnd/>
            <a:tailEnd/>
          </a:ln>
        </p:spPr>
        <p:txBody>
          <a:bodyPr lIns="90000" tIns="46800" rIns="90000" bIns="46800"/>
          <a:lstStyle/>
          <a:p>
            <a:pP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dirty="0">
                <a:solidFill>
                  <a:srgbClr val="000066"/>
                </a:solidFill>
                <a:latin typeface="Calibri" pitchFamily="34" charset="0"/>
              </a:rPr>
              <a:t>On-Chip L2</a:t>
            </a:r>
          </a:p>
        </p:txBody>
      </p:sp>
      <p:sp>
        <p:nvSpPr>
          <p:cNvPr id="37931" name="Rectangle 41"/>
          <p:cNvSpPr>
            <a:spLocks noChangeArrowheads="1"/>
          </p:cNvSpPr>
          <p:nvPr/>
        </p:nvSpPr>
        <p:spPr bwMode="auto">
          <a:xfrm>
            <a:off x="8915401" y="5048250"/>
            <a:ext cx="1638300" cy="400050"/>
          </a:xfrm>
          <a:prstGeom prst="rect">
            <a:avLst/>
          </a:prstGeom>
          <a:noFill/>
          <a:ln w="9525">
            <a:solidFill>
              <a:srgbClr val="000066"/>
            </a:solidFill>
            <a:miter lim="800000"/>
            <a:headEnd/>
            <a:tailEnd/>
          </a:ln>
        </p:spPr>
        <p:txBody>
          <a:bodyPr lIns="90000" tIns="46800" rIns="90000" bIns="46800"/>
          <a:lstStyle/>
          <a:p>
            <a:pP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dirty="0">
                <a:solidFill>
                  <a:srgbClr val="000066"/>
                </a:solidFill>
                <a:latin typeface="Calibri" pitchFamily="34" charset="0"/>
              </a:rPr>
              <a:t>NFS client</a:t>
            </a:r>
          </a:p>
        </p:txBody>
      </p:sp>
      <p:sp>
        <p:nvSpPr>
          <p:cNvPr id="37932" name="Rectangle 42"/>
          <p:cNvSpPr>
            <a:spLocks noChangeArrowheads="1"/>
          </p:cNvSpPr>
          <p:nvPr/>
        </p:nvSpPr>
        <p:spPr bwMode="auto">
          <a:xfrm>
            <a:off x="7353301" y="5048250"/>
            <a:ext cx="1562100" cy="400050"/>
          </a:xfrm>
          <a:prstGeom prst="rect">
            <a:avLst/>
          </a:prstGeom>
          <a:noFill/>
          <a:ln w="9525">
            <a:solidFill>
              <a:srgbClr val="000066"/>
            </a:solidFill>
            <a:miter lim="800000"/>
            <a:headEnd/>
            <a:tailEnd/>
          </a:ln>
        </p:spPr>
        <p:txBody>
          <a:bodyPr lIns="90000" tIns="46800" rIns="90000" bIns="46800"/>
          <a:lstStyle/>
          <a:p>
            <a:pPr algn="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dirty="0">
                <a:solidFill>
                  <a:srgbClr val="000066"/>
                </a:solidFill>
                <a:latin typeface="Calibri" pitchFamily="34" charset="0"/>
              </a:rPr>
              <a:t>10,000,000</a:t>
            </a:r>
          </a:p>
        </p:txBody>
      </p:sp>
      <p:sp>
        <p:nvSpPr>
          <p:cNvPr id="37933" name="Rectangle 43"/>
          <p:cNvSpPr>
            <a:spLocks noChangeArrowheads="1"/>
          </p:cNvSpPr>
          <p:nvPr/>
        </p:nvSpPr>
        <p:spPr bwMode="auto">
          <a:xfrm>
            <a:off x="5486401" y="5048250"/>
            <a:ext cx="1866900" cy="400050"/>
          </a:xfrm>
          <a:prstGeom prst="rect">
            <a:avLst/>
          </a:prstGeom>
          <a:noFill/>
          <a:ln w="9525">
            <a:solidFill>
              <a:srgbClr val="000066"/>
            </a:solidFill>
            <a:miter lim="800000"/>
            <a:headEnd/>
            <a:tailEnd/>
          </a:ln>
        </p:spPr>
        <p:txBody>
          <a:bodyPr lIns="90000" tIns="46800" rIns="90000" bIns="46800"/>
          <a:lstStyle/>
          <a:p>
            <a:pP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dirty="0">
                <a:solidFill>
                  <a:srgbClr val="000066"/>
                </a:solidFill>
                <a:latin typeface="Calibri" pitchFamily="34" charset="0"/>
              </a:rPr>
              <a:t>Local disk</a:t>
            </a:r>
          </a:p>
        </p:txBody>
      </p:sp>
      <p:sp>
        <p:nvSpPr>
          <p:cNvPr id="37934" name="Rectangle 44"/>
          <p:cNvSpPr>
            <a:spLocks noChangeArrowheads="1"/>
          </p:cNvSpPr>
          <p:nvPr/>
        </p:nvSpPr>
        <p:spPr bwMode="auto">
          <a:xfrm>
            <a:off x="8915401" y="3986214"/>
            <a:ext cx="1638300" cy="338137"/>
          </a:xfrm>
          <a:prstGeom prst="rect">
            <a:avLst/>
          </a:prstGeom>
          <a:noFill/>
          <a:ln w="9525">
            <a:solidFill>
              <a:srgbClr val="000066"/>
            </a:solidFill>
            <a:miter lim="800000"/>
            <a:headEnd/>
            <a:tailEnd/>
          </a:ln>
        </p:spPr>
        <p:txBody>
          <a:bodyPr lIns="90000" tIns="46800" rIns="90000" bIns="46800"/>
          <a:lstStyle/>
          <a:p>
            <a:pP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dirty="0">
                <a:solidFill>
                  <a:srgbClr val="000066"/>
                </a:solidFill>
                <a:latin typeface="Calibri" pitchFamily="34" charset="0"/>
              </a:rPr>
              <a:t>Hardware + OS</a:t>
            </a:r>
          </a:p>
        </p:txBody>
      </p:sp>
      <p:sp>
        <p:nvSpPr>
          <p:cNvPr id="37935" name="Rectangle 45"/>
          <p:cNvSpPr>
            <a:spLocks noChangeArrowheads="1"/>
          </p:cNvSpPr>
          <p:nvPr/>
        </p:nvSpPr>
        <p:spPr bwMode="auto">
          <a:xfrm>
            <a:off x="7353301" y="3986214"/>
            <a:ext cx="1562100" cy="338137"/>
          </a:xfrm>
          <a:prstGeom prst="rect">
            <a:avLst/>
          </a:prstGeom>
          <a:noFill/>
          <a:ln w="9525">
            <a:solidFill>
              <a:srgbClr val="000066"/>
            </a:solidFill>
            <a:miter lim="800000"/>
            <a:headEnd/>
            <a:tailEnd/>
          </a:ln>
        </p:spPr>
        <p:txBody>
          <a:bodyPr lIns="90000" tIns="46800" rIns="90000" bIns="46800"/>
          <a:lstStyle/>
          <a:p>
            <a:pPr algn="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dirty="0">
                <a:solidFill>
                  <a:srgbClr val="000066"/>
                </a:solidFill>
                <a:latin typeface="Calibri" pitchFamily="34" charset="0"/>
              </a:rPr>
              <a:t>100</a:t>
            </a:r>
          </a:p>
        </p:txBody>
      </p:sp>
      <p:sp>
        <p:nvSpPr>
          <p:cNvPr id="37936" name="Rectangle 46"/>
          <p:cNvSpPr>
            <a:spLocks noChangeArrowheads="1"/>
          </p:cNvSpPr>
          <p:nvPr/>
        </p:nvSpPr>
        <p:spPr bwMode="auto">
          <a:xfrm>
            <a:off x="5486401" y="3986214"/>
            <a:ext cx="1866900" cy="338137"/>
          </a:xfrm>
          <a:prstGeom prst="rect">
            <a:avLst/>
          </a:prstGeom>
          <a:noFill/>
          <a:ln w="9525">
            <a:solidFill>
              <a:srgbClr val="000066"/>
            </a:solidFill>
            <a:miter lim="800000"/>
            <a:headEnd/>
            <a:tailEnd/>
          </a:ln>
        </p:spPr>
        <p:txBody>
          <a:bodyPr lIns="90000" tIns="46800" rIns="90000" bIns="46800"/>
          <a:lstStyle/>
          <a:p>
            <a:pP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dirty="0">
                <a:solidFill>
                  <a:srgbClr val="000066"/>
                </a:solidFill>
                <a:latin typeface="Calibri" pitchFamily="34" charset="0"/>
              </a:rPr>
              <a:t>Main memory</a:t>
            </a:r>
          </a:p>
        </p:txBody>
      </p:sp>
      <p:sp>
        <p:nvSpPr>
          <p:cNvPr id="37937" name="Rectangle 47"/>
          <p:cNvSpPr>
            <a:spLocks noChangeArrowheads="1"/>
          </p:cNvSpPr>
          <p:nvPr/>
        </p:nvSpPr>
        <p:spPr bwMode="auto">
          <a:xfrm>
            <a:off x="8915401" y="2620963"/>
            <a:ext cx="1638300" cy="350838"/>
          </a:xfrm>
          <a:prstGeom prst="rect">
            <a:avLst/>
          </a:prstGeom>
          <a:noFill/>
          <a:ln w="9525">
            <a:solidFill>
              <a:srgbClr val="000066"/>
            </a:solidFill>
            <a:miter lim="800000"/>
            <a:headEnd/>
            <a:tailEnd/>
          </a:ln>
        </p:spPr>
        <p:txBody>
          <a:bodyPr lIns="90000" tIns="46800" rIns="90000" bIns="46800"/>
          <a:lstStyle/>
          <a:p>
            <a:pP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dirty="0">
                <a:solidFill>
                  <a:srgbClr val="000066"/>
                </a:solidFill>
                <a:latin typeface="Calibri" pitchFamily="34" charset="0"/>
              </a:rPr>
              <a:t>Compiler/CU</a:t>
            </a:r>
          </a:p>
        </p:txBody>
      </p:sp>
      <p:sp>
        <p:nvSpPr>
          <p:cNvPr id="37938" name="Rectangle 48"/>
          <p:cNvSpPr>
            <a:spLocks noChangeArrowheads="1"/>
          </p:cNvSpPr>
          <p:nvPr/>
        </p:nvSpPr>
        <p:spPr bwMode="auto">
          <a:xfrm>
            <a:off x="7353301" y="2620963"/>
            <a:ext cx="1562100" cy="350838"/>
          </a:xfrm>
          <a:prstGeom prst="rect">
            <a:avLst/>
          </a:prstGeom>
          <a:noFill/>
          <a:ln w="9525">
            <a:solidFill>
              <a:srgbClr val="000066"/>
            </a:solidFill>
            <a:miter lim="800000"/>
            <a:headEnd/>
            <a:tailEnd/>
          </a:ln>
        </p:spPr>
        <p:txBody>
          <a:bodyPr lIns="90000" tIns="46800" rIns="90000" bIns="46800"/>
          <a:lstStyle/>
          <a:p>
            <a:pPr algn="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dirty="0">
                <a:solidFill>
                  <a:srgbClr val="000066"/>
                </a:solidFill>
                <a:latin typeface="Calibri" pitchFamily="34" charset="0"/>
              </a:rPr>
              <a:t>0</a:t>
            </a:r>
          </a:p>
        </p:txBody>
      </p:sp>
      <p:sp>
        <p:nvSpPr>
          <p:cNvPr id="37939" name="Rectangle 49"/>
          <p:cNvSpPr>
            <a:spLocks noChangeArrowheads="1"/>
          </p:cNvSpPr>
          <p:nvPr/>
        </p:nvSpPr>
        <p:spPr bwMode="auto">
          <a:xfrm>
            <a:off x="5486401" y="2620963"/>
            <a:ext cx="1866900" cy="350838"/>
          </a:xfrm>
          <a:prstGeom prst="rect">
            <a:avLst/>
          </a:prstGeom>
          <a:noFill/>
          <a:ln w="9525">
            <a:solidFill>
              <a:srgbClr val="000066"/>
            </a:solidFill>
            <a:miter lim="800000"/>
            <a:headEnd/>
            <a:tailEnd/>
          </a:ln>
        </p:spPr>
        <p:txBody>
          <a:bodyPr lIns="90000" tIns="46800" rIns="90000" bIns="46800"/>
          <a:lstStyle/>
          <a:p>
            <a:pP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dirty="0">
                <a:solidFill>
                  <a:srgbClr val="000066"/>
                </a:solidFill>
                <a:latin typeface="Calibri" pitchFamily="34" charset="0"/>
              </a:rPr>
              <a:t> CPU core</a:t>
            </a:r>
          </a:p>
        </p:txBody>
      </p:sp>
      <p:sp>
        <p:nvSpPr>
          <p:cNvPr id="37940" name="Rectangle 50"/>
          <p:cNvSpPr>
            <a:spLocks noChangeArrowheads="1"/>
          </p:cNvSpPr>
          <p:nvPr/>
        </p:nvSpPr>
        <p:spPr bwMode="auto">
          <a:xfrm>
            <a:off x="8915401" y="1981201"/>
            <a:ext cx="1638300" cy="639763"/>
          </a:xfrm>
          <a:prstGeom prst="rect">
            <a:avLst/>
          </a:prstGeom>
          <a:solidFill>
            <a:srgbClr val="E0E0E0"/>
          </a:solidFill>
          <a:ln w="9525">
            <a:solidFill>
              <a:srgbClr val="000066"/>
            </a:solidFill>
            <a:miter lim="800000"/>
            <a:headEnd/>
            <a:tailEnd/>
          </a:ln>
        </p:spPr>
        <p:txBody>
          <a:bodyPr lIns="90000" tIns="46800" rIns="90000" bIns="46800" anchor="ctr" anchorCtr="0"/>
          <a:lstStyle/>
          <a:p>
            <a:pPr algn="ct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b="1" dirty="0">
                <a:latin typeface="Calibri" pitchFamily="34" charset="0"/>
              </a:rPr>
              <a:t>Managed By</a:t>
            </a:r>
          </a:p>
        </p:txBody>
      </p:sp>
      <p:sp>
        <p:nvSpPr>
          <p:cNvPr id="37941" name="Rectangle 51"/>
          <p:cNvSpPr>
            <a:spLocks noChangeArrowheads="1"/>
          </p:cNvSpPr>
          <p:nvPr/>
        </p:nvSpPr>
        <p:spPr bwMode="auto">
          <a:xfrm>
            <a:off x="7353301" y="1981201"/>
            <a:ext cx="1562100" cy="639763"/>
          </a:xfrm>
          <a:prstGeom prst="rect">
            <a:avLst/>
          </a:prstGeom>
          <a:solidFill>
            <a:schemeClr val="bg1">
              <a:lumMod val="85000"/>
            </a:schemeClr>
          </a:solidFill>
          <a:ln w="9525">
            <a:solidFill>
              <a:srgbClr val="000066"/>
            </a:solidFill>
            <a:miter lim="800000"/>
            <a:headEnd/>
            <a:tailEnd/>
          </a:ln>
        </p:spPr>
        <p:txBody>
          <a:bodyPr lIns="90000" tIns="46800" rIns="90000" bIns="46800" anchor="ctr" anchorCtr="0"/>
          <a:lstStyle/>
          <a:p>
            <a:pPr algn="ct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b="1" dirty="0">
                <a:latin typeface="Calibri" pitchFamily="34" charset="0"/>
              </a:rPr>
              <a:t>Latency (cycles)</a:t>
            </a:r>
          </a:p>
        </p:txBody>
      </p:sp>
      <p:sp>
        <p:nvSpPr>
          <p:cNvPr id="37942" name="Rectangle 52"/>
          <p:cNvSpPr>
            <a:spLocks noChangeArrowheads="1"/>
          </p:cNvSpPr>
          <p:nvPr/>
        </p:nvSpPr>
        <p:spPr bwMode="auto">
          <a:xfrm>
            <a:off x="5486401" y="1981201"/>
            <a:ext cx="1866900" cy="639763"/>
          </a:xfrm>
          <a:prstGeom prst="rect">
            <a:avLst/>
          </a:prstGeom>
          <a:solidFill>
            <a:srgbClr val="E0E0E0"/>
          </a:solidFill>
          <a:ln w="9525">
            <a:solidFill>
              <a:srgbClr val="000066"/>
            </a:solidFill>
            <a:miter lim="800000"/>
            <a:headEnd/>
            <a:tailEnd/>
          </a:ln>
        </p:spPr>
        <p:txBody>
          <a:bodyPr lIns="90000" tIns="46800" rIns="90000" bIns="46800" anchor="ctr" anchorCtr="0"/>
          <a:lstStyle/>
          <a:p>
            <a:pPr algn="ct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b="1" dirty="0">
                <a:latin typeface="Calibri" pitchFamily="34" charset="0"/>
              </a:rPr>
              <a:t>Where is it Cached?</a:t>
            </a:r>
          </a:p>
        </p:txBody>
      </p:sp>
      <p:sp>
        <p:nvSpPr>
          <p:cNvPr id="37948" name="Line 58"/>
          <p:cNvSpPr>
            <a:spLocks noChangeShapeType="1"/>
          </p:cNvSpPr>
          <p:nvPr/>
        </p:nvSpPr>
        <p:spPr bwMode="auto">
          <a:xfrm>
            <a:off x="1600201" y="1981201"/>
            <a:ext cx="1753" cy="639763"/>
          </a:xfrm>
          <a:prstGeom prst="line">
            <a:avLst/>
          </a:prstGeom>
          <a:noFill/>
          <a:ln w="9525">
            <a:solidFill>
              <a:srgbClr val="000066"/>
            </a:solidFill>
            <a:miter lim="800000"/>
            <a:headEnd/>
            <a:tailEnd/>
          </a:ln>
        </p:spPr>
        <p:txBody>
          <a:bodyPr anchor="ctr" anchorCtr="0"/>
          <a:lstStyle/>
          <a:p>
            <a:pPr algn="ctr"/>
            <a:endParaRPr lang="en-US"/>
          </a:p>
        </p:txBody>
      </p:sp>
      <p:sp>
        <p:nvSpPr>
          <p:cNvPr id="55" name="Rectangle 15"/>
          <p:cNvSpPr>
            <a:spLocks noChangeArrowheads="1"/>
          </p:cNvSpPr>
          <p:nvPr/>
        </p:nvSpPr>
        <p:spPr bwMode="auto">
          <a:xfrm>
            <a:off x="1600201" y="4686300"/>
            <a:ext cx="2019300" cy="361950"/>
          </a:xfrm>
          <a:prstGeom prst="rect">
            <a:avLst/>
          </a:prstGeom>
          <a:noFill/>
          <a:ln w="9525">
            <a:solidFill>
              <a:srgbClr val="000066"/>
            </a:solidFill>
            <a:miter lim="800000"/>
            <a:headEnd/>
            <a:tailEnd/>
          </a:ln>
        </p:spPr>
        <p:txBody>
          <a:bodyPr lIns="90000" tIns="46800" rIns="90000" bIns="46800"/>
          <a:lstStyle/>
          <a:p>
            <a:pP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dirty="0">
                <a:solidFill>
                  <a:srgbClr val="000066"/>
                </a:solidFill>
                <a:latin typeface="Calibri" pitchFamily="34" charset="0"/>
              </a:rPr>
              <a:t>Disk cache	</a:t>
            </a:r>
          </a:p>
        </p:txBody>
      </p:sp>
      <p:sp>
        <p:nvSpPr>
          <p:cNvPr id="57" name="Rectangle 23"/>
          <p:cNvSpPr>
            <a:spLocks noChangeArrowheads="1"/>
          </p:cNvSpPr>
          <p:nvPr/>
        </p:nvSpPr>
        <p:spPr bwMode="auto">
          <a:xfrm>
            <a:off x="3619501" y="4686300"/>
            <a:ext cx="1866900" cy="361950"/>
          </a:xfrm>
          <a:prstGeom prst="rect">
            <a:avLst/>
          </a:prstGeom>
          <a:noFill/>
          <a:ln w="9525">
            <a:solidFill>
              <a:srgbClr val="000066"/>
            </a:solidFill>
            <a:miter lim="800000"/>
            <a:headEnd/>
            <a:tailEnd/>
          </a:ln>
        </p:spPr>
        <p:txBody>
          <a:bodyPr lIns="90000" tIns="46800" rIns="90000" bIns="46800"/>
          <a:lstStyle/>
          <a:p>
            <a:pP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dirty="0">
                <a:solidFill>
                  <a:srgbClr val="000066"/>
                </a:solidFill>
                <a:latin typeface="Calibri" pitchFamily="34" charset="0"/>
              </a:rPr>
              <a:t>Disk sectors</a:t>
            </a:r>
          </a:p>
        </p:txBody>
      </p:sp>
      <p:sp>
        <p:nvSpPr>
          <p:cNvPr id="58" name="Rectangle 34"/>
          <p:cNvSpPr>
            <a:spLocks noChangeArrowheads="1"/>
          </p:cNvSpPr>
          <p:nvPr/>
        </p:nvSpPr>
        <p:spPr bwMode="auto">
          <a:xfrm>
            <a:off x="5486401" y="4686300"/>
            <a:ext cx="1866900" cy="361950"/>
          </a:xfrm>
          <a:prstGeom prst="rect">
            <a:avLst/>
          </a:prstGeom>
          <a:noFill/>
          <a:ln w="9525">
            <a:solidFill>
              <a:srgbClr val="000066"/>
            </a:solidFill>
            <a:miter lim="800000"/>
            <a:headEnd/>
            <a:tailEnd/>
          </a:ln>
        </p:spPr>
        <p:txBody>
          <a:bodyPr lIns="90000" tIns="46800" rIns="90000" bIns="46800"/>
          <a:lstStyle/>
          <a:p>
            <a:pP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dirty="0">
                <a:solidFill>
                  <a:srgbClr val="000066"/>
                </a:solidFill>
                <a:latin typeface="Calibri" pitchFamily="34" charset="0"/>
              </a:rPr>
              <a:t>Disk controller</a:t>
            </a:r>
          </a:p>
        </p:txBody>
      </p:sp>
      <p:sp>
        <p:nvSpPr>
          <p:cNvPr id="59" name="Rectangle 33"/>
          <p:cNvSpPr>
            <a:spLocks noChangeArrowheads="1"/>
          </p:cNvSpPr>
          <p:nvPr/>
        </p:nvSpPr>
        <p:spPr bwMode="auto">
          <a:xfrm>
            <a:off x="7353301" y="4686300"/>
            <a:ext cx="1562100" cy="361950"/>
          </a:xfrm>
          <a:prstGeom prst="rect">
            <a:avLst/>
          </a:prstGeom>
          <a:noFill/>
          <a:ln w="9525">
            <a:solidFill>
              <a:srgbClr val="000066"/>
            </a:solidFill>
            <a:miter lim="800000"/>
            <a:headEnd/>
            <a:tailEnd/>
          </a:ln>
        </p:spPr>
        <p:txBody>
          <a:bodyPr lIns="90000" tIns="46800" rIns="90000" bIns="46800"/>
          <a:lstStyle/>
          <a:p>
            <a:pPr algn="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dirty="0">
                <a:solidFill>
                  <a:srgbClr val="000066"/>
                </a:solidFill>
                <a:latin typeface="Calibri" pitchFamily="34" charset="0"/>
              </a:rPr>
              <a:t>100,000</a:t>
            </a:r>
          </a:p>
        </p:txBody>
      </p:sp>
      <p:sp>
        <p:nvSpPr>
          <p:cNvPr id="60" name="Rectangle 32"/>
          <p:cNvSpPr>
            <a:spLocks noChangeArrowheads="1"/>
          </p:cNvSpPr>
          <p:nvPr/>
        </p:nvSpPr>
        <p:spPr bwMode="auto">
          <a:xfrm>
            <a:off x="8915401" y="4686300"/>
            <a:ext cx="1638300" cy="361950"/>
          </a:xfrm>
          <a:prstGeom prst="rect">
            <a:avLst/>
          </a:prstGeom>
          <a:noFill/>
          <a:ln w="9525">
            <a:solidFill>
              <a:srgbClr val="000066"/>
            </a:solidFill>
            <a:miter lim="800000"/>
            <a:headEnd/>
            <a:tailEnd/>
          </a:ln>
        </p:spPr>
        <p:txBody>
          <a:bodyPr lIns="90000" tIns="46800" rIns="90000" bIns="46800"/>
          <a:lstStyle/>
          <a:p>
            <a:pP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dirty="0">
                <a:solidFill>
                  <a:srgbClr val="000066"/>
                </a:solidFill>
                <a:latin typeface="Calibri" pitchFamily="34" charset="0"/>
              </a:rPr>
              <a:t>Disk firmware</a:t>
            </a:r>
          </a:p>
        </p:txBody>
      </p:sp>
    </p:spTree>
    <p:extLst>
      <p:ext uri="{BB962C8B-B14F-4D97-AF65-F5344CB8AC3E}">
        <p14:creationId xmlns:p14="http://schemas.microsoft.com/office/powerpoint/2010/main" val="2839279839"/>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Case 1: Assume 2GB MB of RAM (my slim laptop)</a:t>
            </a:r>
          </a:p>
        </p:txBody>
      </p:sp>
      <p:sp>
        <p:nvSpPr>
          <p:cNvPr id="3" name="Content Placeholder 2"/>
          <p:cNvSpPr>
            <a:spLocks noGrp="1"/>
          </p:cNvSpPr>
          <p:nvPr>
            <p:ph sz="half" idx="1"/>
          </p:nvPr>
        </p:nvSpPr>
        <p:spPr/>
        <p:txBody>
          <a:bodyPr>
            <a:normAutofit fontScale="92500"/>
          </a:bodyPr>
          <a:lstStyle/>
          <a:p>
            <a:endParaRPr lang="en-US" dirty="0"/>
          </a:p>
          <a:p>
            <a:r>
              <a:rPr lang="en-US" dirty="0"/>
              <a:t>2 GB of RAM: 2X more addresses in virtual memory than you have in physical memory</a:t>
            </a:r>
          </a:p>
          <a:p>
            <a:endParaRPr lang="en-US" dirty="0"/>
          </a:p>
          <a:p>
            <a:r>
              <a:rPr lang="en-US" dirty="0"/>
              <a:t>Depending how much memory your program uses, multiple virtual pages are going to be mapped into the same physical frame</a:t>
            </a:r>
          </a:p>
          <a:p>
            <a:endParaRPr lang="en-US" dirty="0"/>
          </a:p>
          <a:p>
            <a:r>
              <a:rPr lang="en-US" b="1" dirty="0">
                <a:solidFill>
                  <a:srgbClr val="C00000"/>
                </a:solidFill>
              </a:rPr>
              <a:t>Consequence</a:t>
            </a:r>
            <a:r>
              <a:rPr lang="en-US" dirty="0"/>
              <a:t>: in reality, each entry in the Page Table always has [at least] one additional bit</a:t>
            </a:r>
          </a:p>
          <a:p>
            <a:pPr lvl="1"/>
            <a:r>
              <a:rPr lang="en-US" dirty="0">
                <a:solidFill>
                  <a:srgbClr val="0070C0"/>
                </a:solidFill>
              </a:rPr>
              <a:t>clean</a:t>
            </a:r>
            <a:r>
              <a:rPr lang="en-US" dirty="0"/>
              <a:t>/</a:t>
            </a:r>
            <a:r>
              <a:rPr lang="en-US" dirty="0">
                <a:solidFill>
                  <a:srgbClr val="0070C0"/>
                </a:solidFill>
              </a:rPr>
              <a:t>dirty</a:t>
            </a:r>
            <a:r>
              <a:rPr lang="en-US" dirty="0"/>
              <a:t> bit – indicates that translation to frame should not proceed immediately </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114678" y="1059578"/>
            <a:ext cx="4389331" cy="5506616"/>
          </a:xfrm>
          <a:prstGeom prst="rect">
            <a:avLst/>
          </a:prstGeom>
        </p:spPr>
      </p:pic>
    </p:spTree>
    <p:extLst>
      <p:ext uri="{BB962C8B-B14F-4D97-AF65-F5344CB8AC3E}">
        <p14:creationId xmlns:p14="http://schemas.microsoft.com/office/powerpoint/2010/main" val="202703936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The Clean/Dirty Bit &amp; the concept of Page Fault</a:t>
            </a:r>
          </a:p>
        </p:txBody>
      </p:sp>
      <p:sp>
        <p:nvSpPr>
          <p:cNvPr id="6" name="Content Placeholder 5"/>
          <p:cNvSpPr>
            <a:spLocks noGrp="1"/>
          </p:cNvSpPr>
          <p:nvPr>
            <p:ph idx="1"/>
          </p:nvPr>
        </p:nvSpPr>
        <p:spPr/>
        <p:txBody>
          <a:bodyPr>
            <a:normAutofit/>
          </a:bodyPr>
          <a:lstStyle/>
          <a:p>
            <a:endParaRPr lang="en-US" dirty="0"/>
          </a:p>
          <a:p>
            <a:r>
              <a:rPr lang="en-US" dirty="0"/>
              <a:t>Bit is “clean”: two conditions need to happen for the bit to be clean</a:t>
            </a:r>
          </a:p>
          <a:p>
            <a:pPr lvl="1"/>
            <a:r>
              <a:rPr lang="en-US" dirty="0"/>
              <a:t>The frame that the page gets translated into has been loaded in main memory (think onset of execution)</a:t>
            </a:r>
          </a:p>
          <a:p>
            <a:pPr lvl="1"/>
            <a:r>
              <a:rPr lang="en-US" dirty="0"/>
              <a:t>Since last translation, that very frame has not been associated with other virtual page</a:t>
            </a:r>
          </a:p>
          <a:p>
            <a:endParaRPr lang="en-US" dirty="0"/>
          </a:p>
          <a:p>
            <a:endParaRPr lang="en-US" dirty="0"/>
          </a:p>
          <a:p>
            <a:r>
              <a:rPr lang="en-US" dirty="0"/>
              <a:t>Bit is “dirty”:</a:t>
            </a:r>
          </a:p>
          <a:p>
            <a:pPr lvl="1"/>
            <a:r>
              <a:rPr lang="en-US" dirty="0"/>
              <a:t>We called this before “page fault”, costly scenario to handle</a:t>
            </a:r>
          </a:p>
          <a:p>
            <a:pPr lvl="1"/>
            <a:r>
              <a:rPr lang="en-US" dirty="0"/>
              <a:t>The OS will look for the needed frame on disk (secondary memory)</a:t>
            </a:r>
          </a:p>
          <a:p>
            <a:pPr lvl="2"/>
            <a:r>
              <a:rPr lang="en-US" dirty="0"/>
              <a:t>The way you can think about it: the RAM (main mem) is the cache of the hard-disk (secondary mem)</a:t>
            </a:r>
          </a:p>
          <a:p>
            <a:pPr lvl="3"/>
            <a:r>
              <a:rPr lang="en-US" dirty="0"/>
              <a:t>If bit in Page Table is dirty, the translation refers to address in secondary memory, not in main memory</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4177527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Case 2: Assume 16 GB of RAM (beefy workstation)</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normAutofit fontScale="92500" lnSpcReduction="10000"/>
              </a:bodyPr>
              <a:lstStyle/>
              <a:p>
                <a:endParaRPr lang="en-US" dirty="0"/>
              </a:p>
              <a:p>
                <a14:m>
                  <m:oMath xmlns:m="http://schemas.openxmlformats.org/officeDocument/2006/math">
                    <m:r>
                      <a:rPr lang="en-US" b="0" i="1" smtClean="0">
                        <a:latin typeface="Cambria Math" panose="02040503050406030204" pitchFamily="18" charset="0"/>
                      </a:rPr>
                      <m:t>16≫4</m:t>
                    </m:r>
                  </m:oMath>
                </a14:m>
                <a:r>
                  <a:rPr lang="en-US" dirty="0"/>
                  <a:t> GB: this is good for your code, the likelihood of a memory frame getting evicted is small</a:t>
                </a:r>
                <a:r>
                  <a:rPr lang="en-US" dirty="0">
                    <a:solidFill>
                      <a:srgbClr val="C00000"/>
                    </a:solidFill>
                  </a:rPr>
                  <a:t>er</a:t>
                </a:r>
              </a:p>
              <a:p>
                <a:endParaRPr lang="en-US" dirty="0"/>
              </a:p>
              <a:p>
                <a:r>
                  <a:rPr lang="en-US" dirty="0"/>
                  <a:t>PT should be “wide” enough (have enough bits) to recreate addresses to 16 GB of information</a:t>
                </a:r>
              </a:p>
              <a:p>
                <a:pPr lvl="1"/>
                <a:r>
                  <a:rPr lang="en-US" dirty="0"/>
                  <a:t>You need 22 bits for pages of 4096 bytes:</a:t>
                </a:r>
              </a:p>
              <a:p>
                <a:pPr lvl="2"/>
                <a:r>
                  <a:rPr lang="en-US" dirty="0"/>
                  <a:t>4096: 12 bits</a:t>
                </a:r>
              </a:p>
              <a:p>
                <a:pPr lvl="2"/>
                <a:r>
                  <a:rPr lang="en-US" dirty="0"/>
                  <a:t>16 GB: need 34 bits to store addresses</a:t>
                </a:r>
              </a:p>
              <a:p>
                <a:pPr lvl="2"/>
                <a:r>
                  <a:rPr lang="en-US" dirty="0"/>
                  <a:t>34-12=22 bits needed in each entry of the translation table</a:t>
                </a:r>
              </a:p>
              <a:p>
                <a:pPr lvl="1"/>
                <a:r>
                  <a:rPr lang="en-US" dirty="0"/>
                  <a:t>NOTE: You have the same number of entries in the PT; they’re just wider compared to Case 1.</a:t>
                </a:r>
              </a:p>
              <a:p>
                <a:endParaRPr lang="en-US" dirty="0"/>
              </a:p>
              <a:p>
                <a:r>
                  <a:rPr lang="en-US" dirty="0"/>
                  <a:t>Note: clean/dirty bit also present if you have lots of physical memory since other programs run on the machine can render the bit “dirty”</a:t>
                </a:r>
              </a:p>
              <a:p>
                <a:pPr lvl="1"/>
                <a:r>
                  <a:rPr lang="en-US" dirty="0"/>
                  <a:t>Imagine you run your code and Matlab comes in and starts working on 3.4 GB of memory</a:t>
                </a:r>
              </a:p>
              <a:p>
                <a:pPr lvl="2"/>
                <a:r>
                  <a:rPr lang="en-US" dirty="0"/>
                  <a:t>Some of your frames will likely get evicted to disk</a:t>
                </a:r>
              </a:p>
              <a:p>
                <a:pPr lvl="3"/>
                <a:r>
                  <a:rPr lang="en-US" dirty="0"/>
                  <a:t>Recall the concept of memory hierarchy, when things don’t fit, they’re send down the memory hierarchy</a:t>
                </a:r>
              </a:p>
              <a:p>
                <a:endParaRPr lang="en-US" dirty="0"/>
              </a:p>
              <a:p>
                <a:pPr lvl="2"/>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561" r="-968"/>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0749286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2400" dirty="0"/>
              <a:t>[Short Topic]</a:t>
            </a:r>
            <a:r>
              <a:rPr lang="en-US" dirty="0"/>
              <a:t> </a:t>
            </a:r>
            <a:r>
              <a:rPr lang="en-US" dirty="0" err="1">
                <a:latin typeface="Consolas" panose="020B0609020204030204" pitchFamily="49" charset="0"/>
              </a:rPr>
              <a:t>gdb</a:t>
            </a:r>
            <a:r>
              <a:rPr lang="en-US" dirty="0">
                <a:latin typeface="Consolas" panose="020B0609020204030204" pitchFamily="49" charset="0"/>
              </a:rPr>
              <a:t>/VS</a:t>
            </a:r>
            <a:r>
              <a:rPr lang="en-US" dirty="0"/>
              <a:t> Pointers: Pointing In Virtual or Physical Memory?</a:t>
            </a:r>
          </a:p>
        </p:txBody>
      </p:sp>
      <p:sp>
        <p:nvSpPr>
          <p:cNvPr id="6" name="Content Placeholder 5"/>
          <p:cNvSpPr>
            <a:spLocks noGrp="1"/>
          </p:cNvSpPr>
          <p:nvPr>
            <p:ph sz="half" idx="2"/>
          </p:nvPr>
        </p:nvSpPr>
        <p:spPr>
          <a:xfrm>
            <a:off x="6265358" y="994423"/>
            <a:ext cx="5640435" cy="4528831"/>
          </a:xfrm>
        </p:spPr>
        <p:txBody>
          <a:bodyPr>
            <a:normAutofit/>
          </a:bodyPr>
          <a:lstStyle/>
          <a:p>
            <a:endParaRPr lang="en-US" dirty="0"/>
          </a:p>
          <a:p>
            <a:r>
              <a:rPr lang="en-US" dirty="0"/>
              <a:t>Q: Is 0x000000DD582FFA18 an address in the virtual mem. or in the physical mem.?</a:t>
            </a:r>
          </a:p>
          <a:p>
            <a:pPr lvl="1"/>
            <a:endParaRPr lang="en-US" dirty="0"/>
          </a:p>
          <a:p>
            <a:pPr lvl="1"/>
            <a:endParaRPr lang="en-US" dirty="0"/>
          </a:p>
          <a:p>
            <a:pPr lvl="1"/>
            <a:endParaRPr lang="en-US" dirty="0"/>
          </a:p>
          <a:p>
            <a:r>
              <a:rPr lang="en-US" dirty="0"/>
              <a:t>A: This is a virtual memory address</a:t>
            </a:r>
          </a:p>
          <a:p>
            <a:pPr lvl="1"/>
            <a:r>
              <a:rPr lang="en-US" dirty="0"/>
              <a:t>You see physical addresses if you are Linus Torvalds and work on kernel development</a:t>
            </a:r>
          </a:p>
          <a:p>
            <a:endParaRPr lang="en-US" dirty="0"/>
          </a:p>
          <a:p>
            <a:endParaRPr lang="en-US"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10" name="Picture 9"/>
          <p:cNvPicPr>
            <a:picLocks noChangeAspect="1"/>
          </p:cNvPicPr>
          <p:nvPr/>
        </p:nvPicPr>
        <p:blipFill>
          <a:blip r:embed="rId2"/>
          <a:stretch>
            <a:fillRect/>
          </a:stretch>
        </p:blipFill>
        <p:spPr>
          <a:xfrm>
            <a:off x="313847" y="1286277"/>
            <a:ext cx="5680448" cy="4097155"/>
          </a:xfrm>
          <a:prstGeom prst="rect">
            <a:avLst/>
          </a:prstGeom>
        </p:spPr>
      </p:pic>
      <p:sp>
        <p:nvSpPr>
          <p:cNvPr id="5" name="Rectangle 4"/>
          <p:cNvSpPr/>
          <p:nvPr/>
        </p:nvSpPr>
        <p:spPr>
          <a:xfrm>
            <a:off x="284033" y="5523254"/>
            <a:ext cx="5139475" cy="954107"/>
          </a:xfrm>
          <a:prstGeom prst="rect">
            <a:avLst/>
          </a:prstGeom>
        </p:spPr>
        <p:txBody>
          <a:bodyPr wrap="square">
            <a:spAutoFit/>
          </a:bodyPr>
          <a:lstStyle/>
          <a:p>
            <a:r>
              <a:rPr lang="en-US" sz="1400" dirty="0"/>
              <a:t>Quick note: addresses are provided in hex representation</a:t>
            </a:r>
          </a:p>
          <a:p>
            <a:r>
              <a:rPr lang="en-US" sz="1400" dirty="0"/>
              <a:t>Fewer digits to look at (would you prefer to look at 64 binary digits?)</a:t>
            </a:r>
          </a:p>
          <a:p>
            <a:r>
              <a:rPr lang="en-US" sz="1400" dirty="0"/>
              <a:t>Easy to figure out – each byte filled w/ binary digits translates into two digits out of the 16 hex digits used for the address</a:t>
            </a:r>
          </a:p>
        </p:txBody>
      </p:sp>
      <p:grpSp>
        <p:nvGrpSpPr>
          <p:cNvPr id="8" name="Group 7"/>
          <p:cNvGrpSpPr/>
          <p:nvPr/>
        </p:nvGrpSpPr>
        <p:grpSpPr>
          <a:xfrm>
            <a:off x="8072878" y="4305836"/>
            <a:ext cx="2421372" cy="1839801"/>
            <a:chOff x="8187619" y="3783957"/>
            <a:chExt cx="2421372" cy="1839801"/>
          </a:xfrm>
        </p:grpSpPr>
        <p:pic>
          <p:nvPicPr>
            <p:cNvPr id="3" name="Picture 2"/>
            <p:cNvPicPr>
              <a:picLocks noChangeAspect="1"/>
            </p:cNvPicPr>
            <p:nvPr/>
          </p:nvPicPr>
          <p:blipFill>
            <a:blip r:embed="rId3"/>
            <a:stretch>
              <a:fillRect/>
            </a:stretch>
          </p:blipFill>
          <p:spPr>
            <a:xfrm>
              <a:off x="8187619" y="3783957"/>
              <a:ext cx="2202620" cy="1655135"/>
            </a:xfrm>
            <a:prstGeom prst="rect">
              <a:avLst/>
            </a:prstGeom>
          </p:spPr>
        </p:pic>
        <mc:AlternateContent xmlns:mc="http://schemas.openxmlformats.org/markup-compatibility/2006">
          <mc:Choice xmlns:a14="http://schemas.microsoft.com/office/drawing/2010/main" Requires="a14">
            <p:sp>
              <p:nvSpPr>
                <p:cNvPr id="7" name="Rectangle 6"/>
                <p:cNvSpPr/>
                <p:nvPr/>
              </p:nvSpPr>
              <p:spPr>
                <a:xfrm>
                  <a:off x="8279507" y="5439092"/>
                  <a:ext cx="2329484" cy="184666"/>
                </a:xfrm>
                <a:prstGeom prst="rect">
                  <a:avLst/>
                </a:prstGeom>
              </p:spPr>
              <p:txBody>
                <a:bodyPr wrap="none">
                  <a:spAutoFit/>
                </a:bodyPr>
                <a:lstStyle/>
                <a:p>
                  <a:r>
                    <a:rPr lang="en-US" sz="600" dirty="0"/>
                    <a:t>[https://inst.eecs.berkeley.edu/~cs61c/sp14/disc/12/dis12Sol.pdf]</a:t>
                  </a:r>
                  <a14:m>
                    <m:oMath xmlns:m="http://schemas.openxmlformats.org/officeDocument/2006/math">
                      <m:r>
                        <a:rPr lang="en-US" sz="600" b="0" i="1" smtClean="0">
                          <a:latin typeface="Cambria Math" panose="02040503050406030204" pitchFamily="18" charset="0"/>
                        </a:rPr>
                        <m:t>→</m:t>
                      </m:r>
                    </m:oMath>
                  </a14:m>
                  <a:endParaRPr lang="en-US" sz="600" dirty="0"/>
                </a:p>
              </p:txBody>
            </p:sp>
          </mc:Choice>
          <mc:Fallback>
            <p:sp>
              <p:nvSpPr>
                <p:cNvPr id="7" name="Rectangle 6"/>
                <p:cNvSpPr>
                  <a:spLocks noRot="1" noChangeAspect="1" noMove="1" noResize="1" noEditPoints="1" noAdjustHandles="1" noChangeArrowheads="1" noChangeShapeType="1" noTextEdit="1"/>
                </p:cNvSpPr>
                <p:nvPr/>
              </p:nvSpPr>
              <p:spPr>
                <a:xfrm>
                  <a:off x="8279507" y="5439092"/>
                  <a:ext cx="2329484" cy="184666"/>
                </a:xfrm>
                <a:prstGeom prst="rect">
                  <a:avLst/>
                </a:prstGeom>
                <a:blipFill>
                  <a:blip r:embed="rId4"/>
                  <a:stretch>
                    <a:fillRect b="-3333"/>
                  </a:stretch>
                </a:blipFill>
              </p:spPr>
              <p:txBody>
                <a:bodyPr/>
                <a:lstStyle/>
                <a:p>
                  <a:r>
                    <a:rPr lang="en-US">
                      <a:noFill/>
                    </a:rPr>
                    <a:t> </a:t>
                  </a:r>
                </a:p>
              </p:txBody>
            </p:sp>
          </mc:Fallback>
        </mc:AlternateContent>
      </p:grpSp>
      <p:cxnSp>
        <p:nvCxnSpPr>
          <p:cNvPr id="12" name="Straight Arrow Connector 11"/>
          <p:cNvCxnSpPr/>
          <p:nvPr/>
        </p:nvCxnSpPr>
        <p:spPr>
          <a:xfrm flipH="1">
            <a:off x="3733137" y="1769165"/>
            <a:ext cx="3808676" cy="2536671"/>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18710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000" dirty="0"/>
              <a:t>[Short Topic] </a:t>
            </a:r>
            <a:r>
              <a:rPr lang="en-US" dirty="0"/>
              <a:t>The Unit of Address Resolution</a:t>
            </a:r>
          </a:p>
        </p:txBody>
      </p:sp>
      <p:sp>
        <p:nvSpPr>
          <p:cNvPr id="3" name="Content Placeholder 2"/>
          <p:cNvSpPr>
            <a:spLocks noGrp="1"/>
          </p:cNvSpPr>
          <p:nvPr>
            <p:ph idx="1"/>
          </p:nvPr>
        </p:nvSpPr>
        <p:spPr/>
        <p:txBody>
          <a:bodyPr/>
          <a:lstStyle/>
          <a:p>
            <a:endParaRPr lang="en-US" sz="2000" dirty="0"/>
          </a:p>
          <a:p>
            <a:r>
              <a:rPr lang="en-US" sz="2000" dirty="0"/>
              <a:t>How many bits are available for data storage at each address?</a:t>
            </a:r>
          </a:p>
          <a:p>
            <a:r>
              <a:rPr lang="en-US" sz="2000" dirty="0"/>
              <a:t>Example:</a:t>
            </a:r>
          </a:p>
          <a:p>
            <a:pPr lvl="1"/>
            <a:r>
              <a:rPr lang="en-US" dirty="0"/>
              <a:t>We have 2</a:t>
            </a:r>
            <a:r>
              <a:rPr lang="en-US" baseline="30000" dirty="0"/>
              <a:t>32</a:t>
            </a:r>
            <a:r>
              <a:rPr lang="en-US" dirty="0"/>
              <a:t> addresses that we can access</a:t>
            </a:r>
          </a:p>
          <a:p>
            <a:pPr lvl="1"/>
            <a:r>
              <a:rPr lang="en-US" dirty="0"/>
              <a:t>If each address points to a location that stores 8 bits (one byte) then we have 4 GB of addressable memory</a:t>
            </a:r>
          </a:p>
          <a:p>
            <a:pPr lvl="1"/>
            <a:r>
              <a:rPr lang="en-US" dirty="0"/>
              <a:t>However, if each address refers to a location that stores 2 bytes, we have 8 GB of addressable memory</a:t>
            </a:r>
          </a:p>
          <a:p>
            <a:r>
              <a:rPr lang="en-US" sz="2000" dirty="0"/>
              <a:t>Intel and AMD CPUs: the unit of address resolution is 1 byte (8 bits)</a:t>
            </a:r>
          </a:p>
          <a:p>
            <a:pPr lvl="1"/>
            <a:endParaRPr lang="en-US" sz="1800" dirty="0"/>
          </a:p>
          <a:p>
            <a:r>
              <a:rPr lang="en-US" sz="2000" dirty="0"/>
              <a:t>Consequence: the Intel 32 bit processors “see” a virtual memory space that can be 4 GB big and can reference each byte therein</a:t>
            </a:r>
          </a:p>
        </p:txBody>
      </p:sp>
      <p:sp>
        <p:nvSpPr>
          <p:cNvPr id="6" name="Slide Number Placeholder 5"/>
          <p:cNvSpPr>
            <a:spLocks noGrp="1"/>
          </p:cNvSpPr>
          <p:nvPr>
            <p:ph type="sldNum" sz="quarter" idx="12"/>
          </p:nvPr>
        </p:nvSpPr>
        <p:spPr/>
        <p:txBody>
          <a:bodyPr/>
          <a:lstStyle/>
          <a:p>
            <a:fld id="{04A7C484-7E24-447E-8CB0-5149A4D34DEF}" type="slidenum">
              <a:rPr lang="en-US" altLang="en-US" smtClean="0"/>
              <a:pPr/>
              <a:t>64</a:t>
            </a:fld>
            <a:endParaRPr lang="en-US" altLang="en-US"/>
          </a:p>
        </p:txBody>
      </p:sp>
    </p:spTree>
    <p:extLst>
      <p:ext uri="{BB962C8B-B14F-4D97-AF65-F5344CB8AC3E}">
        <p14:creationId xmlns:p14="http://schemas.microsoft.com/office/powerpoint/2010/main" val="177063622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8AB65B-4DB8-461E-BF67-E1A4DFB33190}"/>
              </a:ext>
            </a:extLst>
          </p:cNvPr>
          <p:cNvSpPr>
            <a:spLocks noGrp="1"/>
          </p:cNvSpPr>
          <p:nvPr>
            <p:ph type="title"/>
          </p:nvPr>
        </p:nvSpPr>
        <p:spPr/>
        <p:txBody>
          <a:bodyPr>
            <a:normAutofit/>
          </a:bodyPr>
          <a:lstStyle/>
          <a:p>
            <a:r>
              <a:rPr kumimoji="0" lang="en-US" sz="2000" b="0" i="0" u="none" strike="noStrike" kern="1200" cap="none" spc="0" normalizeH="0" baseline="0" noProof="0" dirty="0">
                <a:ln>
                  <a:noFill/>
                </a:ln>
                <a:solidFill>
                  <a:prstClr val="white"/>
                </a:solidFill>
                <a:effectLst/>
                <a:uLnTx/>
                <a:uFillTx/>
                <a:latin typeface="Calibri Light" panose="020F0302020204030204"/>
                <a:ea typeface="+mj-ea"/>
                <a:cs typeface="+mj-cs"/>
              </a:rPr>
              <a:t>[New Short Topic] </a:t>
            </a:r>
            <a:r>
              <a:rPr lang="en-US" dirty="0"/>
              <a:t>Difference between thread and process</a:t>
            </a:r>
          </a:p>
        </p:txBody>
      </p:sp>
      <p:sp>
        <p:nvSpPr>
          <p:cNvPr id="3" name="Content Placeholder 2">
            <a:extLst>
              <a:ext uri="{FF2B5EF4-FFF2-40B4-BE49-F238E27FC236}">
                <a16:creationId xmlns:a16="http://schemas.microsoft.com/office/drawing/2014/main" id="{5977A277-9674-4DC1-9E8C-D7DD38DC7B25}"/>
              </a:ext>
            </a:extLst>
          </p:cNvPr>
          <p:cNvSpPr>
            <a:spLocks noGrp="1"/>
          </p:cNvSpPr>
          <p:nvPr>
            <p:ph idx="1"/>
          </p:nvPr>
        </p:nvSpPr>
        <p:spPr/>
        <p:txBody>
          <a:bodyPr>
            <a:normAutofit lnSpcReduction="10000"/>
          </a:bodyPr>
          <a:lstStyle/>
          <a:p>
            <a:endParaRPr lang="en-US" dirty="0"/>
          </a:p>
          <a:p>
            <a:r>
              <a:rPr lang="en-US" dirty="0"/>
              <a:t>A processor (core) can execute instructions from </a:t>
            </a:r>
            <a:r>
              <a:rPr lang="en-US" dirty="0">
                <a:solidFill>
                  <a:srgbClr val="0070C0"/>
                </a:solidFill>
              </a:rPr>
              <a:t>multiple threads</a:t>
            </a:r>
            <a:r>
              <a:rPr lang="en-US" dirty="0"/>
              <a:t> at the same time </a:t>
            </a:r>
          </a:p>
          <a:p>
            <a:pPr lvl="1"/>
            <a:r>
              <a:rPr lang="en-US" dirty="0"/>
              <a:t>This is a facet of TLP</a:t>
            </a:r>
          </a:p>
          <a:p>
            <a:pPr lvl="1"/>
            <a:r>
              <a:rPr lang="en-US" dirty="0"/>
              <a:t>Example: OpenMP launches 2 threads to perform a for-loop in parallel</a:t>
            </a:r>
          </a:p>
          <a:p>
            <a:endParaRPr lang="en-US" dirty="0"/>
          </a:p>
          <a:p>
            <a:r>
              <a:rPr lang="en-US" dirty="0"/>
              <a:t>A processor (core) can execute instructions from </a:t>
            </a:r>
            <a:r>
              <a:rPr lang="en-US" dirty="0">
                <a:solidFill>
                  <a:srgbClr val="0070C0"/>
                </a:solidFill>
              </a:rPr>
              <a:t>multiple processes</a:t>
            </a:r>
            <a:r>
              <a:rPr lang="en-US" dirty="0"/>
              <a:t> at the same time </a:t>
            </a:r>
          </a:p>
          <a:p>
            <a:pPr lvl="1"/>
            <a:r>
              <a:rPr lang="en-US" dirty="0"/>
              <a:t>This is a facet of TLP</a:t>
            </a:r>
          </a:p>
          <a:p>
            <a:pPr lvl="1"/>
            <a:r>
              <a:rPr lang="en-US" dirty="0"/>
              <a:t>Example: the OS runs both Outlook client and Chrome, and they’re simultaneously executed</a:t>
            </a:r>
          </a:p>
          <a:p>
            <a:endParaRPr lang="en-US" dirty="0"/>
          </a:p>
          <a:p>
            <a:endParaRPr lang="en-US" dirty="0"/>
          </a:p>
          <a:p>
            <a:r>
              <a:rPr lang="en-US" dirty="0"/>
              <a:t>What is the difference?</a:t>
            </a:r>
          </a:p>
          <a:p>
            <a:pPr lvl="1"/>
            <a:r>
              <a:rPr lang="en-US" dirty="0"/>
              <a:t>The threads operate in the same virtual memory space; therefore, there is </a:t>
            </a:r>
            <a:r>
              <a:rPr lang="en-US" dirty="0">
                <a:solidFill>
                  <a:srgbClr val="0070C0"/>
                </a:solidFill>
              </a:rPr>
              <a:t>one</a:t>
            </a:r>
            <a:r>
              <a:rPr lang="en-US" dirty="0"/>
              <a:t> Page Table</a:t>
            </a:r>
          </a:p>
          <a:p>
            <a:pPr lvl="1"/>
            <a:r>
              <a:rPr lang="en-US" dirty="0"/>
              <a:t>The processes each has its own virtual memory space; therefore, there are </a:t>
            </a:r>
            <a:r>
              <a:rPr lang="en-US" dirty="0">
                <a:solidFill>
                  <a:srgbClr val="0070C0"/>
                </a:solidFill>
              </a:rPr>
              <a:t>two</a:t>
            </a:r>
            <a:r>
              <a:rPr lang="en-US" dirty="0"/>
              <a:t> Page Tables</a:t>
            </a:r>
          </a:p>
          <a:p>
            <a:pPr lvl="1"/>
            <a:endParaRPr lang="en-US" dirty="0"/>
          </a:p>
          <a:p>
            <a:pPr lvl="1"/>
            <a:endParaRPr lang="en-US" dirty="0"/>
          </a:p>
        </p:txBody>
      </p:sp>
      <p:sp>
        <p:nvSpPr>
          <p:cNvPr id="4" name="Slide Number Placeholder 3">
            <a:extLst>
              <a:ext uri="{FF2B5EF4-FFF2-40B4-BE49-F238E27FC236}">
                <a16:creationId xmlns:a16="http://schemas.microsoft.com/office/drawing/2014/main" id="{37570497-DACB-4AA0-BE53-FD6A6B1B839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701000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E9A8545-C522-4290-84A0-DA2BA84C178D}"/>
              </a:ext>
            </a:extLst>
          </p:cNvPr>
          <p:cNvSpPr>
            <a:spLocks noGrp="1"/>
          </p:cNvSpPr>
          <p:nvPr>
            <p:ph type="title"/>
          </p:nvPr>
        </p:nvSpPr>
        <p:spPr/>
        <p:txBody>
          <a:bodyPr/>
          <a:lstStyle/>
          <a:p>
            <a:r>
              <a:rPr lang="en-US" dirty="0"/>
              <a:t>In the weeds… A matter of semantics</a:t>
            </a:r>
          </a:p>
        </p:txBody>
      </p:sp>
      <p:sp>
        <p:nvSpPr>
          <p:cNvPr id="6" name="Content Placeholder 5">
            <a:extLst>
              <a:ext uri="{FF2B5EF4-FFF2-40B4-BE49-F238E27FC236}">
                <a16:creationId xmlns:a16="http://schemas.microsoft.com/office/drawing/2014/main" id="{F2D20F6E-A196-49DB-982A-46038D58D947}"/>
              </a:ext>
            </a:extLst>
          </p:cNvPr>
          <p:cNvSpPr>
            <a:spLocks noGrp="1"/>
          </p:cNvSpPr>
          <p:nvPr>
            <p:ph idx="1"/>
          </p:nvPr>
        </p:nvSpPr>
        <p:spPr/>
        <p:txBody>
          <a:bodyPr/>
          <a:lstStyle/>
          <a:p>
            <a:endParaRPr lang="en-US" dirty="0"/>
          </a:p>
          <a:p>
            <a:endParaRPr lang="en-US" dirty="0"/>
          </a:p>
          <a:p>
            <a:r>
              <a:rPr lang="en-US" dirty="0"/>
              <a:t>The OS runs your program</a:t>
            </a:r>
          </a:p>
          <a:p>
            <a:pPr lvl="1"/>
            <a:r>
              <a:rPr lang="en-US" dirty="0"/>
              <a:t>The program is run</a:t>
            </a:r>
          </a:p>
          <a:p>
            <a:endParaRPr lang="en-US" dirty="0"/>
          </a:p>
          <a:p>
            <a:endParaRPr lang="en-US" dirty="0"/>
          </a:p>
          <a:p>
            <a:r>
              <a:rPr lang="en-US" dirty="0"/>
              <a:t>The processor (core) executes [the instructions of] your program</a:t>
            </a:r>
          </a:p>
          <a:p>
            <a:pPr lvl="1"/>
            <a:r>
              <a:rPr lang="en-US" dirty="0"/>
              <a:t>The instructions are executed</a:t>
            </a:r>
          </a:p>
        </p:txBody>
      </p:sp>
      <p:sp>
        <p:nvSpPr>
          <p:cNvPr id="4" name="Slide Number Placeholder 3">
            <a:extLst>
              <a:ext uri="{FF2B5EF4-FFF2-40B4-BE49-F238E27FC236}">
                <a16:creationId xmlns:a16="http://schemas.microsoft.com/office/drawing/2014/main" id="{46DF52D1-ECCE-4ED6-BF5D-E4D6818BF2B5}"/>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3378996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000" dirty="0">
                <a:solidFill>
                  <a:prstClr val="white"/>
                </a:solidFill>
              </a:rPr>
              <a:t>[New Short Topic] </a:t>
            </a:r>
            <a:r>
              <a:rPr lang="en-US" dirty="0"/>
              <a:t>The 32 to 64 bit migration (1/2)</a:t>
            </a:r>
          </a:p>
        </p:txBody>
      </p:sp>
      <p:sp>
        <p:nvSpPr>
          <p:cNvPr id="3" name="Content Placeholder 2"/>
          <p:cNvSpPr>
            <a:spLocks noGrp="1"/>
          </p:cNvSpPr>
          <p:nvPr>
            <p:ph idx="1"/>
          </p:nvPr>
        </p:nvSpPr>
        <p:spPr/>
        <p:txBody>
          <a:bodyPr/>
          <a:lstStyle/>
          <a:p>
            <a:pPr lvl="1"/>
            <a:endParaRPr lang="en-US" sz="1600" dirty="0"/>
          </a:p>
          <a:p>
            <a:pPr lvl="1"/>
            <a:endParaRPr lang="en-US" sz="1600" dirty="0"/>
          </a:p>
          <a:p>
            <a:r>
              <a:rPr lang="en-US" sz="2000" dirty="0"/>
              <a:t>If the architecture and OS have 32 bits to represent addresses, it means that 2</a:t>
            </a:r>
            <a:r>
              <a:rPr lang="en-US" sz="2000" baseline="30000" dirty="0"/>
              <a:t>32</a:t>
            </a:r>
            <a:r>
              <a:rPr lang="en-US" sz="2000" dirty="0"/>
              <a:t> addresses can be referenced</a:t>
            </a:r>
          </a:p>
          <a:p>
            <a:pPr lvl="1"/>
            <a:endParaRPr lang="en-US" sz="1400" dirty="0"/>
          </a:p>
          <a:p>
            <a:pPr lvl="1"/>
            <a:endParaRPr lang="en-US" sz="1400" dirty="0"/>
          </a:p>
          <a:p>
            <a:r>
              <a:rPr lang="en-US" sz="2000" dirty="0"/>
              <a:t>The data sets that we’re working with today are really large</a:t>
            </a:r>
          </a:p>
          <a:p>
            <a:pPr lvl="1"/>
            <a:r>
              <a:rPr lang="en-US" sz="1600" dirty="0"/>
              <a:t>Having only 2</a:t>
            </a:r>
            <a:r>
              <a:rPr lang="en-US" sz="1600" baseline="30000" dirty="0"/>
              <a:t>32</a:t>
            </a:r>
            <a:r>
              <a:rPr lang="en-US" sz="1600" dirty="0"/>
              <a:t> addresses to work with hardly enough</a:t>
            </a:r>
          </a:p>
          <a:p>
            <a:pPr lvl="1"/>
            <a:r>
              <a:rPr lang="en-US" sz="1600" dirty="0"/>
              <a:t>Example: I have 32 GB of RAM and need to work with 8 GB array. How do I reach the end of array? Addresses are not large enough…</a:t>
            </a:r>
          </a:p>
          <a:p>
            <a:pPr lvl="1"/>
            <a:endParaRPr lang="en-US" sz="1400" dirty="0"/>
          </a:p>
          <a:p>
            <a:pPr lvl="1"/>
            <a:endParaRPr lang="en-US" sz="1400" dirty="0"/>
          </a:p>
          <a:p>
            <a:r>
              <a:rPr lang="en-US" sz="2000" dirty="0"/>
              <a:t>This motivated push towards having addresses represented using 64 bits: </a:t>
            </a:r>
          </a:p>
          <a:p>
            <a:pPr lvl="1"/>
            <a:r>
              <a:rPr lang="en-US" sz="1600" dirty="0"/>
              <a:t>Memory space that I can address balloons to 2</a:t>
            </a:r>
            <a:r>
              <a:rPr lang="en-US" sz="1600" baseline="30000" dirty="0"/>
              <a:t>64</a:t>
            </a:r>
            <a:r>
              <a:rPr lang="en-US" sz="1600" dirty="0"/>
              <a:t> bytes</a:t>
            </a:r>
          </a:p>
        </p:txBody>
      </p:sp>
      <p:sp>
        <p:nvSpPr>
          <p:cNvPr id="6" name="Slide Number Placeholder 5"/>
          <p:cNvSpPr>
            <a:spLocks noGrp="1"/>
          </p:cNvSpPr>
          <p:nvPr>
            <p:ph type="sldNum" sz="quarter" idx="12"/>
          </p:nvPr>
        </p:nvSpPr>
        <p:spPr/>
        <p:txBody>
          <a:bodyPr/>
          <a:lstStyle/>
          <a:p>
            <a:fld id="{04A7C484-7E24-447E-8CB0-5149A4D34DEF}" type="slidenum">
              <a:rPr lang="en-US" altLang="en-US" smtClean="0"/>
              <a:pPr/>
              <a:t>67</a:t>
            </a:fld>
            <a:endParaRPr lang="en-US" altLang="en-US"/>
          </a:p>
        </p:txBody>
      </p:sp>
    </p:spTree>
    <p:extLst>
      <p:ext uri="{BB962C8B-B14F-4D97-AF65-F5344CB8AC3E}">
        <p14:creationId xmlns:p14="http://schemas.microsoft.com/office/powerpoint/2010/main" val="374967943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32 to 64 Bit Migration (2/2)</a:t>
            </a:r>
          </a:p>
        </p:txBody>
      </p:sp>
      <p:sp>
        <p:nvSpPr>
          <p:cNvPr id="3" name="Content Placeholder 2"/>
          <p:cNvSpPr>
            <a:spLocks noGrp="1"/>
          </p:cNvSpPr>
          <p:nvPr>
            <p:ph idx="1"/>
          </p:nvPr>
        </p:nvSpPr>
        <p:spPr/>
        <p:txBody>
          <a:bodyPr/>
          <a:lstStyle/>
          <a:p>
            <a:endParaRPr lang="en-US" sz="2000" dirty="0"/>
          </a:p>
          <a:p>
            <a:endParaRPr lang="en-US" sz="2000" dirty="0"/>
          </a:p>
          <a:p>
            <a:r>
              <a:rPr lang="en-US" sz="2000" dirty="0"/>
              <a:t>Note that a 64 bit architecture typically calls for two things:</a:t>
            </a:r>
            <a:br>
              <a:rPr lang="en-US" sz="2000" dirty="0"/>
            </a:br>
            <a:endParaRPr lang="en-US" sz="2000" dirty="0"/>
          </a:p>
          <a:p>
            <a:endParaRPr lang="en-US" sz="2000" dirty="0"/>
          </a:p>
          <a:p>
            <a:pPr lvl="1"/>
            <a:r>
              <a:rPr lang="en-US" sz="1800" dirty="0"/>
              <a:t>From a </a:t>
            </a:r>
            <a:r>
              <a:rPr lang="en-US" sz="1800" dirty="0">
                <a:solidFill>
                  <a:srgbClr val="0070C0"/>
                </a:solidFill>
              </a:rPr>
              <a:t>hardware</a:t>
            </a:r>
            <a:r>
              <a:rPr lang="en-US" sz="1800" dirty="0"/>
              <a:t> perspective: size of the registers, translation tables, tags in caches, etc. – they need to change</a:t>
            </a:r>
            <a:br>
              <a:rPr lang="en-US" sz="1800" dirty="0"/>
            </a:br>
            <a:endParaRPr lang="en-US" sz="1800" dirty="0"/>
          </a:p>
          <a:p>
            <a:pPr lvl="1"/>
            <a:endParaRPr lang="en-US" sz="1800" dirty="0"/>
          </a:p>
          <a:p>
            <a:pPr lvl="1"/>
            <a:r>
              <a:rPr lang="en-US" sz="1800" dirty="0"/>
              <a:t>From a </a:t>
            </a:r>
            <a:r>
              <a:rPr lang="en-US" sz="1800" dirty="0">
                <a:solidFill>
                  <a:srgbClr val="0070C0"/>
                </a:solidFill>
              </a:rPr>
              <a:t>software/OS</a:t>
            </a:r>
            <a:r>
              <a:rPr lang="en-US" sz="1800" dirty="0"/>
              <a:t> perspective, the program “operates” in a huge virtual memory space</a:t>
            </a:r>
          </a:p>
          <a:p>
            <a:pPr lvl="2"/>
            <a:r>
              <a:rPr lang="en-US" dirty="0"/>
              <a:t>The new number of addressable bytes: 18,446,744,073,709,551,615</a:t>
            </a:r>
          </a:p>
          <a:p>
            <a:pPr lvl="2"/>
            <a:r>
              <a:rPr lang="en-US" dirty="0"/>
              <a:t>In reality, the virtual memory addresses are represented using only about 40 to 50 bits</a:t>
            </a:r>
          </a:p>
        </p:txBody>
      </p:sp>
      <p:sp>
        <p:nvSpPr>
          <p:cNvPr id="6" name="Slide Number Placeholder 5"/>
          <p:cNvSpPr>
            <a:spLocks noGrp="1"/>
          </p:cNvSpPr>
          <p:nvPr>
            <p:ph type="sldNum" sz="quarter" idx="12"/>
          </p:nvPr>
        </p:nvSpPr>
        <p:spPr/>
        <p:txBody>
          <a:bodyPr/>
          <a:lstStyle/>
          <a:p>
            <a:fld id="{04A7C484-7E24-447E-8CB0-5149A4D34DEF}" type="slidenum">
              <a:rPr lang="en-US" altLang="en-US" smtClean="0"/>
              <a:pPr/>
              <a:t>68</a:t>
            </a:fld>
            <a:endParaRPr lang="en-US" altLang="en-US"/>
          </a:p>
        </p:txBody>
      </p:sp>
    </p:spTree>
    <p:extLst>
      <p:ext uri="{BB962C8B-B14F-4D97-AF65-F5344CB8AC3E}">
        <p14:creationId xmlns:p14="http://schemas.microsoft.com/office/powerpoint/2010/main" val="41416141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Autofit/>
          </a:bodyPr>
          <a:lstStyle/>
          <a:p>
            <a:r>
              <a:rPr lang="en-US" dirty="0"/>
              <a:t>Example </a:t>
            </a:r>
            <a:r>
              <a:rPr lang="en-US" sz="2400" dirty="0"/>
              <a:t>[using CAE’s tux-103]</a:t>
            </a:r>
            <a:endParaRPr lang="en-US" dirty="0"/>
          </a:p>
        </p:txBody>
      </p:sp>
      <p:sp>
        <p:nvSpPr>
          <p:cNvPr id="4" name="Slide Number Placeholder 3"/>
          <p:cNvSpPr>
            <a:spLocks noGrp="1"/>
          </p:cNvSpPr>
          <p:nvPr>
            <p:ph type="sldNum" sz="quarter" idx="12"/>
          </p:nvPr>
        </p:nvSpPr>
        <p:spPr/>
        <p:txBody>
          <a:bodyPr/>
          <a:lstStyle/>
          <a:p>
            <a:fld id="{04A7C484-7E24-447E-8CB0-5149A4D34DEF}" type="slidenum">
              <a:rPr lang="en-US" altLang="en-US" smtClean="0"/>
              <a:pPr/>
              <a:t>69</a:t>
            </a:fld>
            <a:endParaRPr lang="en-US" altLang="en-US"/>
          </a:p>
        </p:txBody>
      </p:sp>
      <p:sp>
        <p:nvSpPr>
          <p:cNvPr id="7" name="Rectangle 6"/>
          <p:cNvSpPr/>
          <p:nvPr/>
        </p:nvSpPr>
        <p:spPr>
          <a:xfrm>
            <a:off x="2837330" y="2267726"/>
            <a:ext cx="4597400" cy="3139321"/>
          </a:xfrm>
          <a:prstGeom prst="rect">
            <a:avLst/>
          </a:prstGeom>
          <a:solidFill>
            <a:schemeClr val="bg1">
              <a:lumMod val="85000"/>
            </a:schemeClr>
          </a:solidFill>
          <a:ln>
            <a:solidFill>
              <a:srgbClr val="0070C0"/>
            </a:solidFill>
          </a:ln>
        </p:spPr>
        <p:txBody>
          <a:bodyPr wrap="square">
            <a:spAutoFit/>
          </a:bodyPr>
          <a:lstStyle/>
          <a:p>
            <a:r>
              <a:rPr lang="en-US" sz="1100" dirty="0">
                <a:latin typeface="Consolas" panose="020B0609020204030204" pitchFamily="49" charset="0"/>
              </a:rPr>
              <a:t>processor       : 0</a:t>
            </a:r>
          </a:p>
          <a:p>
            <a:r>
              <a:rPr lang="en-US" sz="1100" dirty="0" err="1">
                <a:latin typeface="Consolas" panose="020B0609020204030204" pitchFamily="49" charset="0"/>
              </a:rPr>
              <a:t>vendor_id</a:t>
            </a:r>
            <a:r>
              <a:rPr lang="en-US" sz="1100" dirty="0">
                <a:latin typeface="Consolas" panose="020B0609020204030204" pitchFamily="49" charset="0"/>
              </a:rPr>
              <a:t>       : </a:t>
            </a:r>
            <a:r>
              <a:rPr lang="en-US" sz="1100" dirty="0" err="1">
                <a:latin typeface="Consolas" panose="020B0609020204030204" pitchFamily="49" charset="0"/>
              </a:rPr>
              <a:t>GenuineIntel</a:t>
            </a:r>
            <a:endParaRPr lang="en-US" sz="1100" dirty="0">
              <a:latin typeface="Consolas" panose="020B0609020204030204" pitchFamily="49" charset="0"/>
            </a:endParaRPr>
          </a:p>
          <a:p>
            <a:r>
              <a:rPr lang="en-US" sz="1100" dirty="0" err="1">
                <a:latin typeface="Consolas" panose="020B0609020204030204" pitchFamily="49" charset="0"/>
              </a:rPr>
              <a:t>cpu</a:t>
            </a:r>
            <a:r>
              <a:rPr lang="en-US" sz="1100" dirty="0">
                <a:latin typeface="Consolas" panose="020B0609020204030204" pitchFamily="49" charset="0"/>
              </a:rPr>
              <a:t> family      : 6</a:t>
            </a:r>
          </a:p>
          <a:p>
            <a:r>
              <a:rPr lang="en-US" sz="1100" dirty="0">
                <a:latin typeface="Consolas" panose="020B0609020204030204" pitchFamily="49" charset="0"/>
              </a:rPr>
              <a:t>model           : 60</a:t>
            </a:r>
          </a:p>
          <a:p>
            <a:r>
              <a:rPr lang="en-US" sz="1100" dirty="0">
                <a:latin typeface="Consolas" panose="020B0609020204030204" pitchFamily="49" charset="0"/>
              </a:rPr>
              <a:t>model name      : Intel(R) Core(TM) i5-4570 CPU @ 3.20GHz</a:t>
            </a:r>
          </a:p>
          <a:p>
            <a:r>
              <a:rPr lang="en-US" sz="1100" dirty="0">
                <a:latin typeface="Consolas" panose="020B0609020204030204" pitchFamily="49" charset="0"/>
              </a:rPr>
              <a:t>stepping        : 3</a:t>
            </a:r>
          </a:p>
          <a:p>
            <a:r>
              <a:rPr lang="en-US" sz="1100" dirty="0">
                <a:latin typeface="Consolas" panose="020B0609020204030204" pitchFamily="49" charset="0"/>
              </a:rPr>
              <a:t>microcode       : 0x20</a:t>
            </a:r>
          </a:p>
          <a:p>
            <a:r>
              <a:rPr lang="en-US" sz="1100" dirty="0" err="1">
                <a:latin typeface="Consolas" panose="020B0609020204030204" pitchFamily="49" charset="0"/>
              </a:rPr>
              <a:t>cpu</a:t>
            </a:r>
            <a:r>
              <a:rPr lang="en-US" sz="1100" dirty="0">
                <a:latin typeface="Consolas" panose="020B0609020204030204" pitchFamily="49" charset="0"/>
              </a:rPr>
              <a:t> MHz         : 3197.500</a:t>
            </a:r>
          </a:p>
          <a:p>
            <a:r>
              <a:rPr lang="en-US" sz="1100" dirty="0">
                <a:latin typeface="Consolas" panose="020B0609020204030204" pitchFamily="49" charset="0"/>
              </a:rPr>
              <a:t>cache size      : 6144 KB</a:t>
            </a:r>
          </a:p>
          <a:p>
            <a:r>
              <a:rPr lang="en-US" sz="1100" dirty="0">
                <a:latin typeface="Consolas" panose="020B0609020204030204" pitchFamily="49" charset="0"/>
              </a:rPr>
              <a:t>physical id     : 0</a:t>
            </a:r>
          </a:p>
          <a:p>
            <a:r>
              <a:rPr lang="en-US" sz="1100" dirty="0">
                <a:latin typeface="Consolas" panose="020B0609020204030204" pitchFamily="49" charset="0"/>
              </a:rPr>
              <a:t>siblings        : 4</a:t>
            </a:r>
          </a:p>
          <a:p>
            <a:r>
              <a:rPr lang="en-US" sz="1100" dirty="0">
                <a:latin typeface="Consolas" panose="020B0609020204030204" pitchFamily="49" charset="0"/>
              </a:rPr>
              <a:t>core id         : 0</a:t>
            </a:r>
          </a:p>
          <a:p>
            <a:r>
              <a:rPr lang="en-US" sz="1100" dirty="0" err="1">
                <a:latin typeface="Consolas" panose="020B0609020204030204" pitchFamily="49" charset="0"/>
              </a:rPr>
              <a:t>cpu</a:t>
            </a:r>
            <a:r>
              <a:rPr lang="en-US" sz="1100" dirty="0">
                <a:latin typeface="Consolas" panose="020B0609020204030204" pitchFamily="49" charset="0"/>
              </a:rPr>
              <a:t> cores       : 4</a:t>
            </a:r>
          </a:p>
          <a:p>
            <a:r>
              <a:rPr lang="en-US" sz="1100" dirty="0" err="1">
                <a:latin typeface="Consolas" panose="020B0609020204030204" pitchFamily="49" charset="0"/>
              </a:rPr>
              <a:t>apicid</a:t>
            </a:r>
            <a:r>
              <a:rPr lang="en-US" sz="1100" dirty="0">
                <a:latin typeface="Consolas" panose="020B0609020204030204" pitchFamily="49" charset="0"/>
              </a:rPr>
              <a:t>          : 0</a:t>
            </a:r>
          </a:p>
          <a:p>
            <a:r>
              <a:rPr lang="en-US" sz="1100" dirty="0" err="1">
                <a:latin typeface="Consolas" panose="020B0609020204030204" pitchFamily="49" charset="0"/>
              </a:rPr>
              <a:t>fpu</a:t>
            </a:r>
            <a:r>
              <a:rPr lang="en-US" sz="1100" dirty="0">
                <a:latin typeface="Consolas" panose="020B0609020204030204" pitchFamily="49" charset="0"/>
              </a:rPr>
              <a:t>             : yes</a:t>
            </a:r>
          </a:p>
          <a:p>
            <a:r>
              <a:rPr lang="en-US" sz="1100" dirty="0" err="1">
                <a:latin typeface="Consolas" panose="020B0609020204030204" pitchFamily="49" charset="0"/>
              </a:rPr>
              <a:t>fpu_exception</a:t>
            </a:r>
            <a:r>
              <a:rPr lang="en-US" sz="1100" dirty="0">
                <a:latin typeface="Consolas" panose="020B0609020204030204" pitchFamily="49" charset="0"/>
              </a:rPr>
              <a:t>   : yes</a:t>
            </a:r>
          </a:p>
          <a:p>
            <a:r>
              <a:rPr lang="en-US" sz="1100" dirty="0" err="1">
                <a:latin typeface="Consolas" panose="020B0609020204030204" pitchFamily="49" charset="0"/>
              </a:rPr>
              <a:t>cache_alignment</a:t>
            </a:r>
            <a:r>
              <a:rPr lang="en-US" sz="1100" dirty="0">
                <a:latin typeface="Consolas" panose="020B0609020204030204" pitchFamily="49" charset="0"/>
              </a:rPr>
              <a:t> : 64</a:t>
            </a:r>
          </a:p>
          <a:p>
            <a:r>
              <a:rPr lang="en-US" sz="1100" dirty="0">
                <a:solidFill>
                  <a:srgbClr val="C00000"/>
                </a:solidFill>
                <a:latin typeface="Consolas" panose="020B0609020204030204" pitchFamily="49" charset="0"/>
              </a:rPr>
              <a:t>address sizes   : 39 bits physical, 48 bits virtual</a:t>
            </a:r>
          </a:p>
        </p:txBody>
      </p:sp>
      <p:sp>
        <p:nvSpPr>
          <p:cNvPr id="9" name="Rectangle 8"/>
          <p:cNvSpPr/>
          <p:nvPr/>
        </p:nvSpPr>
        <p:spPr>
          <a:xfrm>
            <a:off x="5754997" y="2035643"/>
            <a:ext cx="3147015" cy="400110"/>
          </a:xfrm>
          <a:prstGeom prst="rect">
            <a:avLst/>
          </a:prstGeom>
          <a:solidFill>
            <a:srgbClr val="FFC000"/>
          </a:solidFill>
        </p:spPr>
        <p:txBody>
          <a:bodyPr wrap="none">
            <a:spAutoFit/>
          </a:bodyPr>
          <a:lstStyle/>
          <a:p>
            <a:r>
              <a:rPr lang="en-US" sz="2000" b="1" kern="0" dirty="0">
                <a:solidFill>
                  <a:srgbClr val="330066"/>
                </a:solidFill>
                <a:latin typeface="Consolas" panose="020B0609020204030204" pitchFamily="49" charset="0"/>
                <a:ea typeface="+mj-ea"/>
                <a:cs typeface="+mj-cs"/>
              </a:rPr>
              <a:t>&gt;&gt; less /</a:t>
            </a:r>
            <a:r>
              <a:rPr lang="en-US" sz="2000" b="1" kern="0" dirty="0" err="1">
                <a:solidFill>
                  <a:srgbClr val="330066"/>
                </a:solidFill>
                <a:latin typeface="Consolas" panose="020B0609020204030204" pitchFamily="49" charset="0"/>
                <a:ea typeface="+mj-ea"/>
                <a:cs typeface="+mj-cs"/>
              </a:rPr>
              <a:t>proc</a:t>
            </a:r>
            <a:r>
              <a:rPr lang="en-US" sz="2000" b="1" kern="0" dirty="0">
                <a:solidFill>
                  <a:srgbClr val="330066"/>
                </a:solidFill>
                <a:latin typeface="Consolas" panose="020B0609020204030204" pitchFamily="49" charset="0"/>
                <a:ea typeface="+mj-ea"/>
                <a:cs typeface="+mj-cs"/>
              </a:rPr>
              <a:t>/</a:t>
            </a:r>
            <a:r>
              <a:rPr lang="en-US" sz="2000" b="1" kern="0" dirty="0" err="1">
                <a:solidFill>
                  <a:srgbClr val="330066"/>
                </a:solidFill>
                <a:latin typeface="Consolas" panose="020B0609020204030204" pitchFamily="49" charset="0"/>
                <a:ea typeface="+mj-ea"/>
                <a:cs typeface="+mj-cs"/>
              </a:rPr>
              <a:t>cpuinfo</a:t>
            </a:r>
            <a:endParaRPr lang="en-US" dirty="0"/>
          </a:p>
        </p:txBody>
      </p:sp>
      <p:sp>
        <p:nvSpPr>
          <p:cNvPr id="2" name="Right Arrow 1"/>
          <p:cNvSpPr/>
          <p:nvPr/>
        </p:nvSpPr>
        <p:spPr>
          <a:xfrm>
            <a:off x="2490810" y="5125693"/>
            <a:ext cx="281354" cy="28135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724117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Autofit/>
          </a:bodyPr>
          <a:lstStyle/>
          <a:p>
            <a:r>
              <a:rPr lang="en-US" dirty="0"/>
              <a:t>Example </a:t>
            </a:r>
            <a:r>
              <a:rPr lang="en-US" sz="2400" dirty="0"/>
              <a:t>[using CAE’s tux-103]</a:t>
            </a:r>
            <a:endParaRPr lang="en-US" dirty="0"/>
          </a:p>
        </p:txBody>
      </p:sp>
      <p:sp>
        <p:nvSpPr>
          <p:cNvPr id="4" name="Slide Number Placeholder 3"/>
          <p:cNvSpPr>
            <a:spLocks noGrp="1"/>
          </p:cNvSpPr>
          <p:nvPr>
            <p:ph type="sldNum" sz="quarter" idx="12"/>
          </p:nvPr>
        </p:nvSpPr>
        <p:spPr/>
        <p:txBody>
          <a:bodyPr/>
          <a:lstStyle/>
          <a:p>
            <a:fld id="{04A7C484-7E24-447E-8CB0-5149A4D34DEF}" type="slidenum">
              <a:rPr lang="en-US" altLang="en-US" smtClean="0"/>
              <a:pPr/>
              <a:t>7</a:t>
            </a:fld>
            <a:endParaRPr lang="en-US" altLang="en-US"/>
          </a:p>
        </p:txBody>
      </p:sp>
      <p:sp>
        <p:nvSpPr>
          <p:cNvPr id="7" name="Rectangle 6"/>
          <p:cNvSpPr/>
          <p:nvPr/>
        </p:nvSpPr>
        <p:spPr>
          <a:xfrm>
            <a:off x="7216866" y="3382822"/>
            <a:ext cx="4597400" cy="3139321"/>
          </a:xfrm>
          <a:prstGeom prst="rect">
            <a:avLst/>
          </a:prstGeom>
          <a:solidFill>
            <a:schemeClr val="bg1">
              <a:lumMod val="85000"/>
            </a:schemeClr>
          </a:solidFill>
          <a:ln>
            <a:solidFill>
              <a:srgbClr val="0070C0"/>
            </a:solidFill>
          </a:ln>
        </p:spPr>
        <p:txBody>
          <a:bodyPr wrap="square">
            <a:spAutoFit/>
          </a:bodyPr>
          <a:lstStyle/>
          <a:p>
            <a:r>
              <a:rPr lang="en-US" sz="1100" dirty="0">
                <a:latin typeface="Consolas" panose="020B0609020204030204" pitchFamily="49" charset="0"/>
              </a:rPr>
              <a:t>processor       : 0</a:t>
            </a:r>
          </a:p>
          <a:p>
            <a:r>
              <a:rPr lang="en-US" sz="1100" dirty="0" err="1">
                <a:latin typeface="Consolas" panose="020B0609020204030204" pitchFamily="49" charset="0"/>
              </a:rPr>
              <a:t>vendor_id</a:t>
            </a:r>
            <a:r>
              <a:rPr lang="en-US" sz="1100" dirty="0">
                <a:latin typeface="Consolas" panose="020B0609020204030204" pitchFamily="49" charset="0"/>
              </a:rPr>
              <a:t>       : </a:t>
            </a:r>
            <a:r>
              <a:rPr lang="en-US" sz="1100" dirty="0" err="1">
                <a:latin typeface="Consolas" panose="020B0609020204030204" pitchFamily="49" charset="0"/>
              </a:rPr>
              <a:t>GenuineIntel</a:t>
            </a:r>
            <a:endParaRPr lang="en-US" sz="1100" dirty="0">
              <a:latin typeface="Consolas" panose="020B0609020204030204" pitchFamily="49" charset="0"/>
            </a:endParaRPr>
          </a:p>
          <a:p>
            <a:r>
              <a:rPr lang="en-US" sz="1100" dirty="0" err="1">
                <a:latin typeface="Consolas" panose="020B0609020204030204" pitchFamily="49" charset="0"/>
              </a:rPr>
              <a:t>cpu</a:t>
            </a:r>
            <a:r>
              <a:rPr lang="en-US" sz="1100" dirty="0">
                <a:latin typeface="Consolas" panose="020B0609020204030204" pitchFamily="49" charset="0"/>
              </a:rPr>
              <a:t> family      : 6</a:t>
            </a:r>
          </a:p>
          <a:p>
            <a:r>
              <a:rPr lang="en-US" sz="1100" dirty="0">
                <a:latin typeface="Consolas" panose="020B0609020204030204" pitchFamily="49" charset="0"/>
              </a:rPr>
              <a:t>model           : 60</a:t>
            </a:r>
          </a:p>
          <a:p>
            <a:r>
              <a:rPr lang="en-US" sz="1100" dirty="0">
                <a:latin typeface="Consolas" panose="020B0609020204030204" pitchFamily="49" charset="0"/>
              </a:rPr>
              <a:t>model name      : Intel(R) Core(TM) i5-4570 CPU @ 3.20GHz</a:t>
            </a:r>
          </a:p>
          <a:p>
            <a:r>
              <a:rPr lang="en-US" sz="1100" dirty="0">
                <a:latin typeface="Consolas" panose="020B0609020204030204" pitchFamily="49" charset="0"/>
              </a:rPr>
              <a:t>stepping        : 3</a:t>
            </a:r>
          </a:p>
          <a:p>
            <a:r>
              <a:rPr lang="en-US" sz="1100" dirty="0">
                <a:latin typeface="Consolas" panose="020B0609020204030204" pitchFamily="49" charset="0"/>
              </a:rPr>
              <a:t>microcode       : 0x20</a:t>
            </a:r>
          </a:p>
          <a:p>
            <a:r>
              <a:rPr lang="en-US" sz="1100" dirty="0" err="1">
                <a:latin typeface="Consolas" panose="020B0609020204030204" pitchFamily="49" charset="0"/>
              </a:rPr>
              <a:t>cpu</a:t>
            </a:r>
            <a:r>
              <a:rPr lang="en-US" sz="1100" dirty="0">
                <a:latin typeface="Consolas" panose="020B0609020204030204" pitchFamily="49" charset="0"/>
              </a:rPr>
              <a:t> MHz         : 3197.500</a:t>
            </a:r>
          </a:p>
          <a:p>
            <a:r>
              <a:rPr lang="en-US" sz="1100" dirty="0">
                <a:latin typeface="Consolas" panose="020B0609020204030204" pitchFamily="49" charset="0"/>
              </a:rPr>
              <a:t>cache size      : 6144 KB</a:t>
            </a:r>
          </a:p>
          <a:p>
            <a:r>
              <a:rPr lang="en-US" sz="1100" dirty="0">
                <a:latin typeface="Consolas" panose="020B0609020204030204" pitchFamily="49" charset="0"/>
              </a:rPr>
              <a:t>physical id     : 0</a:t>
            </a:r>
          </a:p>
          <a:p>
            <a:r>
              <a:rPr lang="en-US" sz="1100" dirty="0">
                <a:latin typeface="Consolas" panose="020B0609020204030204" pitchFamily="49" charset="0"/>
              </a:rPr>
              <a:t>siblings        : 4</a:t>
            </a:r>
          </a:p>
          <a:p>
            <a:r>
              <a:rPr lang="en-US" sz="1100" dirty="0">
                <a:latin typeface="Consolas" panose="020B0609020204030204" pitchFamily="49" charset="0"/>
              </a:rPr>
              <a:t>core id         : 0</a:t>
            </a:r>
          </a:p>
          <a:p>
            <a:r>
              <a:rPr lang="en-US" sz="1100" dirty="0" err="1">
                <a:latin typeface="Consolas" panose="020B0609020204030204" pitchFamily="49" charset="0"/>
              </a:rPr>
              <a:t>cpu</a:t>
            </a:r>
            <a:r>
              <a:rPr lang="en-US" sz="1100" dirty="0">
                <a:latin typeface="Consolas" panose="020B0609020204030204" pitchFamily="49" charset="0"/>
              </a:rPr>
              <a:t> cores       : 4</a:t>
            </a:r>
          </a:p>
          <a:p>
            <a:r>
              <a:rPr lang="en-US" sz="1100" dirty="0" err="1">
                <a:latin typeface="Consolas" panose="020B0609020204030204" pitchFamily="49" charset="0"/>
              </a:rPr>
              <a:t>apicid</a:t>
            </a:r>
            <a:r>
              <a:rPr lang="en-US" sz="1100" dirty="0">
                <a:latin typeface="Consolas" panose="020B0609020204030204" pitchFamily="49" charset="0"/>
              </a:rPr>
              <a:t>          : 0</a:t>
            </a:r>
          </a:p>
          <a:p>
            <a:r>
              <a:rPr lang="en-US" sz="1100" dirty="0" err="1">
                <a:latin typeface="Consolas" panose="020B0609020204030204" pitchFamily="49" charset="0"/>
              </a:rPr>
              <a:t>fpu</a:t>
            </a:r>
            <a:r>
              <a:rPr lang="en-US" sz="1100" dirty="0">
                <a:latin typeface="Consolas" panose="020B0609020204030204" pitchFamily="49" charset="0"/>
              </a:rPr>
              <a:t>             : yes</a:t>
            </a:r>
          </a:p>
          <a:p>
            <a:r>
              <a:rPr lang="en-US" sz="1100" dirty="0" err="1">
                <a:latin typeface="Consolas" panose="020B0609020204030204" pitchFamily="49" charset="0"/>
              </a:rPr>
              <a:t>fpu_exception</a:t>
            </a:r>
            <a:r>
              <a:rPr lang="en-US" sz="1100" dirty="0">
                <a:latin typeface="Consolas" panose="020B0609020204030204" pitchFamily="49" charset="0"/>
              </a:rPr>
              <a:t>   : yes</a:t>
            </a:r>
          </a:p>
          <a:p>
            <a:r>
              <a:rPr lang="en-US" sz="1100" dirty="0" err="1">
                <a:latin typeface="Consolas" panose="020B0609020204030204" pitchFamily="49" charset="0"/>
              </a:rPr>
              <a:t>cache_alignment</a:t>
            </a:r>
            <a:r>
              <a:rPr lang="en-US" sz="1100" dirty="0">
                <a:latin typeface="Consolas" panose="020B0609020204030204" pitchFamily="49" charset="0"/>
              </a:rPr>
              <a:t> : 64</a:t>
            </a:r>
          </a:p>
          <a:p>
            <a:r>
              <a:rPr lang="en-US" sz="1100" b="1" dirty="0">
                <a:solidFill>
                  <a:srgbClr val="00B050"/>
                </a:solidFill>
                <a:latin typeface="Consolas" panose="020B0609020204030204" pitchFamily="49" charset="0"/>
              </a:rPr>
              <a:t>address sizes   : 39 bits physical, 48 bits virtual</a:t>
            </a:r>
          </a:p>
        </p:txBody>
      </p:sp>
      <p:sp>
        <p:nvSpPr>
          <p:cNvPr id="9" name="Rectangle 8"/>
          <p:cNvSpPr/>
          <p:nvPr/>
        </p:nvSpPr>
        <p:spPr>
          <a:xfrm>
            <a:off x="8916719" y="3072603"/>
            <a:ext cx="3147015" cy="400110"/>
          </a:xfrm>
          <a:prstGeom prst="rect">
            <a:avLst/>
          </a:prstGeom>
          <a:solidFill>
            <a:srgbClr val="FFC000"/>
          </a:solidFill>
        </p:spPr>
        <p:txBody>
          <a:bodyPr wrap="none">
            <a:spAutoFit/>
          </a:bodyPr>
          <a:lstStyle/>
          <a:p>
            <a:r>
              <a:rPr lang="en-US" sz="2000" b="1" kern="0" dirty="0">
                <a:solidFill>
                  <a:srgbClr val="330066"/>
                </a:solidFill>
                <a:latin typeface="Consolas" panose="020B0609020204030204" pitchFamily="49" charset="0"/>
                <a:ea typeface="+mj-ea"/>
                <a:cs typeface="+mj-cs"/>
              </a:rPr>
              <a:t>&gt;&gt; less /</a:t>
            </a:r>
            <a:r>
              <a:rPr lang="en-US" sz="2000" b="1" kern="0" dirty="0" err="1">
                <a:solidFill>
                  <a:srgbClr val="330066"/>
                </a:solidFill>
                <a:latin typeface="Consolas" panose="020B0609020204030204" pitchFamily="49" charset="0"/>
                <a:ea typeface="+mj-ea"/>
                <a:cs typeface="+mj-cs"/>
              </a:rPr>
              <a:t>proc</a:t>
            </a:r>
            <a:r>
              <a:rPr lang="en-US" sz="2000" b="1" kern="0" dirty="0">
                <a:solidFill>
                  <a:srgbClr val="330066"/>
                </a:solidFill>
                <a:latin typeface="Consolas" panose="020B0609020204030204" pitchFamily="49" charset="0"/>
                <a:ea typeface="+mj-ea"/>
                <a:cs typeface="+mj-cs"/>
              </a:rPr>
              <a:t>/</a:t>
            </a:r>
            <a:r>
              <a:rPr lang="en-US" sz="2000" b="1" kern="0" dirty="0" err="1">
                <a:solidFill>
                  <a:srgbClr val="330066"/>
                </a:solidFill>
                <a:latin typeface="Consolas" panose="020B0609020204030204" pitchFamily="49" charset="0"/>
                <a:ea typeface="+mj-ea"/>
                <a:cs typeface="+mj-cs"/>
              </a:rPr>
              <a:t>cpuinfo</a:t>
            </a:r>
            <a:endParaRPr lang="en-US" dirty="0"/>
          </a:p>
        </p:txBody>
      </p:sp>
      <p:sp>
        <p:nvSpPr>
          <p:cNvPr id="11" name="Rectangle 10">
            <a:extLst>
              <a:ext uri="{FF2B5EF4-FFF2-40B4-BE49-F238E27FC236}">
                <a16:creationId xmlns:a16="http://schemas.microsoft.com/office/drawing/2014/main" id="{9752D180-9482-401E-936B-560372B8A556}"/>
              </a:ext>
            </a:extLst>
          </p:cNvPr>
          <p:cNvSpPr/>
          <p:nvPr/>
        </p:nvSpPr>
        <p:spPr>
          <a:xfrm>
            <a:off x="326132" y="2330155"/>
            <a:ext cx="6096000" cy="1107996"/>
          </a:xfrm>
          <a:prstGeom prst="rect">
            <a:avLst/>
          </a:prstGeom>
          <a:solidFill>
            <a:schemeClr val="bg1">
              <a:lumMod val="85000"/>
            </a:schemeClr>
          </a:solidFill>
          <a:ln>
            <a:solidFill>
              <a:srgbClr val="0070C0"/>
            </a:solidFill>
          </a:ln>
        </p:spPr>
        <p:txBody>
          <a:bodyPr wrap="square">
            <a:spAutoFit/>
          </a:bodyPr>
          <a:lstStyle/>
          <a:p>
            <a:r>
              <a:rPr lang="en-US" sz="1100" dirty="0">
                <a:latin typeface="Consolas" panose="020B0609020204030204" pitchFamily="49" charset="0"/>
              </a:rPr>
              <a:t>/sys/devices/system/</a:t>
            </a:r>
            <a:r>
              <a:rPr lang="en-US" sz="1100" dirty="0" err="1">
                <a:latin typeface="Consolas" panose="020B0609020204030204" pitchFamily="49" charset="0"/>
              </a:rPr>
              <a:t>cpu</a:t>
            </a:r>
            <a:r>
              <a:rPr lang="en-US" sz="1100" dirty="0">
                <a:latin typeface="Consolas" panose="020B0609020204030204" pitchFamily="49" charset="0"/>
              </a:rPr>
              <a:t>/cpu0/cache/index2/coherency_line_size:</a:t>
            </a:r>
            <a:r>
              <a:rPr lang="en-US" sz="1100" dirty="0">
                <a:solidFill>
                  <a:srgbClr val="C00000"/>
                </a:solidFill>
                <a:latin typeface="Consolas" panose="020B0609020204030204" pitchFamily="49" charset="0"/>
              </a:rPr>
              <a:t>64</a:t>
            </a:r>
          </a:p>
          <a:p>
            <a:r>
              <a:rPr lang="en-US" sz="1100" dirty="0">
                <a:latin typeface="Consolas" panose="020B0609020204030204" pitchFamily="49" charset="0"/>
              </a:rPr>
              <a:t>/sys/devices/system/</a:t>
            </a:r>
            <a:r>
              <a:rPr lang="en-US" sz="1100" dirty="0" err="1">
                <a:latin typeface="Consolas" panose="020B0609020204030204" pitchFamily="49" charset="0"/>
              </a:rPr>
              <a:t>cpu</a:t>
            </a:r>
            <a:r>
              <a:rPr lang="en-US" sz="1100" dirty="0">
                <a:latin typeface="Consolas" panose="020B0609020204030204" pitchFamily="49" charset="0"/>
              </a:rPr>
              <a:t>/cpu0/cache/index2/level:</a:t>
            </a:r>
            <a:r>
              <a:rPr lang="en-US" sz="1100" dirty="0">
                <a:solidFill>
                  <a:srgbClr val="C00000"/>
                </a:solidFill>
                <a:latin typeface="Consolas" panose="020B0609020204030204" pitchFamily="49" charset="0"/>
              </a:rPr>
              <a:t>2</a:t>
            </a:r>
          </a:p>
          <a:p>
            <a:r>
              <a:rPr lang="en-US" sz="1100" dirty="0">
                <a:latin typeface="Consolas" panose="020B0609020204030204" pitchFamily="49" charset="0"/>
              </a:rPr>
              <a:t>/sys/devices/system/</a:t>
            </a:r>
            <a:r>
              <a:rPr lang="en-US" sz="1100" dirty="0" err="1">
                <a:latin typeface="Consolas" panose="020B0609020204030204" pitchFamily="49" charset="0"/>
              </a:rPr>
              <a:t>cpu</a:t>
            </a:r>
            <a:r>
              <a:rPr lang="en-US" sz="1100" dirty="0">
                <a:latin typeface="Consolas" panose="020B0609020204030204" pitchFamily="49" charset="0"/>
              </a:rPr>
              <a:t>/cpu0/cache/index2/number_of_sets:</a:t>
            </a:r>
            <a:r>
              <a:rPr lang="en-US" sz="1100" dirty="0">
                <a:solidFill>
                  <a:srgbClr val="C00000"/>
                </a:solidFill>
                <a:latin typeface="Consolas" panose="020B0609020204030204" pitchFamily="49" charset="0"/>
              </a:rPr>
              <a:t>512</a:t>
            </a:r>
          </a:p>
          <a:p>
            <a:r>
              <a:rPr lang="en-US" sz="1100" dirty="0">
                <a:latin typeface="Consolas" panose="020B0609020204030204" pitchFamily="49" charset="0"/>
              </a:rPr>
              <a:t>/sys/devices/system/</a:t>
            </a:r>
            <a:r>
              <a:rPr lang="en-US" sz="1100" dirty="0" err="1">
                <a:latin typeface="Consolas" panose="020B0609020204030204" pitchFamily="49" charset="0"/>
              </a:rPr>
              <a:t>cpu</a:t>
            </a:r>
            <a:r>
              <a:rPr lang="en-US" sz="1100" dirty="0">
                <a:latin typeface="Consolas" panose="020B0609020204030204" pitchFamily="49" charset="0"/>
              </a:rPr>
              <a:t>/cpu0/cache/index2/size:</a:t>
            </a:r>
            <a:r>
              <a:rPr lang="en-US" sz="1100" dirty="0">
                <a:solidFill>
                  <a:srgbClr val="C00000"/>
                </a:solidFill>
                <a:latin typeface="Consolas" panose="020B0609020204030204" pitchFamily="49" charset="0"/>
              </a:rPr>
              <a:t>256K</a:t>
            </a:r>
          </a:p>
          <a:p>
            <a:r>
              <a:rPr lang="en-US" sz="1100" dirty="0">
                <a:latin typeface="Consolas" panose="020B0609020204030204" pitchFamily="49" charset="0"/>
              </a:rPr>
              <a:t>/sys/devices/system/</a:t>
            </a:r>
            <a:r>
              <a:rPr lang="en-US" sz="1100" dirty="0" err="1">
                <a:latin typeface="Consolas" panose="020B0609020204030204" pitchFamily="49" charset="0"/>
              </a:rPr>
              <a:t>cpu</a:t>
            </a:r>
            <a:r>
              <a:rPr lang="en-US" sz="1100" dirty="0">
                <a:latin typeface="Consolas" panose="020B0609020204030204" pitchFamily="49" charset="0"/>
              </a:rPr>
              <a:t>/cpu0/cache/index2/type: </a:t>
            </a:r>
            <a:r>
              <a:rPr lang="en-US" sz="1100" dirty="0">
                <a:solidFill>
                  <a:srgbClr val="C00000"/>
                </a:solidFill>
                <a:latin typeface="Consolas" panose="020B0609020204030204" pitchFamily="49" charset="0"/>
              </a:rPr>
              <a:t>Unified</a:t>
            </a:r>
          </a:p>
          <a:p>
            <a:r>
              <a:rPr lang="en-US" sz="1100" dirty="0">
                <a:latin typeface="Consolas" panose="020B0609020204030204" pitchFamily="49" charset="0"/>
              </a:rPr>
              <a:t>/sys/devices/system/</a:t>
            </a:r>
            <a:r>
              <a:rPr lang="en-US" sz="1100" dirty="0" err="1">
                <a:latin typeface="Consolas" panose="020B0609020204030204" pitchFamily="49" charset="0"/>
              </a:rPr>
              <a:t>cpu</a:t>
            </a:r>
            <a:r>
              <a:rPr lang="en-US" sz="1100" dirty="0">
                <a:latin typeface="Consolas" panose="020B0609020204030204" pitchFamily="49" charset="0"/>
              </a:rPr>
              <a:t>/cpu0/cache/index2/ways_of_associativity:</a:t>
            </a:r>
            <a:r>
              <a:rPr lang="en-US" sz="1100" dirty="0">
                <a:solidFill>
                  <a:srgbClr val="C00000"/>
                </a:solidFill>
                <a:latin typeface="Consolas" panose="020B0609020204030204" pitchFamily="49" charset="0"/>
              </a:rPr>
              <a:t>8</a:t>
            </a:r>
          </a:p>
        </p:txBody>
      </p:sp>
      <p:sp>
        <p:nvSpPr>
          <p:cNvPr id="13" name="Rectangle 12">
            <a:extLst>
              <a:ext uri="{FF2B5EF4-FFF2-40B4-BE49-F238E27FC236}">
                <a16:creationId xmlns:a16="http://schemas.microsoft.com/office/drawing/2014/main" id="{BABEB578-4A7D-418B-B574-5832912DFD79}"/>
              </a:ext>
            </a:extLst>
          </p:cNvPr>
          <p:cNvSpPr/>
          <p:nvPr/>
        </p:nvSpPr>
        <p:spPr>
          <a:xfrm>
            <a:off x="783332" y="993890"/>
            <a:ext cx="4038600" cy="954107"/>
          </a:xfrm>
          <a:prstGeom prst="rect">
            <a:avLst/>
          </a:prstGeom>
        </p:spPr>
        <p:txBody>
          <a:bodyPr wrap="square">
            <a:spAutoFit/>
          </a:bodyPr>
          <a:lstStyle/>
          <a:p>
            <a:r>
              <a:rPr lang="en-US" sz="1400" dirty="0">
                <a:latin typeface="Consolas" panose="020B0609020204030204" pitchFamily="49" charset="0"/>
              </a:rPr>
              <a:t>Cache line size: 64 bytes → 2^6 Bytes</a:t>
            </a:r>
          </a:p>
          <a:p>
            <a:r>
              <a:rPr lang="en-US" sz="1400" dirty="0">
                <a:latin typeface="Consolas" panose="020B0609020204030204" pitchFamily="49" charset="0"/>
              </a:rPr>
              <a:t>8-way associative → 2^3</a:t>
            </a:r>
          </a:p>
          <a:p>
            <a:r>
              <a:rPr lang="en-US" sz="1400" dirty="0">
                <a:latin typeface="Consolas" panose="020B0609020204030204" pitchFamily="49" charset="0"/>
              </a:rPr>
              <a:t>L2 cache size: 256KB → 2^18 Bytes</a:t>
            </a:r>
          </a:p>
          <a:p>
            <a:r>
              <a:rPr lang="en-US" sz="1400" dirty="0">
                <a:latin typeface="Consolas" panose="020B0609020204030204" pitchFamily="49" charset="0"/>
              </a:rPr>
              <a:t>Number of sets: 2^18/(2^6*2^3)=2^9=512</a:t>
            </a:r>
          </a:p>
        </p:txBody>
      </p:sp>
      <p:sp>
        <p:nvSpPr>
          <p:cNvPr id="15" name="Rectangle 14">
            <a:extLst>
              <a:ext uri="{FF2B5EF4-FFF2-40B4-BE49-F238E27FC236}">
                <a16:creationId xmlns:a16="http://schemas.microsoft.com/office/drawing/2014/main" id="{84667F92-27D8-4F67-86E4-B5A1987C8C1D}"/>
              </a:ext>
            </a:extLst>
          </p:cNvPr>
          <p:cNvSpPr/>
          <p:nvPr/>
        </p:nvSpPr>
        <p:spPr>
          <a:xfrm>
            <a:off x="783332" y="1943439"/>
            <a:ext cx="7620000" cy="400110"/>
          </a:xfrm>
          <a:prstGeom prst="rect">
            <a:avLst/>
          </a:prstGeom>
          <a:solidFill>
            <a:srgbClr val="FFC000"/>
          </a:solidFill>
        </p:spPr>
        <p:txBody>
          <a:bodyPr wrap="square">
            <a:spAutoFit/>
          </a:bodyPr>
          <a:lstStyle/>
          <a:p>
            <a:r>
              <a:rPr lang="en-US" sz="2000" b="1" kern="0" dirty="0">
                <a:solidFill>
                  <a:srgbClr val="330066"/>
                </a:solidFill>
                <a:latin typeface="Consolas" panose="020B0609020204030204" pitchFamily="49" charset="0"/>
                <a:ea typeface="+mj-ea"/>
                <a:cs typeface="+mj-cs"/>
              </a:rPr>
              <a:t>&gt;&gt; </a:t>
            </a:r>
            <a:r>
              <a:rPr lang="en-US" sz="2000" b="1" kern="0" dirty="0" err="1">
                <a:solidFill>
                  <a:srgbClr val="330066"/>
                </a:solidFill>
                <a:latin typeface="Consolas" panose="020B0609020204030204" pitchFamily="49" charset="0"/>
                <a:ea typeface="+mj-ea"/>
                <a:cs typeface="+mj-cs"/>
              </a:rPr>
              <a:t>grep</a:t>
            </a:r>
            <a:r>
              <a:rPr lang="en-US" sz="2000" b="1" kern="0" dirty="0">
                <a:solidFill>
                  <a:srgbClr val="330066"/>
                </a:solidFill>
                <a:latin typeface="Consolas" panose="020B0609020204030204" pitchFamily="49" charset="0"/>
                <a:ea typeface="+mj-ea"/>
                <a:cs typeface="+mj-cs"/>
              </a:rPr>
              <a:t> . /sys/devices/system/</a:t>
            </a:r>
            <a:r>
              <a:rPr lang="en-US" sz="2000" b="1" kern="0" dirty="0" err="1">
                <a:solidFill>
                  <a:srgbClr val="330066"/>
                </a:solidFill>
                <a:latin typeface="Consolas" panose="020B0609020204030204" pitchFamily="49" charset="0"/>
                <a:ea typeface="+mj-ea"/>
                <a:cs typeface="+mj-cs"/>
              </a:rPr>
              <a:t>cpu</a:t>
            </a:r>
            <a:r>
              <a:rPr lang="en-US" sz="2000" b="1" kern="0" dirty="0">
                <a:solidFill>
                  <a:srgbClr val="330066"/>
                </a:solidFill>
                <a:latin typeface="Consolas" panose="020B0609020204030204" pitchFamily="49" charset="0"/>
                <a:ea typeface="+mj-ea"/>
                <a:cs typeface="+mj-cs"/>
              </a:rPr>
              <a:t>/cpu0/cache/index*/*</a:t>
            </a:r>
            <a:endParaRPr lang="en-US" dirty="0"/>
          </a:p>
        </p:txBody>
      </p:sp>
      <mc:AlternateContent xmlns:mc="http://schemas.openxmlformats.org/markup-compatibility/2006">
        <mc:Choice xmlns:a14="http://schemas.microsoft.com/office/drawing/2010/main" Requires="a14">
          <p:sp>
            <p:nvSpPr>
              <p:cNvPr id="16" name="Rectangle 15">
                <a:extLst>
                  <a:ext uri="{FF2B5EF4-FFF2-40B4-BE49-F238E27FC236}">
                    <a16:creationId xmlns:a16="http://schemas.microsoft.com/office/drawing/2014/main" id="{3CF5DB15-3914-4546-9D25-966BE092C482}"/>
                  </a:ext>
                </a:extLst>
              </p:cNvPr>
              <p:cNvSpPr/>
              <p:nvPr/>
            </p:nvSpPr>
            <p:spPr>
              <a:xfrm>
                <a:off x="5849302" y="1193722"/>
                <a:ext cx="2735127" cy="523220"/>
              </a:xfrm>
              <a:prstGeom prst="rect">
                <a:avLst/>
              </a:prstGeom>
            </p:spPr>
            <p:txBody>
              <a:bodyPr wrap="square">
                <a:spAutoFit/>
              </a:bodyPr>
              <a:lstStyle/>
              <a:p>
                <a:r>
                  <a:rPr lang="en-US" sz="1400" dirty="0">
                    <a:latin typeface="Consolas" panose="020B0609020204030204" pitchFamily="49" charset="0"/>
                  </a:rPr>
                  <a:t>B</a:t>
                </a:r>
                <a14:m>
                  <m:oMath xmlns:m="http://schemas.openxmlformats.org/officeDocument/2006/math">
                    <m:r>
                      <a:rPr lang="en-US" sz="1400" b="0" i="1" smtClean="0">
                        <a:latin typeface="Cambria Math" panose="02040503050406030204" pitchFamily="18" charset="0"/>
                      </a:rPr>
                      <m:t>×</m:t>
                    </m:r>
                  </m:oMath>
                </a14:m>
                <a:r>
                  <a:rPr lang="en-US" sz="1400" dirty="0">
                    <a:latin typeface="Consolas" panose="020B0609020204030204" pitchFamily="49" charset="0"/>
                  </a:rPr>
                  <a:t>E</a:t>
                </a:r>
                <a14:m>
                  <m:oMath xmlns:m="http://schemas.openxmlformats.org/officeDocument/2006/math">
                    <m:r>
                      <a:rPr lang="en-US" sz="1400" b="0" i="1" dirty="0" smtClean="0">
                        <a:latin typeface="Cambria Math" panose="02040503050406030204" pitchFamily="18" charset="0"/>
                      </a:rPr>
                      <m:t>×</m:t>
                    </m:r>
                  </m:oMath>
                </a14:m>
                <a:r>
                  <a:rPr lang="en-US" sz="1400" dirty="0">
                    <a:latin typeface="Consolas" panose="020B0609020204030204" pitchFamily="49" charset="0"/>
                  </a:rPr>
                  <a:t>S=T</a:t>
                </a:r>
              </a:p>
              <a:p>
                <a:r>
                  <a:rPr lang="en-US" sz="1400" dirty="0">
                    <a:latin typeface="Consolas" panose="020B0609020204030204" pitchFamily="49" charset="0"/>
                  </a:rPr>
                  <a:t>2^6</a:t>
                </a:r>
                <a:r>
                  <a:rPr lang="en-US" sz="1400" b="0" dirty="0"/>
                  <a:t> </a:t>
                </a:r>
                <a14:m>
                  <m:oMath xmlns:m="http://schemas.openxmlformats.org/officeDocument/2006/math">
                    <m:r>
                      <a:rPr lang="en-US" sz="1400" b="0" i="1" dirty="0" smtClean="0">
                        <a:latin typeface="Cambria Math" panose="02040503050406030204" pitchFamily="18" charset="0"/>
                      </a:rPr>
                      <m:t>× </m:t>
                    </m:r>
                  </m:oMath>
                </a14:m>
                <a:r>
                  <a:rPr lang="en-US" sz="1400" dirty="0">
                    <a:latin typeface="Consolas" panose="020B0609020204030204" pitchFamily="49" charset="0"/>
                  </a:rPr>
                  <a:t>2^3</a:t>
                </a:r>
                <a:r>
                  <a:rPr lang="en-US" sz="1400" dirty="0"/>
                  <a:t> </a:t>
                </a:r>
                <a14:m>
                  <m:oMath xmlns:m="http://schemas.openxmlformats.org/officeDocument/2006/math">
                    <m:r>
                      <a:rPr lang="en-US" sz="1400" i="1" dirty="0">
                        <a:latin typeface="Cambria Math" panose="02040503050406030204" pitchFamily="18" charset="0"/>
                      </a:rPr>
                      <m:t>×</m:t>
                    </m:r>
                  </m:oMath>
                </a14:m>
                <a:r>
                  <a:rPr lang="en-US" sz="1400" dirty="0">
                    <a:latin typeface="Consolas" panose="020B0609020204030204" pitchFamily="49" charset="0"/>
                  </a:rPr>
                  <a:t>2^9=2^18=256KB</a:t>
                </a:r>
              </a:p>
            </p:txBody>
          </p:sp>
        </mc:Choice>
        <mc:Fallback>
          <p:sp>
            <p:nvSpPr>
              <p:cNvPr id="16" name="Rectangle 15">
                <a:extLst>
                  <a:ext uri="{FF2B5EF4-FFF2-40B4-BE49-F238E27FC236}">
                    <a16:creationId xmlns:a16="http://schemas.microsoft.com/office/drawing/2014/main" id="{3CF5DB15-3914-4546-9D25-966BE092C482}"/>
                  </a:ext>
                </a:extLst>
              </p:cNvPr>
              <p:cNvSpPr>
                <a:spLocks noRot="1" noChangeAspect="1" noMove="1" noResize="1" noEditPoints="1" noAdjustHandles="1" noChangeArrowheads="1" noChangeShapeType="1" noTextEdit="1"/>
              </p:cNvSpPr>
              <p:nvPr/>
            </p:nvSpPr>
            <p:spPr>
              <a:xfrm>
                <a:off x="5849302" y="1193722"/>
                <a:ext cx="2735127" cy="523220"/>
              </a:xfrm>
              <a:prstGeom prst="rect">
                <a:avLst/>
              </a:prstGeom>
              <a:blipFill>
                <a:blip r:embed="rId2"/>
                <a:stretch>
                  <a:fillRect l="-670" t="-2326" b="-9302"/>
                </a:stretch>
              </a:blipFill>
            </p:spPr>
            <p:txBody>
              <a:bodyPr/>
              <a:lstStyle/>
              <a:p>
                <a:r>
                  <a:rPr lang="en-US">
                    <a:noFill/>
                  </a:rPr>
                  <a:t> </a:t>
                </a:r>
              </a:p>
            </p:txBody>
          </p:sp>
        </mc:Fallback>
      </mc:AlternateContent>
    </p:spTree>
    <p:extLst>
      <p:ext uri="{BB962C8B-B14F-4D97-AF65-F5344CB8AC3E}">
        <p14:creationId xmlns:p14="http://schemas.microsoft.com/office/powerpoint/2010/main" val="34372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000" dirty="0">
                <a:solidFill>
                  <a:prstClr val="white"/>
                </a:solidFill>
              </a:rPr>
              <a:t>[New Short Topic] </a:t>
            </a:r>
            <a:r>
              <a:rPr lang="en-US" dirty="0"/>
              <a:t>The size of the frame/page</a:t>
            </a:r>
          </a:p>
        </p:txBody>
      </p:sp>
      <p:sp>
        <p:nvSpPr>
          <p:cNvPr id="3" name="Content Placeholder 2"/>
          <p:cNvSpPr>
            <a:spLocks noGrp="1"/>
          </p:cNvSpPr>
          <p:nvPr>
            <p:ph idx="1"/>
          </p:nvPr>
        </p:nvSpPr>
        <p:spPr/>
        <p:txBody>
          <a:bodyPr/>
          <a:lstStyle/>
          <a:p>
            <a:endParaRPr lang="en-US" dirty="0"/>
          </a:p>
          <a:p>
            <a:r>
              <a:rPr lang="en-US" dirty="0"/>
              <a:t>Refresher: a memory page, or virtual page, is a fixed-length contiguous block of virtual memory, described by a single entry in the Page Table</a:t>
            </a:r>
          </a:p>
          <a:p>
            <a:endParaRPr lang="en-US" dirty="0"/>
          </a:p>
          <a:p>
            <a:endParaRPr lang="en-US" dirty="0"/>
          </a:p>
          <a:p>
            <a:r>
              <a:rPr lang="en-US" dirty="0"/>
              <a:t>The </a:t>
            </a:r>
            <a:r>
              <a:rPr lang="en-US" u="sng" dirty="0"/>
              <a:t>f</a:t>
            </a:r>
            <a:r>
              <a:rPr lang="en-US" dirty="0"/>
              <a:t>rame is the </a:t>
            </a:r>
            <a:r>
              <a:rPr lang="en-US" u="sng" dirty="0" err="1"/>
              <a:t>f</a:t>
            </a:r>
            <a:r>
              <a:rPr lang="en-US" dirty="0" err="1"/>
              <a:t>ysical</a:t>
            </a:r>
            <a:r>
              <a:rPr lang="en-US" dirty="0"/>
              <a:t> (or physical) counterpart of a virtual page</a:t>
            </a:r>
          </a:p>
          <a:p>
            <a:endParaRPr lang="en-US" dirty="0"/>
          </a:p>
          <a:p>
            <a:endParaRPr lang="en-US" dirty="0"/>
          </a:p>
          <a:p>
            <a:r>
              <a:rPr lang="en-US" dirty="0"/>
              <a:t>Typically, size of page is 4 KB but can be of 1024 KB for certain applications</a:t>
            </a:r>
          </a:p>
          <a:p>
            <a:pPr lvl="1"/>
            <a:r>
              <a:rPr lang="en-US" dirty="0"/>
              <a:t>Example: working with very large data sets (big data)</a:t>
            </a:r>
          </a:p>
          <a:p>
            <a:endParaRPr lang="en-US" dirty="0"/>
          </a:p>
          <a:p>
            <a:endParaRPr lang="en-US"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1721866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size of the frame/page</a:t>
            </a:r>
          </a:p>
        </p:txBody>
      </p:sp>
      <p:sp>
        <p:nvSpPr>
          <p:cNvPr id="3" name="Content Placeholder 2"/>
          <p:cNvSpPr>
            <a:spLocks noGrp="1"/>
          </p:cNvSpPr>
          <p:nvPr>
            <p:ph idx="1"/>
          </p:nvPr>
        </p:nvSpPr>
        <p:spPr/>
        <p:txBody>
          <a:bodyPr/>
          <a:lstStyle/>
          <a:p>
            <a:r>
              <a:rPr lang="en-US" dirty="0"/>
              <a:t>Large page size, </a:t>
            </a:r>
            <a:r>
              <a:rPr lang="en-US" dirty="0">
                <a:solidFill>
                  <a:srgbClr val="0070C0"/>
                </a:solidFill>
              </a:rPr>
              <a:t>pros</a:t>
            </a:r>
          </a:p>
          <a:p>
            <a:pPr lvl="1"/>
            <a:r>
              <a:rPr lang="en-US" dirty="0"/>
              <a:t>Less TLB pressure</a:t>
            </a:r>
          </a:p>
          <a:p>
            <a:pPr lvl="1"/>
            <a:r>
              <a:rPr lang="en-US" dirty="0"/>
              <a:t>Why?</a:t>
            </a:r>
          </a:p>
          <a:p>
            <a:pPr lvl="2"/>
            <a:r>
              <a:rPr lang="en-US" dirty="0"/>
              <a:t>Fewer pages to blanket the virtual memory means fewer entries in the Page Table, which means </a:t>
            </a:r>
          </a:p>
          <a:p>
            <a:pPr lvl="3"/>
            <a:r>
              <a:rPr lang="en-US" dirty="0"/>
              <a:t>Fewer values that compete for storage in the TLB cache. More TLB hits: faster program</a:t>
            </a:r>
          </a:p>
          <a:p>
            <a:pPr lvl="3"/>
            <a:r>
              <a:rPr lang="en-US" dirty="0"/>
              <a:t>[not that big of a deal] The size of the Page Table is smaller – less memory needed to store it</a:t>
            </a:r>
          </a:p>
          <a:p>
            <a:endParaRPr lang="en-US" dirty="0"/>
          </a:p>
          <a:p>
            <a:endParaRPr lang="en-US" dirty="0"/>
          </a:p>
          <a:p>
            <a:r>
              <a:rPr lang="en-US" dirty="0"/>
              <a:t>Large page size, </a:t>
            </a:r>
            <a:r>
              <a:rPr lang="en-US" dirty="0">
                <a:solidFill>
                  <a:srgbClr val="0070C0"/>
                </a:solidFill>
              </a:rPr>
              <a:t>cons</a:t>
            </a:r>
          </a:p>
          <a:p>
            <a:pPr lvl="1"/>
            <a:r>
              <a:rPr lang="en-US" dirty="0"/>
              <a:t>Might lead to wasteful use of physical memory</a:t>
            </a:r>
          </a:p>
          <a:p>
            <a:pPr lvl="2"/>
            <a:r>
              <a:rPr lang="en-US" dirty="0"/>
              <a:t>Example: page size 1024 KB. If you need to allocate 1030 KB of memory, you use two pages/frames</a:t>
            </a:r>
          </a:p>
          <a:p>
            <a:pPr lvl="3"/>
            <a:r>
              <a:rPr lang="en-US" dirty="0"/>
              <a:t>If your process doesn’t use rest of the second page, then there’ll be a sizeable hole in physical memory</a:t>
            </a:r>
          </a:p>
          <a:p>
            <a:pPr lvl="1"/>
            <a:endParaRPr lang="en-US"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0301791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size of page/frame</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mc:AlternateContent xmlns:mc="http://schemas.openxmlformats.org/markup-compatibility/2006">
        <mc:Choice xmlns:a14="http://schemas.microsoft.com/office/drawing/2010/main" Requires="a14">
          <p:sp>
            <p:nvSpPr>
              <p:cNvPr id="6" name="Text Placeholder 5"/>
              <p:cNvSpPr>
                <a:spLocks noGrp="1"/>
              </p:cNvSpPr>
              <p:nvPr>
                <p:ph type="body" sz="quarter" idx="13"/>
              </p:nvPr>
            </p:nvSpPr>
            <p:spPr>
              <a:xfrm>
                <a:off x="147344" y="6525676"/>
                <a:ext cx="2094924" cy="205819"/>
              </a:xfrm>
            </p:spPr>
            <p:txBody>
              <a:bodyPr/>
              <a:lstStyle/>
              <a:p>
                <a:r>
                  <a:rPr lang="en-US" dirty="0"/>
                  <a:t>[https://en.wikipedia.org/wiki/Page_(computer_memory)]</a:t>
                </a:r>
                <a14:m>
                  <m:oMath xmlns:m="http://schemas.openxmlformats.org/officeDocument/2006/math">
                    <m:r>
                      <a:rPr lang="en-US" b="0" i="1" smtClean="0">
                        <a:latin typeface="Cambria Math" panose="02040503050406030204" pitchFamily="18" charset="0"/>
                      </a:rPr>
                      <m:t>→</m:t>
                    </m:r>
                  </m:oMath>
                </a14:m>
                <a:endParaRPr lang="en-US" b="0" dirty="0"/>
              </a:p>
            </p:txBody>
          </p:sp>
        </mc:Choice>
        <mc:Fallback>
          <p:sp>
            <p:nvSpPr>
              <p:cNvPr id="6" name="Text Placeholder 5"/>
              <p:cNvSpPr>
                <a:spLocks noGrp="1" noRot="1" noChangeAspect="1" noMove="1" noResize="1" noEditPoints="1" noAdjustHandles="1" noChangeArrowheads="1" noChangeShapeType="1" noTextEdit="1"/>
              </p:cNvSpPr>
              <p:nvPr>
                <p:ph type="body" sz="quarter" idx="13"/>
              </p:nvPr>
            </p:nvSpPr>
            <p:spPr>
              <a:xfrm>
                <a:off x="147344" y="6525676"/>
                <a:ext cx="2094924" cy="205819"/>
              </a:xfrm>
              <a:blipFill>
                <a:blip r:embed="rId2"/>
                <a:stretch>
                  <a:fillRect/>
                </a:stretch>
              </a:blipFill>
            </p:spPr>
            <p:txBody>
              <a:bodyPr/>
              <a:lstStyle/>
              <a:p>
                <a:r>
                  <a:rPr lang="en-US">
                    <a:noFill/>
                  </a:rPr>
                  <a:t> </a:t>
                </a:r>
              </a:p>
            </p:txBody>
          </p:sp>
        </mc:Fallback>
      </mc:AlternateContent>
      <p:graphicFrame>
        <p:nvGraphicFramePr>
          <p:cNvPr id="5" name="Table 4"/>
          <p:cNvGraphicFramePr>
            <a:graphicFrameLocks noGrp="1"/>
          </p:cNvGraphicFramePr>
          <p:nvPr/>
        </p:nvGraphicFramePr>
        <p:xfrm>
          <a:off x="1007165" y="3045301"/>
          <a:ext cx="10121900" cy="1757680"/>
        </p:xfrm>
        <a:graphic>
          <a:graphicData uri="http://schemas.openxmlformats.org/drawingml/2006/table">
            <a:tbl>
              <a:tblPr>
                <a:tableStyleId>{5C22544A-7EE6-4342-B048-85BDC9FD1C3A}</a:tableStyleId>
              </a:tblPr>
              <a:tblGrid>
                <a:gridCol w="3020170">
                  <a:extLst>
                    <a:ext uri="{9D8B030D-6E8A-4147-A177-3AD203B41FA5}">
                      <a16:colId xmlns:a16="http://schemas.microsoft.com/office/drawing/2014/main" val="1022479325"/>
                    </a:ext>
                  </a:extLst>
                </a:gridCol>
                <a:gridCol w="1705555">
                  <a:extLst>
                    <a:ext uri="{9D8B030D-6E8A-4147-A177-3AD203B41FA5}">
                      <a16:colId xmlns:a16="http://schemas.microsoft.com/office/drawing/2014/main" val="667816089"/>
                    </a:ext>
                  </a:extLst>
                </a:gridCol>
                <a:gridCol w="5396175">
                  <a:extLst>
                    <a:ext uri="{9D8B030D-6E8A-4147-A177-3AD203B41FA5}">
                      <a16:colId xmlns:a16="http://schemas.microsoft.com/office/drawing/2014/main" val="1679355929"/>
                    </a:ext>
                  </a:extLst>
                </a:gridCol>
              </a:tblGrid>
              <a:tr h="196850">
                <a:tc>
                  <a:txBody>
                    <a:bodyPr/>
                    <a:lstStyle/>
                    <a:p>
                      <a:pPr algn="ctr" fontAlgn="ctr"/>
                      <a:r>
                        <a:rPr lang="en-US" sz="1400" u="none" strike="noStrike" dirty="0">
                          <a:effectLst/>
                        </a:rPr>
                        <a:t>Architecture</a:t>
                      </a:r>
                      <a:endParaRPr lang="en-US" sz="1400" b="1" i="0" u="none" strike="noStrike" dirty="0">
                        <a:solidFill>
                          <a:srgbClr val="FFFFFF"/>
                        </a:solidFill>
                        <a:effectLst/>
                        <a:latin typeface="Calibri" panose="020F0502020204030204" pitchFamily="34" charset="0"/>
                      </a:endParaRPr>
                    </a:p>
                  </a:txBody>
                  <a:tcPr marL="6350" marR="6350" marT="6350" marB="0" anchor="ctr">
                    <a:solidFill>
                      <a:srgbClr val="00B0F0"/>
                    </a:solidFill>
                  </a:tcPr>
                </a:tc>
                <a:tc>
                  <a:txBody>
                    <a:bodyPr/>
                    <a:lstStyle/>
                    <a:p>
                      <a:pPr algn="ctr" fontAlgn="ctr"/>
                      <a:r>
                        <a:rPr lang="en-US" sz="1400" u="none" strike="noStrike" dirty="0">
                          <a:effectLst/>
                        </a:rPr>
                        <a:t>Smallest page size</a:t>
                      </a:r>
                      <a:endParaRPr lang="en-US" sz="1400" b="1" i="0" u="none" strike="noStrike" dirty="0">
                        <a:solidFill>
                          <a:srgbClr val="FFFFFF"/>
                        </a:solidFill>
                        <a:effectLst/>
                        <a:latin typeface="Calibri" panose="020F0502020204030204" pitchFamily="34" charset="0"/>
                      </a:endParaRPr>
                    </a:p>
                  </a:txBody>
                  <a:tcPr marL="6350" marR="6350" marT="6350" marB="0" anchor="ctr">
                    <a:solidFill>
                      <a:srgbClr val="00B0F0"/>
                    </a:solidFill>
                  </a:tcPr>
                </a:tc>
                <a:tc>
                  <a:txBody>
                    <a:bodyPr/>
                    <a:lstStyle/>
                    <a:p>
                      <a:pPr algn="ctr" fontAlgn="ctr"/>
                      <a:r>
                        <a:rPr lang="en-US" sz="1400" u="none" strike="noStrike" dirty="0">
                          <a:effectLst/>
                        </a:rPr>
                        <a:t>Larger page sizes</a:t>
                      </a:r>
                      <a:endParaRPr lang="en-US" sz="1400" b="1" i="0" u="none" strike="noStrike" dirty="0">
                        <a:solidFill>
                          <a:srgbClr val="FFFFFF"/>
                        </a:solidFill>
                        <a:effectLst/>
                        <a:latin typeface="Calibri" panose="020F0502020204030204" pitchFamily="34" charset="0"/>
                      </a:endParaRPr>
                    </a:p>
                  </a:txBody>
                  <a:tcPr marL="6350" marR="6350" marT="6350" marB="0" anchor="ctr">
                    <a:solidFill>
                      <a:srgbClr val="00B0F0"/>
                    </a:solidFill>
                  </a:tcPr>
                </a:tc>
                <a:extLst>
                  <a:ext uri="{0D108BD9-81ED-4DB2-BD59-A6C34878D82A}">
                    <a16:rowId xmlns:a16="http://schemas.microsoft.com/office/drawing/2014/main" val="3522282106"/>
                  </a:ext>
                </a:extLst>
              </a:tr>
              <a:tr h="190500">
                <a:tc>
                  <a:txBody>
                    <a:bodyPr/>
                    <a:lstStyle/>
                    <a:p>
                      <a:pPr algn="ctr" fontAlgn="ctr"/>
                      <a:r>
                        <a:rPr lang="en-US" sz="1400" u="none" strike="noStrike" dirty="0">
                          <a:effectLst/>
                        </a:rPr>
                        <a:t>x86-64</a:t>
                      </a:r>
                      <a:endParaRPr lang="en-US" sz="1400" b="0" i="0" u="none" strike="noStrike" dirty="0">
                        <a:solidFill>
                          <a:srgbClr val="000000"/>
                        </a:solidFill>
                        <a:effectLst/>
                        <a:latin typeface="Calibri" panose="020F0502020204030204" pitchFamily="34" charset="0"/>
                      </a:endParaRPr>
                    </a:p>
                  </a:txBody>
                  <a:tcPr marL="6350" marR="6350" marT="6350" marB="0" anchor="ctr"/>
                </a:tc>
                <a:tc>
                  <a:txBody>
                    <a:bodyPr/>
                    <a:lstStyle/>
                    <a:p>
                      <a:pPr algn="ctr" fontAlgn="ctr"/>
                      <a:r>
                        <a:rPr lang="en-US" sz="1400" u="none" strike="noStrike">
                          <a:effectLst/>
                        </a:rPr>
                        <a:t>4 KiB</a:t>
                      </a:r>
                      <a:endParaRPr lang="en-US" sz="1400" b="0"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ctr"/>
                      <a:r>
                        <a:rPr lang="en-US" sz="1400" u="none" strike="noStrike" dirty="0">
                          <a:effectLst/>
                        </a:rPr>
                        <a:t>2 </a:t>
                      </a:r>
                      <a:r>
                        <a:rPr lang="en-US" sz="1400" u="none" strike="noStrike" dirty="0" err="1">
                          <a:effectLst/>
                        </a:rPr>
                        <a:t>MiB</a:t>
                      </a:r>
                      <a:r>
                        <a:rPr lang="en-US" sz="1400" u="none" strike="noStrike" dirty="0">
                          <a:effectLst/>
                        </a:rPr>
                        <a:t>, 1 </a:t>
                      </a:r>
                      <a:r>
                        <a:rPr lang="en-US" sz="1400" u="none" strike="noStrike" dirty="0" err="1">
                          <a:effectLst/>
                        </a:rPr>
                        <a:t>GiB</a:t>
                      </a:r>
                      <a:endParaRPr lang="en-US" sz="1400" b="0" i="0" u="none" strike="noStrike" dirty="0">
                        <a:solidFill>
                          <a:srgbClr val="000000"/>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916755418"/>
                  </a:ext>
                </a:extLst>
              </a:tr>
              <a:tr h="184150">
                <a:tc>
                  <a:txBody>
                    <a:bodyPr/>
                    <a:lstStyle/>
                    <a:p>
                      <a:pPr algn="ctr" fontAlgn="ctr"/>
                      <a:r>
                        <a:rPr lang="en-US" sz="1400" u="none" strike="noStrike" dirty="0" err="1">
                          <a:effectLst/>
                        </a:rPr>
                        <a:t>UltraSPARC</a:t>
                      </a:r>
                      <a:r>
                        <a:rPr lang="en-US" sz="1400" u="none" strike="noStrike" dirty="0">
                          <a:effectLst/>
                        </a:rPr>
                        <a:t> Architecture 2007</a:t>
                      </a:r>
                      <a:endParaRPr lang="en-US" sz="1400" b="0" i="0" u="none" strike="noStrike" dirty="0">
                        <a:solidFill>
                          <a:srgbClr val="000000"/>
                        </a:solidFill>
                        <a:effectLst/>
                        <a:latin typeface="Calibri" panose="020F0502020204030204" pitchFamily="34" charset="0"/>
                      </a:endParaRPr>
                    </a:p>
                  </a:txBody>
                  <a:tcPr marL="6350" marR="6350" marT="6350" marB="0" anchor="ctr"/>
                </a:tc>
                <a:tc>
                  <a:txBody>
                    <a:bodyPr/>
                    <a:lstStyle/>
                    <a:p>
                      <a:pPr algn="ctr" fontAlgn="ctr"/>
                      <a:r>
                        <a:rPr lang="en-US" sz="1400" u="none" strike="noStrike">
                          <a:effectLst/>
                        </a:rPr>
                        <a:t>8 KiB</a:t>
                      </a:r>
                      <a:endParaRPr lang="en-US" sz="1400" b="0"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ctr"/>
                      <a:r>
                        <a:rPr lang="en-US" sz="1400" u="none" strike="noStrike" dirty="0">
                          <a:effectLst/>
                        </a:rPr>
                        <a:t>64 KiB, 512 KiB, 4 </a:t>
                      </a:r>
                      <a:r>
                        <a:rPr lang="en-US" sz="1400" u="none" strike="noStrike" dirty="0" err="1">
                          <a:effectLst/>
                        </a:rPr>
                        <a:t>MiB</a:t>
                      </a:r>
                      <a:r>
                        <a:rPr lang="en-US" sz="1400" u="none" strike="noStrike" dirty="0">
                          <a:effectLst/>
                        </a:rPr>
                        <a:t>, 32 </a:t>
                      </a:r>
                      <a:r>
                        <a:rPr lang="en-US" sz="1400" u="none" strike="noStrike" dirty="0" err="1">
                          <a:effectLst/>
                        </a:rPr>
                        <a:t>MiB</a:t>
                      </a:r>
                      <a:r>
                        <a:rPr lang="en-US" sz="1400" u="none" strike="noStrike" dirty="0">
                          <a:effectLst/>
                        </a:rPr>
                        <a:t>, 256 </a:t>
                      </a:r>
                      <a:r>
                        <a:rPr lang="en-US" sz="1400" u="none" strike="noStrike" dirty="0" err="1">
                          <a:effectLst/>
                        </a:rPr>
                        <a:t>MiB</a:t>
                      </a:r>
                      <a:r>
                        <a:rPr lang="en-US" sz="1400" u="none" strike="noStrike" dirty="0">
                          <a:effectLst/>
                        </a:rPr>
                        <a:t>, 2 </a:t>
                      </a:r>
                      <a:r>
                        <a:rPr lang="en-US" sz="1400" u="none" strike="noStrike" dirty="0" err="1">
                          <a:effectLst/>
                        </a:rPr>
                        <a:t>GiB</a:t>
                      </a:r>
                      <a:r>
                        <a:rPr lang="en-US" sz="1400" u="none" strike="noStrike" dirty="0">
                          <a:effectLst/>
                        </a:rPr>
                        <a:t>, 16 </a:t>
                      </a:r>
                      <a:r>
                        <a:rPr lang="en-US" sz="1400" u="none" strike="noStrike" dirty="0" err="1">
                          <a:effectLst/>
                        </a:rPr>
                        <a:t>GiB</a:t>
                      </a:r>
                      <a:endParaRPr lang="en-US" sz="1400" b="0" i="0" u="none" strike="noStrike" dirty="0">
                        <a:solidFill>
                          <a:srgbClr val="000000"/>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1876762426"/>
                  </a:ext>
                </a:extLst>
              </a:tr>
              <a:tr h="184150">
                <a:tc>
                  <a:txBody>
                    <a:bodyPr/>
                    <a:lstStyle/>
                    <a:p>
                      <a:pPr algn="ctr" fontAlgn="ctr"/>
                      <a:r>
                        <a:rPr lang="en-US" sz="1400" u="none" strike="noStrike" dirty="0">
                          <a:effectLst/>
                        </a:rPr>
                        <a:t>SPARC v8 with SPARC Reference MMU</a:t>
                      </a:r>
                      <a:endParaRPr lang="en-US" sz="1400" b="0" i="0" u="none" strike="noStrike" dirty="0">
                        <a:solidFill>
                          <a:srgbClr val="000000"/>
                        </a:solidFill>
                        <a:effectLst/>
                        <a:latin typeface="Calibri" panose="020F0502020204030204" pitchFamily="34" charset="0"/>
                      </a:endParaRPr>
                    </a:p>
                  </a:txBody>
                  <a:tcPr marL="6350" marR="6350" marT="6350" marB="0" anchor="ctr"/>
                </a:tc>
                <a:tc>
                  <a:txBody>
                    <a:bodyPr/>
                    <a:lstStyle/>
                    <a:p>
                      <a:pPr algn="ctr" fontAlgn="ctr"/>
                      <a:r>
                        <a:rPr lang="en-US" sz="1400" u="none" strike="noStrike">
                          <a:effectLst/>
                        </a:rPr>
                        <a:t>4 KiB</a:t>
                      </a:r>
                      <a:endParaRPr lang="en-US" sz="1400" b="0"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ctr"/>
                      <a:r>
                        <a:rPr lang="en-US" sz="1400" u="none" strike="noStrike" dirty="0">
                          <a:effectLst/>
                        </a:rPr>
                        <a:t>256 KiB, 16 </a:t>
                      </a:r>
                      <a:r>
                        <a:rPr lang="en-US" sz="1400" u="none" strike="noStrike" dirty="0" err="1">
                          <a:effectLst/>
                        </a:rPr>
                        <a:t>MiB</a:t>
                      </a:r>
                      <a:endParaRPr lang="en-US" sz="1400" b="0" i="0" u="none" strike="noStrike" dirty="0">
                        <a:solidFill>
                          <a:srgbClr val="000000"/>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1108899378"/>
                  </a:ext>
                </a:extLst>
              </a:tr>
              <a:tr h="184150">
                <a:tc>
                  <a:txBody>
                    <a:bodyPr/>
                    <a:lstStyle/>
                    <a:p>
                      <a:pPr algn="ctr" fontAlgn="ctr"/>
                      <a:r>
                        <a:rPr lang="en-US" sz="1400" u="none" strike="noStrike" dirty="0">
                          <a:effectLst/>
                        </a:rPr>
                        <a:t>Power Architecture</a:t>
                      </a:r>
                      <a:endParaRPr lang="en-US" sz="1400" b="0" i="0" u="none" strike="noStrike" dirty="0">
                        <a:solidFill>
                          <a:srgbClr val="000000"/>
                        </a:solidFill>
                        <a:effectLst/>
                        <a:latin typeface="Calibri" panose="020F0502020204030204" pitchFamily="34" charset="0"/>
                      </a:endParaRPr>
                    </a:p>
                  </a:txBody>
                  <a:tcPr marL="6350" marR="6350" marT="6350" marB="0" anchor="ctr"/>
                </a:tc>
                <a:tc>
                  <a:txBody>
                    <a:bodyPr/>
                    <a:lstStyle/>
                    <a:p>
                      <a:pPr algn="ctr" fontAlgn="ctr"/>
                      <a:r>
                        <a:rPr lang="en-US" sz="1400" u="none" strike="noStrike">
                          <a:effectLst/>
                        </a:rPr>
                        <a:t>4 KiB</a:t>
                      </a:r>
                      <a:endParaRPr lang="en-US" sz="1400" b="0"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ctr"/>
                      <a:r>
                        <a:rPr lang="en-US" sz="1400" u="none" strike="noStrike" dirty="0">
                          <a:effectLst/>
                        </a:rPr>
                        <a:t>64 KiB, 16 </a:t>
                      </a:r>
                      <a:r>
                        <a:rPr lang="en-US" sz="1400" u="none" strike="noStrike" dirty="0" err="1">
                          <a:effectLst/>
                        </a:rPr>
                        <a:t>MiB</a:t>
                      </a:r>
                      <a:r>
                        <a:rPr lang="en-US" sz="1400" u="none" strike="noStrike" dirty="0">
                          <a:effectLst/>
                        </a:rPr>
                        <a:t>, 16 </a:t>
                      </a:r>
                      <a:r>
                        <a:rPr lang="en-US" sz="1400" u="none" strike="noStrike" dirty="0" err="1">
                          <a:effectLst/>
                        </a:rPr>
                        <a:t>GiB</a:t>
                      </a:r>
                      <a:endParaRPr lang="en-US" sz="1400" b="0" i="0" u="none" strike="noStrike" dirty="0">
                        <a:solidFill>
                          <a:srgbClr val="000000"/>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4007781750"/>
                  </a:ext>
                </a:extLst>
              </a:tr>
              <a:tr h="184150">
                <a:tc>
                  <a:txBody>
                    <a:bodyPr/>
                    <a:lstStyle/>
                    <a:p>
                      <a:pPr algn="ctr" fontAlgn="ctr"/>
                      <a:r>
                        <a:rPr lang="en-US" sz="1400" u="none" strike="noStrike" dirty="0">
                          <a:effectLst/>
                        </a:rPr>
                        <a:t>IA-64 (Itanium)</a:t>
                      </a:r>
                      <a:endParaRPr lang="en-US" sz="1400" b="0" i="0" u="none" strike="noStrike" dirty="0">
                        <a:solidFill>
                          <a:srgbClr val="000000"/>
                        </a:solidFill>
                        <a:effectLst/>
                        <a:latin typeface="Calibri" panose="020F0502020204030204" pitchFamily="34" charset="0"/>
                      </a:endParaRPr>
                    </a:p>
                  </a:txBody>
                  <a:tcPr marL="6350" marR="6350" marT="6350" marB="0" anchor="ctr"/>
                </a:tc>
                <a:tc>
                  <a:txBody>
                    <a:bodyPr/>
                    <a:lstStyle/>
                    <a:p>
                      <a:pPr algn="ctr" fontAlgn="ctr"/>
                      <a:r>
                        <a:rPr lang="en-US" sz="1400" u="none" strike="noStrike">
                          <a:effectLst/>
                        </a:rPr>
                        <a:t>4 KiB</a:t>
                      </a:r>
                      <a:endParaRPr lang="en-US" sz="1400" b="0"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ctr"/>
                      <a:r>
                        <a:rPr lang="en-US" sz="1400" u="none" strike="noStrike" dirty="0">
                          <a:effectLst/>
                        </a:rPr>
                        <a:t>8 KiB, 64 KiB, 256 KiB, 1 </a:t>
                      </a:r>
                      <a:r>
                        <a:rPr lang="en-US" sz="1400" u="none" strike="noStrike" dirty="0" err="1">
                          <a:effectLst/>
                        </a:rPr>
                        <a:t>MiB</a:t>
                      </a:r>
                      <a:r>
                        <a:rPr lang="en-US" sz="1400" u="none" strike="noStrike" dirty="0">
                          <a:effectLst/>
                        </a:rPr>
                        <a:t>, 4 </a:t>
                      </a:r>
                      <a:r>
                        <a:rPr lang="en-US" sz="1400" u="none" strike="noStrike" dirty="0" err="1">
                          <a:effectLst/>
                        </a:rPr>
                        <a:t>MiB</a:t>
                      </a:r>
                      <a:r>
                        <a:rPr lang="en-US" sz="1400" u="none" strike="noStrike" dirty="0">
                          <a:effectLst/>
                        </a:rPr>
                        <a:t>, 16 </a:t>
                      </a:r>
                      <a:r>
                        <a:rPr lang="en-US" sz="1400" u="none" strike="noStrike" dirty="0" err="1">
                          <a:effectLst/>
                        </a:rPr>
                        <a:t>MiB</a:t>
                      </a:r>
                      <a:r>
                        <a:rPr lang="en-US" sz="1400" u="none" strike="noStrike" dirty="0">
                          <a:effectLst/>
                        </a:rPr>
                        <a:t>, 256 </a:t>
                      </a:r>
                      <a:r>
                        <a:rPr lang="en-US" sz="1400" u="none" strike="noStrike" dirty="0" err="1">
                          <a:effectLst/>
                        </a:rPr>
                        <a:t>MiB</a:t>
                      </a:r>
                      <a:endParaRPr lang="en-US" sz="1400" b="0" i="0" u="none" strike="noStrike" dirty="0">
                        <a:solidFill>
                          <a:srgbClr val="000000"/>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3360358020"/>
                  </a:ext>
                </a:extLst>
              </a:tr>
              <a:tr h="184150">
                <a:tc>
                  <a:txBody>
                    <a:bodyPr/>
                    <a:lstStyle/>
                    <a:p>
                      <a:pPr algn="ctr" fontAlgn="ctr"/>
                      <a:r>
                        <a:rPr lang="en-US" sz="1400" u="none" strike="noStrike" dirty="0">
                          <a:effectLst/>
                        </a:rPr>
                        <a:t>ARMv7</a:t>
                      </a:r>
                      <a:endParaRPr lang="en-US" sz="1400" b="0" i="0" u="none" strike="noStrike" dirty="0">
                        <a:solidFill>
                          <a:srgbClr val="000000"/>
                        </a:solidFill>
                        <a:effectLst/>
                        <a:latin typeface="Calibri" panose="020F0502020204030204" pitchFamily="34" charset="0"/>
                      </a:endParaRPr>
                    </a:p>
                  </a:txBody>
                  <a:tcPr marL="6350" marR="6350" marT="6350" marB="0" anchor="ctr"/>
                </a:tc>
                <a:tc>
                  <a:txBody>
                    <a:bodyPr/>
                    <a:lstStyle/>
                    <a:p>
                      <a:pPr algn="ctr" fontAlgn="ctr"/>
                      <a:r>
                        <a:rPr lang="en-US" sz="1400" u="none" strike="noStrike">
                          <a:effectLst/>
                        </a:rPr>
                        <a:t>4 KiB</a:t>
                      </a:r>
                      <a:endParaRPr lang="en-US" sz="1400" b="0"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ctr"/>
                      <a:r>
                        <a:rPr lang="en-US" sz="1400" u="none" strike="noStrike" dirty="0">
                          <a:effectLst/>
                        </a:rPr>
                        <a:t>64 KiB, 1 </a:t>
                      </a:r>
                      <a:r>
                        <a:rPr lang="en-US" sz="1400" u="none" strike="noStrike" dirty="0" err="1">
                          <a:effectLst/>
                        </a:rPr>
                        <a:t>MiB</a:t>
                      </a:r>
                      <a:r>
                        <a:rPr lang="en-US" sz="1400" u="none" strike="noStrike" dirty="0">
                          <a:effectLst/>
                        </a:rPr>
                        <a:t>, 16 </a:t>
                      </a:r>
                      <a:r>
                        <a:rPr lang="en-US" sz="1400" u="none" strike="noStrike" dirty="0" err="1">
                          <a:effectLst/>
                        </a:rPr>
                        <a:t>MiB</a:t>
                      </a:r>
                      <a:endParaRPr lang="en-US" sz="1400" b="0" i="0" u="none" strike="noStrike" dirty="0">
                        <a:solidFill>
                          <a:srgbClr val="000000"/>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1840174911"/>
                  </a:ext>
                </a:extLst>
              </a:tr>
              <a:tr h="184150">
                <a:tc>
                  <a:txBody>
                    <a:bodyPr/>
                    <a:lstStyle/>
                    <a:p>
                      <a:pPr algn="ctr" fontAlgn="ctr"/>
                      <a:r>
                        <a:rPr lang="en-US" sz="1400" u="none" strike="noStrike" dirty="0">
                          <a:effectLst/>
                        </a:rPr>
                        <a:t>32-bit x86</a:t>
                      </a:r>
                      <a:endParaRPr lang="en-US" sz="1400" b="0" i="0" u="none" strike="noStrike" dirty="0">
                        <a:solidFill>
                          <a:srgbClr val="000000"/>
                        </a:solidFill>
                        <a:effectLst/>
                        <a:latin typeface="Calibri" panose="020F0502020204030204" pitchFamily="34" charset="0"/>
                      </a:endParaRPr>
                    </a:p>
                  </a:txBody>
                  <a:tcPr marL="6350" marR="6350" marT="6350" marB="0" anchor="ctr"/>
                </a:tc>
                <a:tc>
                  <a:txBody>
                    <a:bodyPr/>
                    <a:lstStyle/>
                    <a:p>
                      <a:pPr algn="ctr" fontAlgn="ctr"/>
                      <a:r>
                        <a:rPr lang="en-US" sz="1400" u="none" strike="noStrike">
                          <a:effectLst/>
                        </a:rPr>
                        <a:t>4 KiB</a:t>
                      </a:r>
                      <a:endParaRPr lang="en-US" sz="1400" b="0"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ctr"/>
                      <a:r>
                        <a:rPr lang="en-US" sz="1400" u="none" strike="noStrike" dirty="0">
                          <a:effectLst/>
                        </a:rPr>
                        <a:t>2 </a:t>
                      </a:r>
                      <a:r>
                        <a:rPr lang="en-US" sz="1400" u="none" strike="noStrike" dirty="0" err="1">
                          <a:effectLst/>
                        </a:rPr>
                        <a:t>MiB</a:t>
                      </a:r>
                      <a:r>
                        <a:rPr lang="en-US" sz="1400" u="none" strike="noStrike" dirty="0">
                          <a:effectLst/>
                        </a:rPr>
                        <a:t>, 4 </a:t>
                      </a:r>
                      <a:r>
                        <a:rPr lang="en-US" sz="1400" u="none" strike="noStrike" dirty="0" err="1">
                          <a:effectLst/>
                        </a:rPr>
                        <a:t>MiB</a:t>
                      </a:r>
                      <a:endParaRPr lang="en-US" sz="1400" b="0" i="0" u="none" strike="noStrike" dirty="0">
                        <a:solidFill>
                          <a:srgbClr val="000000"/>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3577642864"/>
                  </a:ext>
                </a:extLst>
              </a:tr>
            </a:tbl>
          </a:graphicData>
        </a:graphic>
      </p:graphicFrame>
    </p:spTree>
    <p:extLst>
      <p:ext uri="{BB962C8B-B14F-4D97-AF65-F5344CB8AC3E}">
        <p14:creationId xmlns:p14="http://schemas.microsoft.com/office/powerpoint/2010/main" val="401272910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Departing thoughts, memory aspects</a:t>
            </a:r>
          </a:p>
        </p:txBody>
      </p:sp>
      <p:sp>
        <p:nvSpPr>
          <p:cNvPr id="5" name="Content Placeholder 4"/>
          <p:cNvSpPr>
            <a:spLocks noGrp="1"/>
          </p:cNvSpPr>
          <p:nvPr>
            <p:ph idx="1"/>
          </p:nvPr>
        </p:nvSpPr>
        <p:spPr/>
        <p:txBody>
          <a:bodyPr>
            <a:normAutofit/>
          </a:bodyPr>
          <a:lstStyle/>
          <a:p>
            <a:pPr lvl="1"/>
            <a:endParaRPr lang="en-US" dirty="0"/>
          </a:p>
          <a:p>
            <a:r>
              <a:rPr lang="en-US" dirty="0"/>
              <a:t>Memory transactions:</a:t>
            </a:r>
          </a:p>
          <a:p>
            <a:pPr lvl="1"/>
            <a:r>
              <a:rPr lang="en-US" dirty="0"/>
              <a:t>Add overhead, at times rather large, owing to complex process of moving data</a:t>
            </a:r>
          </a:p>
          <a:p>
            <a:pPr lvl="2"/>
            <a:r>
              <a:rPr lang="en-US" dirty="0"/>
              <a:t>From </a:t>
            </a:r>
            <a:r>
              <a:rPr lang="en-US" dirty="0">
                <a:solidFill>
                  <a:srgbClr val="0070C0"/>
                </a:solidFill>
              </a:rPr>
              <a:t>disk</a:t>
            </a:r>
            <a:r>
              <a:rPr lang="en-US" dirty="0"/>
              <a:t> to </a:t>
            </a:r>
            <a:r>
              <a:rPr lang="en-US" dirty="0">
                <a:solidFill>
                  <a:srgbClr val="0070C0"/>
                </a:solidFill>
              </a:rPr>
              <a:t>main memory</a:t>
            </a:r>
            <a:r>
              <a:rPr lang="en-US" dirty="0"/>
              <a:t> to </a:t>
            </a:r>
            <a:r>
              <a:rPr lang="en-US" dirty="0">
                <a:solidFill>
                  <a:srgbClr val="0070C0"/>
                </a:solidFill>
              </a:rPr>
              <a:t>cache</a:t>
            </a:r>
            <a:r>
              <a:rPr lang="en-US" dirty="0"/>
              <a:t> to </a:t>
            </a:r>
            <a:r>
              <a:rPr lang="en-US" dirty="0">
                <a:solidFill>
                  <a:srgbClr val="0070C0"/>
                </a:solidFill>
              </a:rPr>
              <a:t>register</a:t>
            </a:r>
          </a:p>
          <a:p>
            <a:pPr lvl="1"/>
            <a:r>
              <a:rPr lang="en-US" dirty="0"/>
              <a:t>Time and power costly</a:t>
            </a:r>
          </a:p>
          <a:p>
            <a:endParaRPr lang="en-US" dirty="0"/>
          </a:p>
          <a:p>
            <a:endParaRPr lang="en-US" dirty="0"/>
          </a:p>
          <a:p>
            <a:r>
              <a:rPr lang="en-US" dirty="0"/>
              <a:t>Keep in mind the memory hierarchy; understand the size of the memories on your machine</a:t>
            </a:r>
          </a:p>
          <a:p>
            <a:pPr lvl="1"/>
            <a:r>
              <a:rPr lang="en-US" dirty="0"/>
              <a:t>The closer to the top of the hierarchy, the better off you are</a:t>
            </a:r>
          </a:p>
          <a:p>
            <a:endParaRPr lang="en-US" dirty="0"/>
          </a:p>
          <a:p>
            <a:endParaRPr lang="en-US" dirty="0"/>
          </a:p>
          <a:p>
            <a:r>
              <a:rPr lang="en-US" dirty="0"/>
              <a:t>If the speed of the code matters, pay attention to how you use memory</a:t>
            </a:r>
          </a:p>
          <a:p>
            <a:endParaRPr lang="en-US" dirty="0"/>
          </a:p>
          <a:p>
            <a:endParaRPr lang="en-US" dirty="0"/>
          </a:p>
          <a:p>
            <a:endParaRPr lang="en-US" dirty="0"/>
          </a:p>
          <a:p>
            <a:endParaRPr lang="en-US" dirty="0"/>
          </a:p>
          <a:p>
            <a:endParaRPr lang="en-US" dirty="0"/>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4733593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Side-trip: Using C/C++ in this class</a:t>
            </a:r>
          </a:p>
        </p:txBody>
      </p:sp>
      <p:sp>
        <p:nvSpPr>
          <p:cNvPr id="5" name="Content Placeholder 4"/>
          <p:cNvSpPr>
            <a:spLocks noGrp="1"/>
          </p:cNvSpPr>
          <p:nvPr>
            <p:ph idx="1"/>
          </p:nvPr>
        </p:nvSpPr>
        <p:spPr/>
        <p:txBody>
          <a:bodyPr vert="horz" lIns="91440" tIns="45720" rIns="91440" bIns="45720" rtlCol="0" anchor="t">
            <a:normAutofit/>
          </a:bodyPr>
          <a:lstStyle/>
          <a:p>
            <a:pPr lvl="1"/>
            <a:endParaRPr lang="en-US" dirty="0"/>
          </a:p>
          <a:p>
            <a:pPr lvl="1"/>
            <a:endParaRPr lang="en-US" dirty="0"/>
          </a:p>
          <a:p>
            <a:r>
              <a:rPr lang="en-US" dirty="0"/>
              <a:t>Using C/C++ in this class: good vehicle to explain how memory works</a:t>
            </a:r>
          </a:p>
          <a:p>
            <a:pPr lvl="1"/>
            <a:r>
              <a:rPr lang="en-US" dirty="0"/>
              <a:t>Two aspects that bring C++ close to hardware: pointers &amp; the </a:t>
            </a:r>
            <a:r>
              <a:rPr lang="en-US" dirty="0">
                <a:solidFill>
                  <a:srgbClr val="C00000"/>
                </a:solidFill>
                <a:latin typeface="Consolas"/>
              </a:rPr>
              <a:t>new</a:t>
            </a:r>
            <a:r>
              <a:rPr lang="en-US" dirty="0">
                <a:ea typeface="+mn-lt"/>
                <a:cs typeface="+mn-lt"/>
              </a:rPr>
              <a:t> </a:t>
            </a:r>
            <a:r>
              <a:rPr lang="en-US" dirty="0"/>
              <a:t>(memory allocation) operator</a:t>
            </a:r>
            <a:endParaRPr lang="en-US" dirty="0">
              <a:cs typeface="Calibri"/>
            </a:endParaRPr>
          </a:p>
          <a:p>
            <a:pPr lvl="2"/>
            <a:endParaRPr lang="en-US" dirty="0"/>
          </a:p>
          <a:p>
            <a:pPr lvl="1"/>
            <a:endParaRPr lang="en-US" dirty="0"/>
          </a:p>
          <a:p>
            <a:r>
              <a:rPr lang="en-US" dirty="0"/>
              <a:t>The overhead of memory transactions is there in any language (Fortran, Matlab, Python, etc.)</a:t>
            </a:r>
          </a:p>
          <a:p>
            <a:pPr lvl="1"/>
            <a:endParaRPr lang="en-US" dirty="0"/>
          </a:p>
          <a:p>
            <a:pPr lvl="1"/>
            <a:endParaRPr lang="en-US" dirty="0"/>
          </a:p>
          <a:p>
            <a:r>
              <a:rPr lang="en-US" dirty="0"/>
              <a:t>For your favorite language, learn how indexing into your arrays doesn’t violate locality</a:t>
            </a:r>
          </a:p>
          <a:p>
            <a:pPr lvl="1"/>
            <a:endParaRPr lang="en-US" dirty="0"/>
          </a:p>
          <a:p>
            <a:pPr lvl="1"/>
            <a:endParaRPr lang="en-US" dirty="0"/>
          </a:p>
          <a:p>
            <a:pPr lvl="1"/>
            <a:endParaRPr lang="en-US" dirty="0"/>
          </a:p>
          <a:p>
            <a:pPr lvl="1"/>
            <a:endParaRPr lang="en-US" dirty="0"/>
          </a:p>
          <a:p>
            <a:endParaRPr lang="en-US" dirty="0"/>
          </a:p>
          <a:p>
            <a:endParaRPr lang="en-US" dirty="0"/>
          </a:p>
          <a:p>
            <a:endParaRPr lang="en-US" dirty="0"/>
          </a:p>
          <a:p>
            <a:endParaRPr lang="en-US" dirty="0"/>
          </a:p>
          <a:p>
            <a:endParaRPr lang="en-US" dirty="0"/>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2907672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91915" y="3282215"/>
            <a:ext cx="9140792" cy="823393"/>
          </a:xfrm>
        </p:spPr>
        <p:txBody>
          <a:bodyPr/>
          <a:lstStyle/>
          <a:p>
            <a:r>
              <a:rPr lang="en-US" dirty="0"/>
              <a:t>Parallel computing</a:t>
            </a:r>
            <a:r>
              <a:rPr lang="en-US"/>
              <a:t>: why</a:t>
            </a:r>
            <a:r>
              <a:rPr lang="en-US" dirty="0"/>
              <a:t>, and why now?</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5450568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0146" name="Rectangle 2"/>
          <p:cNvSpPr>
            <a:spLocks noGrp="1" noChangeArrowheads="1"/>
          </p:cNvSpPr>
          <p:nvPr>
            <p:ph type="title"/>
          </p:nvPr>
        </p:nvSpPr>
        <p:spPr/>
        <p:txBody>
          <a:bodyPr/>
          <a:lstStyle/>
          <a:p>
            <a:r>
              <a:rPr lang="en-US"/>
              <a:t>Acknowledgements</a:t>
            </a:r>
          </a:p>
        </p:txBody>
      </p:sp>
      <p:sp>
        <p:nvSpPr>
          <p:cNvPr id="390147" name="Rectangle 3"/>
          <p:cNvSpPr>
            <a:spLocks noGrp="1" noChangeArrowheads="1"/>
          </p:cNvSpPr>
          <p:nvPr>
            <p:ph idx="1"/>
          </p:nvPr>
        </p:nvSpPr>
        <p:spPr/>
        <p:txBody>
          <a:bodyPr/>
          <a:lstStyle/>
          <a:p>
            <a:pPr>
              <a:lnSpc>
                <a:spcPct val="90000"/>
              </a:lnSpc>
            </a:pPr>
            <a:endParaRPr lang="en-US" sz="2000" dirty="0"/>
          </a:p>
          <a:p>
            <a:pPr>
              <a:lnSpc>
                <a:spcPct val="90000"/>
              </a:lnSpc>
            </a:pPr>
            <a:endParaRPr lang="en-US" sz="2000" dirty="0"/>
          </a:p>
          <a:p>
            <a:pPr>
              <a:lnSpc>
                <a:spcPct val="90000"/>
              </a:lnSpc>
            </a:pPr>
            <a:r>
              <a:rPr lang="en-US" sz="2000" dirty="0"/>
              <a:t>Sources for some of the material presented today</a:t>
            </a:r>
          </a:p>
          <a:p>
            <a:pPr lvl="1">
              <a:lnSpc>
                <a:spcPct val="90000"/>
              </a:lnSpc>
            </a:pPr>
            <a:r>
              <a:rPr lang="en-US" sz="1800" dirty="0"/>
              <a:t>Hennessy and Patterson (Computer Architecture, 5</a:t>
            </a:r>
            <a:r>
              <a:rPr lang="en-US" sz="1800" baseline="30000" dirty="0"/>
              <a:t>th</a:t>
            </a:r>
            <a:r>
              <a:rPr lang="en-US" sz="1800" dirty="0"/>
              <a:t> edition)</a:t>
            </a:r>
          </a:p>
          <a:p>
            <a:pPr lvl="1">
              <a:lnSpc>
                <a:spcPct val="90000"/>
              </a:lnSpc>
            </a:pPr>
            <a:r>
              <a:rPr lang="en-US" sz="1800" dirty="0"/>
              <a:t>John Owens, UC-Davis</a:t>
            </a:r>
          </a:p>
          <a:p>
            <a:pPr lvl="1">
              <a:lnSpc>
                <a:spcPct val="90000"/>
              </a:lnSpc>
            </a:pPr>
            <a:r>
              <a:rPr lang="en-US" sz="1800" dirty="0" err="1"/>
              <a:t>Darío</a:t>
            </a:r>
            <a:r>
              <a:rPr lang="en-US" sz="1800" dirty="0"/>
              <a:t> </a:t>
            </a:r>
            <a:r>
              <a:rPr lang="en-US" sz="1800" dirty="0" err="1"/>
              <a:t>Suárez</a:t>
            </a:r>
            <a:r>
              <a:rPr lang="en-US" sz="1800" dirty="0"/>
              <a:t>, Universidad de Zaragoza</a:t>
            </a:r>
          </a:p>
          <a:p>
            <a:pPr lvl="1">
              <a:lnSpc>
                <a:spcPct val="90000"/>
              </a:lnSpc>
            </a:pPr>
            <a:r>
              <a:rPr lang="en-US" sz="1800" dirty="0"/>
              <a:t>John Cavazos, University of Delaware</a:t>
            </a:r>
          </a:p>
          <a:p>
            <a:pPr lvl="1">
              <a:lnSpc>
                <a:spcPct val="90000"/>
              </a:lnSpc>
            </a:pPr>
            <a:r>
              <a:rPr lang="en-US" sz="1800" dirty="0"/>
              <a:t>Others, as indicated on various slides</a:t>
            </a:r>
          </a:p>
          <a:p>
            <a:pPr lvl="1">
              <a:lnSpc>
                <a:spcPct val="90000"/>
              </a:lnSpc>
            </a:pPr>
            <a:endParaRPr lang="en-US" sz="1800" dirty="0"/>
          </a:p>
          <a:p>
            <a:pPr lvl="1">
              <a:lnSpc>
                <a:spcPct val="90000"/>
              </a:lnSpc>
            </a:pPr>
            <a:r>
              <a:rPr lang="en-US" sz="1800" dirty="0"/>
              <a:t>I apologize if I included a slide and didn’t give credit where was due</a:t>
            </a:r>
          </a:p>
          <a:p>
            <a:pPr lvl="1">
              <a:lnSpc>
                <a:spcPct val="90000"/>
              </a:lnSpc>
            </a:pPr>
            <a:r>
              <a:rPr lang="en-US" sz="1800" dirty="0"/>
              <a:t>Any mistakes in these slides belong to me, not the individuals above</a:t>
            </a:r>
          </a:p>
        </p:txBody>
      </p:sp>
      <p:sp>
        <p:nvSpPr>
          <p:cNvPr id="2" name="Slide Number Placeholder 1">
            <a:extLst>
              <a:ext uri="{FF2B5EF4-FFF2-40B4-BE49-F238E27FC236}">
                <a16:creationId xmlns:a16="http://schemas.microsoft.com/office/drawing/2014/main" id="{8970C8AB-9A90-4F08-8379-E11B106C7C9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76</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4045862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Argument made in this segment of the course</a:t>
            </a:r>
          </a:p>
        </p:txBody>
      </p:sp>
      <p:sp>
        <p:nvSpPr>
          <p:cNvPr id="3" name="Content Placeholder 2"/>
          <p:cNvSpPr>
            <a:spLocks noGrp="1"/>
          </p:cNvSpPr>
          <p:nvPr>
            <p:ph idx="1"/>
          </p:nvPr>
        </p:nvSpPr>
        <p:spPr/>
        <p:txBody>
          <a:bodyPr/>
          <a:lstStyle/>
          <a:p>
            <a:endParaRPr lang="en-US" dirty="0"/>
          </a:p>
          <a:p>
            <a:endParaRPr lang="en-US" dirty="0"/>
          </a:p>
          <a:p>
            <a:endParaRPr lang="en-US" dirty="0"/>
          </a:p>
          <a:p>
            <a:r>
              <a:rPr lang="en-US" dirty="0"/>
              <a:t>Sequential computing execution speed: only modest gains over the last decade</a:t>
            </a:r>
          </a:p>
          <a:p>
            <a:endParaRPr lang="en-US" dirty="0"/>
          </a:p>
          <a:p>
            <a:endParaRPr lang="en-US" dirty="0"/>
          </a:p>
          <a:p>
            <a:endParaRPr lang="en-US" dirty="0"/>
          </a:p>
          <a:p>
            <a:r>
              <a:rPr lang="en-US" dirty="0"/>
              <a:t>Parallel computing is where speed improvements have come from</a:t>
            </a:r>
          </a:p>
        </p:txBody>
      </p:sp>
      <p:sp>
        <p:nvSpPr>
          <p:cNvPr id="4" name="Slide Number Placeholder 3">
            <a:extLst>
              <a:ext uri="{FF2B5EF4-FFF2-40B4-BE49-F238E27FC236}">
                <a16:creationId xmlns:a16="http://schemas.microsoft.com/office/drawing/2014/main" id="{5C9208E5-6846-4552-910C-7A1AFA78542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77</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3836446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194" name="Rectangle 2"/>
          <p:cNvSpPr>
            <a:spLocks noGrp="1" noChangeArrowheads="1"/>
          </p:cNvSpPr>
          <p:nvPr>
            <p:ph type="title"/>
          </p:nvPr>
        </p:nvSpPr>
        <p:spPr/>
        <p:txBody>
          <a:bodyPr/>
          <a:lstStyle/>
          <a:p>
            <a:r>
              <a:rPr lang="en-US" sz="3500" dirty="0"/>
              <a:t>Main causes for sequential computing speed stalling</a:t>
            </a:r>
          </a:p>
        </p:txBody>
      </p:sp>
      <p:sp>
        <p:nvSpPr>
          <p:cNvPr id="392195" name="Rectangle 3"/>
          <p:cNvSpPr>
            <a:spLocks noGrp="1" noChangeArrowheads="1"/>
          </p:cNvSpPr>
          <p:nvPr>
            <p:ph idx="1"/>
          </p:nvPr>
        </p:nvSpPr>
        <p:spPr/>
        <p:txBody>
          <a:bodyPr/>
          <a:lstStyle/>
          <a:p>
            <a:pPr>
              <a:lnSpc>
                <a:spcPct val="90000"/>
              </a:lnSpc>
            </a:pPr>
            <a:endParaRPr lang="en-US" sz="2000" dirty="0"/>
          </a:p>
          <a:p>
            <a:pPr>
              <a:lnSpc>
                <a:spcPct val="90000"/>
              </a:lnSpc>
            </a:pPr>
            <a:r>
              <a:rPr lang="en-US" sz="2000" dirty="0"/>
              <a:t>Memory Wall</a:t>
            </a:r>
          </a:p>
          <a:p>
            <a:pPr>
              <a:lnSpc>
                <a:spcPct val="90000"/>
              </a:lnSpc>
            </a:pPr>
            <a:endParaRPr lang="en-US" sz="2000" dirty="0"/>
          </a:p>
          <a:p>
            <a:pPr>
              <a:lnSpc>
                <a:spcPct val="90000"/>
              </a:lnSpc>
            </a:pPr>
            <a:endParaRPr lang="en-US" sz="2000" dirty="0"/>
          </a:p>
          <a:p>
            <a:pPr>
              <a:lnSpc>
                <a:spcPct val="90000"/>
              </a:lnSpc>
            </a:pPr>
            <a:r>
              <a:rPr lang="en-US" sz="2000" dirty="0"/>
              <a:t>Instruction Level Parallelism (ILP) Wall </a:t>
            </a:r>
          </a:p>
          <a:p>
            <a:endParaRPr lang="en-US" sz="2200" dirty="0"/>
          </a:p>
          <a:p>
            <a:pPr>
              <a:lnSpc>
                <a:spcPct val="90000"/>
              </a:lnSpc>
            </a:pPr>
            <a:endParaRPr lang="en-US" sz="2000" dirty="0"/>
          </a:p>
          <a:p>
            <a:pPr>
              <a:lnSpc>
                <a:spcPct val="90000"/>
              </a:lnSpc>
            </a:pPr>
            <a:r>
              <a:rPr lang="en-US" sz="2000" dirty="0"/>
              <a:t>Power Wall</a:t>
            </a:r>
          </a:p>
          <a:p>
            <a:pPr>
              <a:lnSpc>
                <a:spcPct val="90000"/>
              </a:lnSpc>
            </a:pPr>
            <a:endParaRPr lang="en-US" sz="2000" dirty="0"/>
          </a:p>
          <a:p>
            <a:pPr>
              <a:lnSpc>
                <a:spcPct val="90000"/>
              </a:lnSpc>
            </a:pPr>
            <a:endParaRPr lang="en-US" sz="2000" dirty="0"/>
          </a:p>
          <a:p>
            <a:pPr>
              <a:lnSpc>
                <a:spcPct val="90000"/>
              </a:lnSpc>
            </a:pPr>
            <a:r>
              <a:rPr lang="en-US" sz="2000" dirty="0">
                <a:solidFill>
                  <a:srgbClr val="0070C0"/>
                </a:solidFill>
              </a:rPr>
              <a:t>Not necessarily walls, but increasingly steep hills to climb</a:t>
            </a:r>
          </a:p>
        </p:txBody>
      </p:sp>
      <p:sp>
        <p:nvSpPr>
          <p:cNvPr id="392196" name="Rectangle 4"/>
          <p:cNvSpPr>
            <a:spLocks noChangeArrowheads="1"/>
          </p:cNvSpPr>
          <p:nvPr/>
        </p:nvSpPr>
        <p:spPr bwMode="auto">
          <a:xfrm>
            <a:off x="7065817" y="3038416"/>
            <a:ext cx="4849091" cy="923330"/>
          </a:xfrm>
          <a:prstGeom prst="rect">
            <a:avLst/>
          </a:prstGeom>
          <a:noFill/>
          <a:ln w="9525">
            <a:noFill/>
            <a:miter lim="800000"/>
            <a:headEnd/>
            <a:tailEnd/>
          </a:ln>
          <a:effectLst/>
        </p:spPr>
        <p:txBody>
          <a:bodyPr wrap="square">
            <a:spAutoFit/>
          </a:bodyPr>
          <a:lstStyle/>
          <a:p>
            <a:r>
              <a:rPr lang="en-US" u="sng" dirty="0">
                <a:latin typeface="Arial" pitchFamily="34" charset="0"/>
              </a:rPr>
              <a:t>Source</a:t>
            </a:r>
            <a:r>
              <a:rPr lang="en-US" dirty="0">
                <a:latin typeface="Arial" pitchFamily="34" charset="0"/>
              </a:rPr>
              <a:t>: “</a:t>
            </a:r>
            <a:r>
              <a:rPr lang="en-US" i="1" dirty="0">
                <a:latin typeface="Arial" pitchFamily="34" charset="0"/>
              </a:rPr>
              <a:t>The Many-Core Inflection Point for Mass Market Computer Systems</a:t>
            </a:r>
            <a:r>
              <a:rPr lang="en-US" dirty="0">
                <a:latin typeface="Arial" pitchFamily="34" charset="0"/>
              </a:rPr>
              <a:t>”, by John L. </a:t>
            </a:r>
            <a:r>
              <a:rPr lang="en-US" dirty="0" err="1">
                <a:latin typeface="Arial" pitchFamily="34" charset="0"/>
              </a:rPr>
              <a:t>Manferdelli</a:t>
            </a:r>
            <a:r>
              <a:rPr lang="en-US" dirty="0">
                <a:latin typeface="Arial" pitchFamily="34" charset="0"/>
              </a:rPr>
              <a:t>, Microsoft Corporation </a:t>
            </a:r>
          </a:p>
        </p:txBody>
      </p:sp>
      <p:sp>
        <p:nvSpPr>
          <p:cNvPr id="2" name="Slide Number Placeholder 1">
            <a:extLst>
              <a:ext uri="{FF2B5EF4-FFF2-40B4-BE49-F238E27FC236}">
                <a16:creationId xmlns:a16="http://schemas.microsoft.com/office/drawing/2014/main" id="{1CD483F7-3763-42C7-9FC0-EAC737A69CA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78</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Oval 5"/>
          <p:cNvSpPr/>
          <p:nvPr/>
        </p:nvSpPr>
        <p:spPr>
          <a:xfrm>
            <a:off x="6067622" y="856886"/>
            <a:ext cx="120316" cy="12031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61954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219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92195">
                                            <p:txEl>
                                              <p:pRg st="10" end="10"/>
                                            </p:txEl>
                                          </p:spTgt>
                                        </p:tgtEl>
                                        <p:attrNameLst>
                                          <p:attrName>style.visibility</p:attrName>
                                        </p:attrNameLst>
                                      </p:cBhvr>
                                      <p:to>
                                        <p:strVal val="visible"/>
                                      </p:to>
                                    </p:set>
                                  </p:childTnLst>
                                </p:cTn>
                              </p:par>
                              <p:par>
                                <p:cTn id="11" presetID="1" presetClass="exit"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2196" grpId="0"/>
      <p:bldP spid="6"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242" name="Rectangle 2"/>
          <p:cNvSpPr>
            <a:spLocks noGrp="1" noChangeArrowheads="1"/>
          </p:cNvSpPr>
          <p:nvPr>
            <p:ph type="title"/>
          </p:nvPr>
        </p:nvSpPr>
        <p:spPr/>
        <p:txBody>
          <a:bodyPr/>
          <a:lstStyle/>
          <a:p>
            <a:r>
              <a:rPr lang="en-US"/>
              <a:t>Memory Wall</a:t>
            </a:r>
          </a:p>
        </p:txBody>
      </p:sp>
      <p:sp>
        <p:nvSpPr>
          <p:cNvPr id="394243" name="Rectangle 3"/>
          <p:cNvSpPr>
            <a:spLocks noGrp="1" noChangeArrowheads="1"/>
          </p:cNvSpPr>
          <p:nvPr>
            <p:ph idx="1"/>
          </p:nvPr>
        </p:nvSpPr>
        <p:spPr/>
        <p:txBody>
          <a:bodyPr>
            <a:normAutofit/>
          </a:bodyPr>
          <a:lstStyle/>
          <a:p>
            <a:pPr>
              <a:lnSpc>
                <a:spcPct val="80000"/>
              </a:lnSpc>
            </a:pPr>
            <a:endParaRPr lang="en-US" sz="2100" dirty="0"/>
          </a:p>
          <a:p>
            <a:pPr>
              <a:lnSpc>
                <a:spcPct val="80000"/>
              </a:lnSpc>
            </a:pPr>
            <a:r>
              <a:rPr lang="en-US" sz="2100" dirty="0"/>
              <a:t>Memory Wall: What is it?</a:t>
            </a:r>
          </a:p>
          <a:p>
            <a:pPr lvl="1">
              <a:lnSpc>
                <a:spcPct val="80000"/>
              </a:lnSpc>
            </a:pPr>
            <a:r>
              <a:rPr lang="en-US" dirty="0"/>
              <a:t>The growing disparity of speed between CPU and memory outside the chip</a:t>
            </a:r>
          </a:p>
          <a:p>
            <a:pPr lvl="2">
              <a:lnSpc>
                <a:spcPct val="80000"/>
              </a:lnSpc>
            </a:pPr>
            <a:endParaRPr lang="en-US" sz="1700" dirty="0"/>
          </a:p>
          <a:p>
            <a:pPr lvl="1">
              <a:lnSpc>
                <a:spcPct val="80000"/>
              </a:lnSpc>
            </a:pPr>
            <a:endParaRPr lang="en-US" sz="1700" dirty="0"/>
          </a:p>
          <a:p>
            <a:pPr>
              <a:lnSpc>
                <a:spcPct val="80000"/>
              </a:lnSpc>
            </a:pPr>
            <a:endParaRPr lang="en-US" sz="1200" dirty="0"/>
          </a:p>
          <a:p>
            <a:pPr>
              <a:lnSpc>
                <a:spcPct val="80000"/>
              </a:lnSpc>
            </a:pPr>
            <a:r>
              <a:rPr lang="en-US" sz="2100" dirty="0"/>
              <a:t>Memory accesses have gradually become a mighty barrier to computer performance improvements </a:t>
            </a:r>
          </a:p>
          <a:p>
            <a:pPr lvl="1">
              <a:lnSpc>
                <a:spcPct val="80000"/>
              </a:lnSpc>
            </a:pPr>
            <a:r>
              <a:rPr lang="en-US" sz="1900" dirty="0"/>
              <a:t>The trend: </a:t>
            </a:r>
            <a:r>
              <a:rPr lang="en-US" sz="1900" dirty="0">
                <a:solidFill>
                  <a:srgbClr val="0070C0"/>
                </a:solidFill>
              </a:rPr>
              <a:t>ever growing caches</a:t>
            </a:r>
            <a:r>
              <a:rPr lang="en-US" sz="1900" dirty="0"/>
              <a:t> to improve </a:t>
            </a:r>
            <a:r>
              <a:rPr lang="en-US" sz="1900" dirty="0">
                <a:solidFill>
                  <a:srgbClr val="0070C0"/>
                </a:solidFill>
              </a:rPr>
              <a:t>average memory reference time </a:t>
            </a:r>
            <a:r>
              <a:rPr lang="en-US" sz="1900" dirty="0"/>
              <a:t>to fetch or write instructions or data</a:t>
            </a:r>
          </a:p>
          <a:p>
            <a:pPr lvl="2">
              <a:lnSpc>
                <a:spcPct val="80000"/>
              </a:lnSpc>
            </a:pPr>
            <a:r>
              <a:rPr lang="en-US" sz="1600" dirty="0"/>
              <a:t>Caches are a transistor black hole</a:t>
            </a:r>
          </a:p>
          <a:p>
            <a:pPr lvl="2">
              <a:lnSpc>
                <a:spcPct val="80000"/>
              </a:lnSpc>
            </a:pPr>
            <a:r>
              <a:rPr lang="en-US" sz="1600" dirty="0"/>
              <a:t>Also, as cache gets gradually larger, it also gets gradually slower</a:t>
            </a:r>
          </a:p>
          <a:p>
            <a:pPr lvl="2">
              <a:lnSpc>
                <a:spcPct val="80000"/>
              </a:lnSpc>
            </a:pPr>
            <a:endParaRPr lang="en-US" sz="700" dirty="0"/>
          </a:p>
          <a:p>
            <a:pPr lvl="2">
              <a:lnSpc>
                <a:spcPct val="80000"/>
              </a:lnSpc>
            </a:pPr>
            <a:endParaRPr lang="en-US" sz="700" dirty="0"/>
          </a:p>
          <a:p>
            <a:pPr lvl="1">
              <a:lnSpc>
                <a:spcPct val="80000"/>
              </a:lnSpc>
            </a:pPr>
            <a:endParaRPr lang="en-US" sz="800" dirty="0"/>
          </a:p>
          <a:p>
            <a:pPr>
              <a:lnSpc>
                <a:spcPct val="80000"/>
              </a:lnSpc>
            </a:pPr>
            <a:endParaRPr lang="en-US" sz="1200" dirty="0"/>
          </a:p>
          <a:p>
            <a:pPr>
              <a:lnSpc>
                <a:spcPct val="80000"/>
              </a:lnSpc>
            </a:pPr>
            <a:r>
              <a:rPr lang="en-US" sz="2100" dirty="0"/>
              <a:t>Memory Wall: due to </a:t>
            </a:r>
            <a:r>
              <a:rPr lang="en-US" sz="2100" i="1" dirty="0"/>
              <a:t>latency</a:t>
            </a:r>
            <a:r>
              <a:rPr lang="en-US" sz="2100" dirty="0"/>
              <a:t> and limited communication </a:t>
            </a:r>
            <a:r>
              <a:rPr lang="en-US" sz="2100" i="1" dirty="0"/>
              <a:t>bandwidth</a:t>
            </a:r>
            <a:r>
              <a:rPr lang="en-US" sz="2100" dirty="0"/>
              <a:t> beyond chip boundaries. </a:t>
            </a:r>
          </a:p>
        </p:txBody>
      </p:sp>
      <p:sp>
        <p:nvSpPr>
          <p:cNvPr id="2" name="Slide Number Placeholder 1">
            <a:extLst>
              <a:ext uri="{FF2B5EF4-FFF2-40B4-BE49-F238E27FC236}">
                <a16:creationId xmlns:a16="http://schemas.microsoft.com/office/drawing/2014/main" id="{EFFB3AF4-15A5-4A7D-803E-D1E550B9A63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79</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846976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Revisiting an old slide [hopefully it makes better sense now]</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33C3136-38B5-49B0-B7B2-ED139F0532E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Rectangle 425"/>
          <p:cNvSpPr>
            <a:spLocks noChangeArrowheads="1"/>
          </p:cNvSpPr>
          <p:nvPr/>
        </p:nvSpPr>
        <p:spPr bwMode="auto">
          <a:xfrm>
            <a:off x="1752600" y="1200748"/>
            <a:ext cx="6172200" cy="3886200"/>
          </a:xfrm>
          <a:prstGeom prst="rect">
            <a:avLst/>
          </a:prstGeom>
          <a:solidFill>
            <a:srgbClr val="D5F1CF"/>
          </a:solidFill>
          <a:ln w="12700">
            <a:solidFill>
              <a:schemeClr val="tx1"/>
            </a:solidFill>
            <a:prstDash val="solid"/>
            <a:miter lim="800000"/>
            <a:headEnd/>
            <a:tailEnd/>
          </a:ln>
          <a:effectLst/>
        </p:spPr>
        <p:txBody>
          <a:bodyPr wrap="none" anchor="ctr">
            <a:prstTxWarp prst="textNoShape">
              <a:avLst/>
            </a:prstTxWarp>
          </a:bodyPr>
          <a:lstStyle/>
          <a:p>
            <a:endParaRPr lang="en-US">
              <a:latin typeface="Calibri" panose="020F0502020204030204" pitchFamily="34" charset="0"/>
            </a:endParaRPr>
          </a:p>
        </p:txBody>
      </p:sp>
      <p:sp>
        <p:nvSpPr>
          <p:cNvPr id="7" name="Rectangle 404"/>
          <p:cNvSpPr>
            <a:spLocks noChangeArrowheads="1"/>
          </p:cNvSpPr>
          <p:nvPr/>
        </p:nvSpPr>
        <p:spPr bwMode="auto">
          <a:xfrm>
            <a:off x="1905000" y="1581748"/>
            <a:ext cx="2122488" cy="2438400"/>
          </a:xfrm>
          <a:prstGeom prst="rect">
            <a:avLst/>
          </a:prstGeom>
          <a:solidFill>
            <a:srgbClr val="F6F5BD"/>
          </a:solidFill>
          <a:ln w="12700">
            <a:solidFill>
              <a:schemeClr val="tx1"/>
            </a:solidFill>
            <a:miter lim="800000"/>
            <a:headEnd/>
            <a:tailEnd/>
          </a:ln>
          <a:effectLst/>
        </p:spPr>
        <p:txBody>
          <a:bodyPr wrap="none" anchor="ctr">
            <a:prstTxWarp prst="textNoShape">
              <a:avLst/>
            </a:prstTxWarp>
          </a:bodyPr>
          <a:lstStyle/>
          <a:p>
            <a:endParaRPr lang="en-US">
              <a:latin typeface="Calibri" panose="020F0502020204030204" pitchFamily="34" charset="0"/>
            </a:endParaRPr>
          </a:p>
        </p:txBody>
      </p:sp>
      <p:sp>
        <p:nvSpPr>
          <p:cNvPr id="8" name="Rectangle 413"/>
          <p:cNvSpPr>
            <a:spLocks noChangeArrowheads="1"/>
          </p:cNvSpPr>
          <p:nvPr/>
        </p:nvSpPr>
        <p:spPr bwMode="auto">
          <a:xfrm>
            <a:off x="5638800" y="1581748"/>
            <a:ext cx="2122488" cy="2438400"/>
          </a:xfrm>
          <a:prstGeom prst="rect">
            <a:avLst/>
          </a:prstGeom>
          <a:solidFill>
            <a:srgbClr val="F6F5BD"/>
          </a:solidFill>
          <a:ln w="12700">
            <a:solidFill>
              <a:schemeClr val="tx1"/>
            </a:solidFill>
            <a:miter lim="800000"/>
            <a:headEnd/>
            <a:tailEnd/>
          </a:ln>
          <a:effectLst/>
        </p:spPr>
        <p:txBody>
          <a:bodyPr wrap="none" anchor="ctr">
            <a:prstTxWarp prst="textNoShape">
              <a:avLst/>
            </a:prstTxWarp>
          </a:bodyPr>
          <a:lstStyle/>
          <a:p>
            <a:endParaRPr lang="en-US">
              <a:latin typeface="Calibri" panose="020F0502020204030204" pitchFamily="34" charset="0"/>
            </a:endParaRPr>
          </a:p>
        </p:txBody>
      </p:sp>
      <p:sp>
        <p:nvSpPr>
          <p:cNvPr id="9" name="Rectangle 396"/>
          <p:cNvSpPr>
            <a:spLocks noChangeArrowheads="1"/>
          </p:cNvSpPr>
          <p:nvPr/>
        </p:nvSpPr>
        <p:spPr bwMode="auto">
          <a:xfrm>
            <a:off x="2070100" y="1734148"/>
            <a:ext cx="977900" cy="304800"/>
          </a:xfrm>
          <a:prstGeom prst="rect">
            <a:avLst/>
          </a:prstGeom>
          <a:solidFill>
            <a:schemeClr val="bg1"/>
          </a:solidFill>
          <a:ln w="12700">
            <a:solidFill>
              <a:schemeClr val="tx1"/>
            </a:solidFill>
            <a:miter lim="800000"/>
            <a:headEnd/>
            <a:tailEnd/>
          </a:ln>
          <a:effectLst/>
        </p:spPr>
        <p:txBody>
          <a:bodyPr wrap="none" anchor="ctr">
            <a:prstTxWarp prst="textNoShape">
              <a:avLst/>
            </a:prstTxWarp>
          </a:bodyPr>
          <a:lstStyle/>
          <a:p>
            <a:pPr algn="ctr"/>
            <a:r>
              <a:rPr lang="en-US" dirty="0">
                <a:latin typeface="Calibri" panose="020F0502020204030204" pitchFamily="34" charset="0"/>
              </a:rPr>
              <a:t>Registers</a:t>
            </a:r>
          </a:p>
        </p:txBody>
      </p:sp>
      <p:sp>
        <p:nvSpPr>
          <p:cNvPr id="10" name="Rectangle 397"/>
          <p:cNvSpPr>
            <a:spLocks noChangeArrowheads="1"/>
          </p:cNvSpPr>
          <p:nvPr/>
        </p:nvSpPr>
        <p:spPr bwMode="auto">
          <a:xfrm>
            <a:off x="2112964" y="2381848"/>
            <a:ext cx="782637" cy="571500"/>
          </a:xfrm>
          <a:prstGeom prst="rect">
            <a:avLst/>
          </a:prstGeom>
          <a:solidFill>
            <a:srgbClr val="F1C7C7"/>
          </a:solidFill>
          <a:ln w="12700">
            <a:solidFill>
              <a:schemeClr val="tx1"/>
            </a:solidFill>
            <a:miter lim="800000"/>
            <a:headEnd/>
            <a:tailEnd/>
          </a:ln>
          <a:effectLst/>
        </p:spPr>
        <p:txBody>
          <a:bodyPr wrap="none" anchor="ctr">
            <a:prstTxWarp prst="textNoShape">
              <a:avLst/>
            </a:prstTxWarp>
          </a:bodyPr>
          <a:lstStyle/>
          <a:p>
            <a:pPr algn="ctr"/>
            <a:r>
              <a:rPr lang="en-US" dirty="0">
                <a:latin typeface="Calibri" panose="020F0502020204030204" pitchFamily="34" charset="0"/>
              </a:rPr>
              <a:t>L1 </a:t>
            </a:r>
          </a:p>
          <a:p>
            <a:pPr algn="ctr"/>
            <a:r>
              <a:rPr lang="en-US" dirty="0">
                <a:latin typeface="Calibri" panose="020F0502020204030204" pitchFamily="34" charset="0"/>
              </a:rPr>
              <a:t>d-cache</a:t>
            </a:r>
          </a:p>
        </p:txBody>
      </p:sp>
      <p:sp>
        <p:nvSpPr>
          <p:cNvPr id="11" name="Rectangle 399"/>
          <p:cNvSpPr>
            <a:spLocks noChangeArrowheads="1"/>
          </p:cNvSpPr>
          <p:nvPr/>
        </p:nvSpPr>
        <p:spPr bwMode="auto">
          <a:xfrm>
            <a:off x="3048000" y="2381848"/>
            <a:ext cx="795338" cy="571500"/>
          </a:xfrm>
          <a:prstGeom prst="rect">
            <a:avLst/>
          </a:prstGeom>
          <a:solidFill>
            <a:srgbClr val="DEDFF5"/>
          </a:solidFill>
          <a:ln w="12700">
            <a:solidFill>
              <a:schemeClr val="tx1"/>
            </a:solidFill>
            <a:miter lim="800000"/>
            <a:headEnd/>
            <a:tailEnd/>
          </a:ln>
          <a:effectLst/>
        </p:spPr>
        <p:txBody>
          <a:bodyPr wrap="none" anchor="ctr">
            <a:prstTxWarp prst="textNoShape">
              <a:avLst/>
            </a:prstTxWarp>
          </a:bodyPr>
          <a:lstStyle/>
          <a:p>
            <a:pPr algn="ctr"/>
            <a:r>
              <a:rPr lang="en-US" dirty="0">
                <a:latin typeface="Calibri" panose="020F0502020204030204" pitchFamily="34" charset="0"/>
              </a:rPr>
              <a:t>L1 </a:t>
            </a:r>
          </a:p>
          <a:p>
            <a:pPr algn="ctr"/>
            <a:r>
              <a:rPr lang="en-US" dirty="0" err="1">
                <a:latin typeface="Calibri" panose="020F0502020204030204" pitchFamily="34" charset="0"/>
              </a:rPr>
              <a:t>i</a:t>
            </a:r>
            <a:r>
              <a:rPr lang="en-US" dirty="0">
                <a:latin typeface="Calibri" panose="020F0502020204030204" pitchFamily="34" charset="0"/>
              </a:rPr>
              <a:t>-cache</a:t>
            </a:r>
          </a:p>
        </p:txBody>
      </p:sp>
      <p:sp>
        <p:nvSpPr>
          <p:cNvPr id="12" name="Rectangle 400"/>
          <p:cNvSpPr>
            <a:spLocks noChangeArrowheads="1"/>
          </p:cNvSpPr>
          <p:nvPr/>
        </p:nvSpPr>
        <p:spPr bwMode="auto">
          <a:xfrm>
            <a:off x="2133600" y="3296248"/>
            <a:ext cx="1709738" cy="571500"/>
          </a:xfrm>
          <a:prstGeom prst="rect">
            <a:avLst/>
          </a:prstGeom>
          <a:solidFill>
            <a:srgbClr val="F1C7C7"/>
          </a:solidFill>
          <a:ln w="12700">
            <a:solidFill>
              <a:schemeClr val="tx1"/>
            </a:solidFill>
            <a:miter lim="800000"/>
            <a:headEnd/>
            <a:tailEnd/>
          </a:ln>
          <a:effectLst/>
        </p:spPr>
        <p:txBody>
          <a:bodyPr anchor="ctr">
            <a:prstTxWarp prst="textNoShape">
              <a:avLst/>
            </a:prstTxWarp>
          </a:bodyPr>
          <a:lstStyle/>
          <a:p>
            <a:pPr algn="ctr"/>
            <a:r>
              <a:rPr lang="en-US">
                <a:latin typeface="Calibri" panose="020F0502020204030204" pitchFamily="34" charset="0"/>
              </a:rPr>
              <a:t>L2 unified cache</a:t>
            </a:r>
          </a:p>
        </p:txBody>
      </p:sp>
      <p:sp>
        <p:nvSpPr>
          <p:cNvPr id="13" name="Line 401"/>
          <p:cNvSpPr>
            <a:spLocks noChangeShapeType="1"/>
          </p:cNvSpPr>
          <p:nvPr/>
        </p:nvSpPr>
        <p:spPr bwMode="auto">
          <a:xfrm>
            <a:off x="2590800" y="2038948"/>
            <a:ext cx="0" cy="342900"/>
          </a:xfrm>
          <a:prstGeom prst="line">
            <a:avLst/>
          </a:prstGeom>
          <a:noFill/>
          <a:ln w="12700">
            <a:solidFill>
              <a:schemeClr val="tx1"/>
            </a:solidFill>
            <a:round/>
            <a:headEnd/>
            <a:tailEnd/>
          </a:ln>
          <a:effectLst/>
        </p:spPr>
        <p:txBody>
          <a:bodyPr wrap="none" anchor="ctr">
            <a:prstTxWarp prst="textNoShape">
              <a:avLst/>
            </a:prstTxWarp>
          </a:bodyPr>
          <a:lstStyle/>
          <a:p>
            <a:endParaRPr lang="en-US">
              <a:latin typeface="Calibri" panose="020F0502020204030204" pitchFamily="34" charset="0"/>
            </a:endParaRPr>
          </a:p>
        </p:txBody>
      </p:sp>
      <p:sp>
        <p:nvSpPr>
          <p:cNvPr id="14" name="Line 402"/>
          <p:cNvSpPr>
            <a:spLocks noChangeShapeType="1"/>
          </p:cNvSpPr>
          <p:nvPr/>
        </p:nvSpPr>
        <p:spPr bwMode="auto">
          <a:xfrm>
            <a:off x="2590800" y="2953348"/>
            <a:ext cx="0" cy="342900"/>
          </a:xfrm>
          <a:prstGeom prst="line">
            <a:avLst/>
          </a:prstGeom>
          <a:noFill/>
          <a:ln w="12700">
            <a:solidFill>
              <a:schemeClr val="tx1"/>
            </a:solidFill>
            <a:round/>
            <a:headEnd/>
            <a:tailEnd/>
          </a:ln>
          <a:effectLst/>
        </p:spPr>
        <p:txBody>
          <a:bodyPr wrap="none" anchor="ctr">
            <a:prstTxWarp prst="textNoShape">
              <a:avLst/>
            </a:prstTxWarp>
          </a:bodyPr>
          <a:lstStyle/>
          <a:p>
            <a:endParaRPr lang="en-US">
              <a:latin typeface="Calibri" panose="020F0502020204030204" pitchFamily="34" charset="0"/>
            </a:endParaRPr>
          </a:p>
        </p:txBody>
      </p:sp>
      <p:sp>
        <p:nvSpPr>
          <p:cNvPr id="15" name="Line 403"/>
          <p:cNvSpPr>
            <a:spLocks noChangeShapeType="1"/>
          </p:cNvSpPr>
          <p:nvPr/>
        </p:nvSpPr>
        <p:spPr bwMode="auto">
          <a:xfrm>
            <a:off x="3429000" y="2953348"/>
            <a:ext cx="0" cy="342900"/>
          </a:xfrm>
          <a:prstGeom prst="line">
            <a:avLst/>
          </a:prstGeom>
          <a:noFill/>
          <a:ln w="12700">
            <a:solidFill>
              <a:schemeClr val="tx1"/>
            </a:solidFill>
            <a:round/>
            <a:headEnd/>
            <a:tailEnd/>
          </a:ln>
          <a:effectLst/>
        </p:spPr>
        <p:txBody>
          <a:bodyPr wrap="none" anchor="ctr">
            <a:prstTxWarp prst="textNoShape">
              <a:avLst/>
            </a:prstTxWarp>
          </a:bodyPr>
          <a:lstStyle/>
          <a:p>
            <a:endParaRPr lang="en-US">
              <a:latin typeface="Calibri" panose="020F0502020204030204" pitchFamily="34" charset="0"/>
            </a:endParaRPr>
          </a:p>
        </p:txBody>
      </p:sp>
      <p:sp>
        <p:nvSpPr>
          <p:cNvPr id="16" name="Text Box 405"/>
          <p:cNvSpPr txBox="1">
            <a:spLocks noChangeArrowheads="1"/>
          </p:cNvSpPr>
          <p:nvPr/>
        </p:nvSpPr>
        <p:spPr bwMode="auto">
          <a:xfrm>
            <a:off x="1828800" y="1276948"/>
            <a:ext cx="794448" cy="369332"/>
          </a:xfrm>
          <a:prstGeom prst="rect">
            <a:avLst/>
          </a:prstGeom>
          <a:noFill/>
          <a:ln w="12700">
            <a:noFill/>
            <a:miter lim="800000"/>
            <a:headEnd/>
            <a:tailEnd/>
          </a:ln>
          <a:effectLst/>
        </p:spPr>
        <p:txBody>
          <a:bodyPr wrap="none">
            <a:prstTxWarp prst="textNoShape">
              <a:avLst/>
            </a:prstTxWarp>
            <a:spAutoFit/>
          </a:bodyPr>
          <a:lstStyle/>
          <a:p>
            <a:r>
              <a:rPr lang="en-US">
                <a:latin typeface="Calibri" panose="020F0502020204030204" pitchFamily="34" charset="0"/>
              </a:rPr>
              <a:t>Core 0</a:t>
            </a:r>
          </a:p>
        </p:txBody>
      </p:sp>
      <p:sp>
        <p:nvSpPr>
          <p:cNvPr id="17" name="Rectangle 406"/>
          <p:cNvSpPr>
            <a:spLocks noChangeArrowheads="1"/>
          </p:cNvSpPr>
          <p:nvPr/>
        </p:nvSpPr>
        <p:spPr bwMode="auto">
          <a:xfrm>
            <a:off x="5803900" y="1734148"/>
            <a:ext cx="977900" cy="304800"/>
          </a:xfrm>
          <a:prstGeom prst="rect">
            <a:avLst/>
          </a:prstGeom>
          <a:solidFill>
            <a:schemeClr val="bg1"/>
          </a:solidFill>
          <a:ln w="12700">
            <a:solidFill>
              <a:schemeClr val="tx1"/>
            </a:solidFill>
            <a:miter lim="800000"/>
            <a:headEnd/>
            <a:tailEnd/>
          </a:ln>
          <a:effectLst/>
        </p:spPr>
        <p:txBody>
          <a:bodyPr wrap="none" anchor="ctr">
            <a:prstTxWarp prst="textNoShape">
              <a:avLst/>
            </a:prstTxWarp>
          </a:bodyPr>
          <a:lstStyle/>
          <a:p>
            <a:pPr algn="ctr"/>
            <a:r>
              <a:rPr lang="en-US" dirty="0">
                <a:latin typeface="Calibri" panose="020F0502020204030204" pitchFamily="34" charset="0"/>
              </a:rPr>
              <a:t>Registers</a:t>
            </a:r>
          </a:p>
        </p:txBody>
      </p:sp>
      <p:sp>
        <p:nvSpPr>
          <p:cNvPr id="18" name="Rectangle 407"/>
          <p:cNvSpPr>
            <a:spLocks noChangeArrowheads="1"/>
          </p:cNvSpPr>
          <p:nvPr/>
        </p:nvSpPr>
        <p:spPr bwMode="auto">
          <a:xfrm>
            <a:off x="5846764" y="2381848"/>
            <a:ext cx="782637" cy="571500"/>
          </a:xfrm>
          <a:prstGeom prst="rect">
            <a:avLst/>
          </a:prstGeom>
          <a:solidFill>
            <a:srgbClr val="F1C7C7"/>
          </a:solidFill>
          <a:ln w="12700">
            <a:solidFill>
              <a:schemeClr val="tx1"/>
            </a:solidFill>
            <a:miter lim="800000"/>
            <a:headEnd/>
            <a:tailEnd/>
          </a:ln>
          <a:effectLst/>
        </p:spPr>
        <p:txBody>
          <a:bodyPr wrap="none" anchor="ctr">
            <a:prstTxWarp prst="textNoShape">
              <a:avLst/>
            </a:prstTxWarp>
          </a:bodyPr>
          <a:lstStyle/>
          <a:p>
            <a:pPr algn="ctr"/>
            <a:r>
              <a:rPr lang="en-US" dirty="0">
                <a:latin typeface="Calibri" panose="020F0502020204030204" pitchFamily="34" charset="0"/>
              </a:rPr>
              <a:t>L1 </a:t>
            </a:r>
          </a:p>
          <a:p>
            <a:pPr algn="ctr"/>
            <a:r>
              <a:rPr lang="en-US" dirty="0" err="1">
                <a:latin typeface="Calibri" panose="020F0502020204030204" pitchFamily="34" charset="0"/>
              </a:rPr>
              <a:t>d</a:t>
            </a:r>
            <a:r>
              <a:rPr lang="en-US" dirty="0">
                <a:latin typeface="Calibri" panose="020F0502020204030204" pitchFamily="34" charset="0"/>
              </a:rPr>
              <a:t>-cache</a:t>
            </a:r>
          </a:p>
        </p:txBody>
      </p:sp>
      <p:sp>
        <p:nvSpPr>
          <p:cNvPr id="19" name="Rectangle 408"/>
          <p:cNvSpPr>
            <a:spLocks noChangeArrowheads="1"/>
          </p:cNvSpPr>
          <p:nvPr/>
        </p:nvSpPr>
        <p:spPr bwMode="auto">
          <a:xfrm>
            <a:off x="6781800" y="2381848"/>
            <a:ext cx="795338" cy="571500"/>
          </a:xfrm>
          <a:prstGeom prst="rect">
            <a:avLst/>
          </a:prstGeom>
          <a:solidFill>
            <a:srgbClr val="DEDFF5"/>
          </a:solidFill>
          <a:ln w="12700">
            <a:solidFill>
              <a:schemeClr val="tx1"/>
            </a:solidFill>
            <a:miter lim="800000"/>
            <a:headEnd/>
            <a:tailEnd/>
          </a:ln>
          <a:effectLst/>
        </p:spPr>
        <p:txBody>
          <a:bodyPr wrap="none" anchor="ctr">
            <a:prstTxWarp prst="textNoShape">
              <a:avLst/>
            </a:prstTxWarp>
          </a:bodyPr>
          <a:lstStyle/>
          <a:p>
            <a:pPr algn="ctr"/>
            <a:r>
              <a:rPr lang="en-US">
                <a:latin typeface="Calibri" panose="020F0502020204030204" pitchFamily="34" charset="0"/>
              </a:rPr>
              <a:t>L1 </a:t>
            </a:r>
          </a:p>
          <a:p>
            <a:pPr algn="ctr"/>
            <a:r>
              <a:rPr lang="en-US">
                <a:latin typeface="Calibri" panose="020F0502020204030204" pitchFamily="34" charset="0"/>
              </a:rPr>
              <a:t>i-cache</a:t>
            </a:r>
          </a:p>
        </p:txBody>
      </p:sp>
      <p:sp>
        <p:nvSpPr>
          <p:cNvPr id="20" name="Rectangle 409"/>
          <p:cNvSpPr>
            <a:spLocks noChangeArrowheads="1"/>
          </p:cNvSpPr>
          <p:nvPr/>
        </p:nvSpPr>
        <p:spPr bwMode="auto">
          <a:xfrm>
            <a:off x="5867400" y="3296248"/>
            <a:ext cx="1709738" cy="571500"/>
          </a:xfrm>
          <a:prstGeom prst="rect">
            <a:avLst/>
          </a:prstGeom>
          <a:solidFill>
            <a:srgbClr val="F1C7C7"/>
          </a:solidFill>
          <a:ln w="12700">
            <a:solidFill>
              <a:schemeClr val="tx1"/>
            </a:solidFill>
            <a:miter lim="800000"/>
            <a:headEnd/>
            <a:tailEnd/>
          </a:ln>
          <a:effectLst/>
        </p:spPr>
        <p:txBody>
          <a:bodyPr anchor="ctr">
            <a:prstTxWarp prst="textNoShape">
              <a:avLst/>
            </a:prstTxWarp>
          </a:bodyPr>
          <a:lstStyle/>
          <a:p>
            <a:pPr algn="ctr"/>
            <a:r>
              <a:rPr lang="en-US">
                <a:latin typeface="Calibri" panose="020F0502020204030204" pitchFamily="34" charset="0"/>
              </a:rPr>
              <a:t>L2 unified cache</a:t>
            </a:r>
          </a:p>
        </p:txBody>
      </p:sp>
      <p:sp>
        <p:nvSpPr>
          <p:cNvPr id="21" name="Line 410"/>
          <p:cNvSpPr>
            <a:spLocks noChangeShapeType="1"/>
          </p:cNvSpPr>
          <p:nvPr/>
        </p:nvSpPr>
        <p:spPr bwMode="auto">
          <a:xfrm>
            <a:off x="6324600" y="2038948"/>
            <a:ext cx="0" cy="342900"/>
          </a:xfrm>
          <a:prstGeom prst="line">
            <a:avLst/>
          </a:prstGeom>
          <a:noFill/>
          <a:ln w="12700">
            <a:solidFill>
              <a:schemeClr val="tx1"/>
            </a:solidFill>
            <a:round/>
            <a:headEnd/>
            <a:tailEnd/>
          </a:ln>
          <a:effectLst/>
        </p:spPr>
        <p:txBody>
          <a:bodyPr wrap="none" anchor="ctr">
            <a:prstTxWarp prst="textNoShape">
              <a:avLst/>
            </a:prstTxWarp>
          </a:bodyPr>
          <a:lstStyle/>
          <a:p>
            <a:endParaRPr lang="en-US">
              <a:latin typeface="Calibri" panose="020F0502020204030204" pitchFamily="34" charset="0"/>
            </a:endParaRPr>
          </a:p>
        </p:txBody>
      </p:sp>
      <p:sp>
        <p:nvSpPr>
          <p:cNvPr id="22" name="Line 411"/>
          <p:cNvSpPr>
            <a:spLocks noChangeShapeType="1"/>
          </p:cNvSpPr>
          <p:nvPr/>
        </p:nvSpPr>
        <p:spPr bwMode="auto">
          <a:xfrm>
            <a:off x="6324600" y="2953348"/>
            <a:ext cx="0" cy="342900"/>
          </a:xfrm>
          <a:prstGeom prst="line">
            <a:avLst/>
          </a:prstGeom>
          <a:noFill/>
          <a:ln w="12700">
            <a:solidFill>
              <a:schemeClr val="tx1"/>
            </a:solidFill>
            <a:round/>
            <a:headEnd/>
            <a:tailEnd/>
          </a:ln>
          <a:effectLst/>
        </p:spPr>
        <p:txBody>
          <a:bodyPr wrap="none" anchor="ctr">
            <a:prstTxWarp prst="textNoShape">
              <a:avLst/>
            </a:prstTxWarp>
          </a:bodyPr>
          <a:lstStyle/>
          <a:p>
            <a:endParaRPr lang="en-US">
              <a:latin typeface="Calibri" panose="020F0502020204030204" pitchFamily="34" charset="0"/>
            </a:endParaRPr>
          </a:p>
        </p:txBody>
      </p:sp>
      <p:sp>
        <p:nvSpPr>
          <p:cNvPr id="23" name="Line 412"/>
          <p:cNvSpPr>
            <a:spLocks noChangeShapeType="1"/>
          </p:cNvSpPr>
          <p:nvPr/>
        </p:nvSpPr>
        <p:spPr bwMode="auto">
          <a:xfrm>
            <a:off x="7162800" y="2953348"/>
            <a:ext cx="0" cy="342900"/>
          </a:xfrm>
          <a:prstGeom prst="line">
            <a:avLst/>
          </a:prstGeom>
          <a:noFill/>
          <a:ln w="12700">
            <a:solidFill>
              <a:schemeClr val="tx1"/>
            </a:solidFill>
            <a:round/>
            <a:headEnd/>
            <a:tailEnd/>
          </a:ln>
          <a:effectLst/>
        </p:spPr>
        <p:txBody>
          <a:bodyPr wrap="none" anchor="ctr">
            <a:prstTxWarp prst="textNoShape">
              <a:avLst/>
            </a:prstTxWarp>
          </a:bodyPr>
          <a:lstStyle/>
          <a:p>
            <a:endParaRPr lang="en-US">
              <a:latin typeface="Calibri" panose="020F0502020204030204" pitchFamily="34" charset="0"/>
            </a:endParaRPr>
          </a:p>
        </p:txBody>
      </p:sp>
      <p:sp>
        <p:nvSpPr>
          <p:cNvPr id="24" name="Text Box 414"/>
          <p:cNvSpPr txBox="1">
            <a:spLocks noChangeArrowheads="1"/>
          </p:cNvSpPr>
          <p:nvPr/>
        </p:nvSpPr>
        <p:spPr bwMode="auto">
          <a:xfrm>
            <a:off x="5562600" y="1276948"/>
            <a:ext cx="794448" cy="369332"/>
          </a:xfrm>
          <a:prstGeom prst="rect">
            <a:avLst/>
          </a:prstGeom>
          <a:noFill/>
          <a:ln w="12700">
            <a:noFill/>
            <a:miter lim="800000"/>
            <a:headEnd/>
            <a:tailEnd/>
          </a:ln>
          <a:effectLst/>
        </p:spPr>
        <p:txBody>
          <a:bodyPr wrap="none">
            <a:prstTxWarp prst="textNoShape">
              <a:avLst/>
            </a:prstTxWarp>
            <a:spAutoFit/>
          </a:bodyPr>
          <a:lstStyle/>
          <a:p>
            <a:r>
              <a:rPr lang="en-US">
                <a:latin typeface="Calibri" panose="020F0502020204030204" pitchFamily="34" charset="0"/>
              </a:rPr>
              <a:t>Core 3</a:t>
            </a:r>
          </a:p>
        </p:txBody>
      </p:sp>
      <p:sp>
        <p:nvSpPr>
          <p:cNvPr id="25" name="Text Box 415"/>
          <p:cNvSpPr txBox="1">
            <a:spLocks noChangeArrowheads="1"/>
          </p:cNvSpPr>
          <p:nvPr/>
        </p:nvSpPr>
        <p:spPr bwMode="auto">
          <a:xfrm>
            <a:off x="4495800" y="2584017"/>
            <a:ext cx="723900" cy="646331"/>
          </a:xfrm>
          <a:prstGeom prst="rect">
            <a:avLst/>
          </a:prstGeom>
          <a:noFill/>
          <a:ln w="12700">
            <a:noFill/>
            <a:miter lim="800000"/>
            <a:headEnd/>
            <a:tailEnd/>
          </a:ln>
          <a:effectLst/>
        </p:spPr>
        <p:txBody>
          <a:bodyPr wrap="square">
            <a:prstTxWarp prst="textNoShape">
              <a:avLst/>
            </a:prstTxWarp>
            <a:spAutoFit/>
          </a:bodyPr>
          <a:lstStyle/>
          <a:p>
            <a:pPr algn="ctr"/>
            <a:r>
              <a:rPr lang="en-US" sz="3600" dirty="0">
                <a:latin typeface="Calibri" panose="020F0502020204030204" pitchFamily="34" charset="0"/>
              </a:rPr>
              <a:t>…</a:t>
            </a:r>
          </a:p>
        </p:txBody>
      </p:sp>
      <p:sp>
        <p:nvSpPr>
          <p:cNvPr id="26" name="Line 417"/>
          <p:cNvSpPr>
            <a:spLocks noChangeShapeType="1"/>
          </p:cNvSpPr>
          <p:nvPr/>
        </p:nvSpPr>
        <p:spPr bwMode="auto">
          <a:xfrm>
            <a:off x="2971800" y="3867748"/>
            <a:ext cx="0" cy="533400"/>
          </a:xfrm>
          <a:prstGeom prst="line">
            <a:avLst/>
          </a:prstGeom>
          <a:noFill/>
          <a:ln w="12700">
            <a:solidFill>
              <a:schemeClr val="tx1"/>
            </a:solidFill>
            <a:round/>
            <a:headEnd/>
            <a:tailEnd/>
          </a:ln>
          <a:effectLst/>
        </p:spPr>
        <p:txBody>
          <a:bodyPr wrap="none" anchor="ctr">
            <a:prstTxWarp prst="textNoShape">
              <a:avLst/>
            </a:prstTxWarp>
          </a:bodyPr>
          <a:lstStyle/>
          <a:p>
            <a:endParaRPr lang="en-US">
              <a:latin typeface="Calibri" panose="020F0502020204030204" pitchFamily="34" charset="0"/>
            </a:endParaRPr>
          </a:p>
        </p:txBody>
      </p:sp>
      <p:sp>
        <p:nvSpPr>
          <p:cNvPr id="27" name="Line 418"/>
          <p:cNvSpPr>
            <a:spLocks noChangeShapeType="1"/>
          </p:cNvSpPr>
          <p:nvPr/>
        </p:nvSpPr>
        <p:spPr bwMode="auto">
          <a:xfrm>
            <a:off x="6705600" y="3867748"/>
            <a:ext cx="0" cy="533400"/>
          </a:xfrm>
          <a:prstGeom prst="line">
            <a:avLst/>
          </a:prstGeom>
          <a:noFill/>
          <a:ln w="12700">
            <a:solidFill>
              <a:schemeClr val="tx1"/>
            </a:solidFill>
            <a:round/>
            <a:headEnd/>
            <a:tailEnd/>
          </a:ln>
          <a:effectLst/>
        </p:spPr>
        <p:txBody>
          <a:bodyPr wrap="none" anchor="ctr">
            <a:prstTxWarp prst="textNoShape">
              <a:avLst/>
            </a:prstTxWarp>
          </a:bodyPr>
          <a:lstStyle/>
          <a:p>
            <a:endParaRPr lang="en-US">
              <a:latin typeface="Calibri" panose="020F0502020204030204" pitchFamily="34" charset="0"/>
            </a:endParaRPr>
          </a:p>
        </p:txBody>
      </p:sp>
      <p:sp>
        <p:nvSpPr>
          <p:cNvPr id="28" name="Rectangle 419"/>
          <p:cNvSpPr>
            <a:spLocks noChangeArrowheads="1"/>
          </p:cNvSpPr>
          <p:nvPr/>
        </p:nvSpPr>
        <p:spPr bwMode="auto">
          <a:xfrm>
            <a:off x="2622550" y="4401148"/>
            <a:ext cx="4387850" cy="571500"/>
          </a:xfrm>
          <a:prstGeom prst="rect">
            <a:avLst/>
          </a:prstGeom>
          <a:solidFill>
            <a:srgbClr val="F1C7C7"/>
          </a:solidFill>
          <a:ln w="12700">
            <a:solidFill>
              <a:schemeClr val="tx1"/>
            </a:solidFill>
            <a:miter lim="800000"/>
            <a:headEnd/>
            <a:tailEnd/>
          </a:ln>
          <a:effectLst/>
        </p:spPr>
        <p:txBody>
          <a:bodyPr anchor="ctr">
            <a:prstTxWarp prst="textNoShape">
              <a:avLst/>
            </a:prstTxWarp>
          </a:bodyPr>
          <a:lstStyle/>
          <a:p>
            <a:pPr algn="ctr"/>
            <a:r>
              <a:rPr lang="en-US">
                <a:latin typeface="Calibri" panose="020F0502020204030204" pitchFamily="34" charset="0"/>
              </a:rPr>
              <a:t>L3 unified cache</a:t>
            </a:r>
          </a:p>
          <a:p>
            <a:pPr algn="ctr"/>
            <a:r>
              <a:rPr lang="en-US">
                <a:latin typeface="Calibri" panose="020F0502020204030204" pitchFamily="34" charset="0"/>
              </a:rPr>
              <a:t>(shared by all cores)</a:t>
            </a:r>
          </a:p>
        </p:txBody>
      </p:sp>
      <p:sp>
        <p:nvSpPr>
          <p:cNvPr id="29" name="Rectangle 420"/>
          <p:cNvSpPr>
            <a:spLocks noChangeArrowheads="1"/>
          </p:cNvSpPr>
          <p:nvPr/>
        </p:nvSpPr>
        <p:spPr bwMode="auto">
          <a:xfrm>
            <a:off x="1752600" y="5658448"/>
            <a:ext cx="6172200" cy="571500"/>
          </a:xfrm>
          <a:prstGeom prst="rect">
            <a:avLst/>
          </a:prstGeom>
          <a:solidFill>
            <a:srgbClr val="D5F1CF"/>
          </a:solidFill>
          <a:ln w="12700">
            <a:solidFill>
              <a:schemeClr val="tx1"/>
            </a:solidFill>
            <a:miter lim="800000"/>
            <a:headEnd/>
            <a:tailEnd/>
          </a:ln>
          <a:effectLst/>
        </p:spPr>
        <p:txBody>
          <a:bodyPr anchor="ctr">
            <a:prstTxWarp prst="textNoShape">
              <a:avLst/>
            </a:prstTxWarp>
          </a:bodyPr>
          <a:lstStyle/>
          <a:p>
            <a:pPr algn="ctr"/>
            <a:r>
              <a:rPr lang="en-US">
                <a:latin typeface="Calibri" panose="020F0502020204030204" pitchFamily="34" charset="0"/>
              </a:rPr>
              <a:t>Main memory</a:t>
            </a:r>
          </a:p>
        </p:txBody>
      </p:sp>
      <p:sp>
        <p:nvSpPr>
          <p:cNvPr id="30" name="Line 421"/>
          <p:cNvSpPr>
            <a:spLocks noChangeShapeType="1"/>
          </p:cNvSpPr>
          <p:nvPr/>
        </p:nvSpPr>
        <p:spPr bwMode="auto">
          <a:xfrm>
            <a:off x="4895850" y="4972648"/>
            <a:ext cx="0" cy="685800"/>
          </a:xfrm>
          <a:prstGeom prst="line">
            <a:avLst/>
          </a:prstGeom>
          <a:noFill/>
          <a:ln w="12700">
            <a:solidFill>
              <a:schemeClr val="tx1"/>
            </a:solidFill>
            <a:round/>
            <a:headEnd/>
            <a:tailEnd/>
          </a:ln>
          <a:effectLst/>
        </p:spPr>
        <p:txBody>
          <a:bodyPr wrap="none" anchor="ctr">
            <a:prstTxWarp prst="textNoShape">
              <a:avLst/>
            </a:prstTxWarp>
          </a:bodyPr>
          <a:lstStyle/>
          <a:p>
            <a:endParaRPr lang="en-US">
              <a:latin typeface="Calibri" panose="020F0502020204030204" pitchFamily="34" charset="0"/>
            </a:endParaRPr>
          </a:p>
        </p:txBody>
      </p:sp>
      <p:sp>
        <p:nvSpPr>
          <p:cNvPr id="31" name="Text Box 426"/>
          <p:cNvSpPr txBox="1">
            <a:spLocks noChangeArrowheads="1"/>
          </p:cNvSpPr>
          <p:nvPr/>
        </p:nvSpPr>
        <p:spPr bwMode="auto">
          <a:xfrm>
            <a:off x="1676400" y="895948"/>
            <a:ext cx="1939826" cy="369332"/>
          </a:xfrm>
          <a:prstGeom prst="rect">
            <a:avLst/>
          </a:prstGeom>
          <a:noFill/>
          <a:ln w="12700">
            <a:noFill/>
            <a:miter lim="800000"/>
            <a:headEnd/>
            <a:tailEnd/>
          </a:ln>
          <a:effectLst/>
        </p:spPr>
        <p:txBody>
          <a:bodyPr wrap="none">
            <a:prstTxWarp prst="textNoShape">
              <a:avLst/>
            </a:prstTxWarp>
            <a:spAutoFit/>
          </a:bodyPr>
          <a:lstStyle/>
          <a:p>
            <a:r>
              <a:rPr lang="en-US" dirty="0">
                <a:latin typeface="Calibri" panose="020F0502020204030204" pitchFamily="34" charset="0"/>
              </a:rPr>
              <a:t>Processor package</a:t>
            </a:r>
          </a:p>
        </p:txBody>
      </p:sp>
      <p:sp>
        <p:nvSpPr>
          <p:cNvPr id="32" name="TextBox 31"/>
          <p:cNvSpPr txBox="1"/>
          <p:nvPr/>
        </p:nvSpPr>
        <p:spPr>
          <a:xfrm>
            <a:off x="8077200" y="1573830"/>
            <a:ext cx="3633966" cy="3970318"/>
          </a:xfrm>
          <a:prstGeom prst="rect">
            <a:avLst/>
          </a:prstGeom>
          <a:noFill/>
        </p:spPr>
        <p:txBody>
          <a:bodyPr wrap="square" rtlCol="0">
            <a:spAutoFit/>
          </a:bodyPr>
          <a:lstStyle/>
          <a:p>
            <a:r>
              <a:rPr lang="en-US" dirty="0">
                <a:latin typeface="Calibri" panose="020F0502020204030204" pitchFamily="34" charset="0"/>
              </a:rPr>
              <a:t>L1 </a:t>
            </a:r>
            <a:r>
              <a:rPr lang="en-US" dirty="0" err="1">
                <a:latin typeface="Calibri" pitchFamily="34" charset="0"/>
              </a:rPr>
              <a:t>i</a:t>
            </a:r>
            <a:r>
              <a:rPr lang="en-US" dirty="0">
                <a:latin typeface="Calibri" pitchFamily="34" charset="0"/>
              </a:rPr>
              <a:t>-cache and </a:t>
            </a:r>
            <a:r>
              <a:rPr lang="en-US" dirty="0" err="1">
                <a:latin typeface="Calibri" pitchFamily="34" charset="0"/>
              </a:rPr>
              <a:t>d</a:t>
            </a:r>
            <a:r>
              <a:rPr lang="en-US" dirty="0">
                <a:latin typeface="Calibri" pitchFamily="34" charset="0"/>
              </a:rPr>
              <a:t>-cache:</a:t>
            </a:r>
          </a:p>
          <a:p>
            <a:pPr lvl="1"/>
            <a:r>
              <a:rPr lang="en-US" dirty="0">
                <a:latin typeface="Calibri" pitchFamily="34" charset="0"/>
              </a:rPr>
              <a:t>32 KB,  8-way, </a:t>
            </a:r>
          </a:p>
          <a:p>
            <a:pPr lvl="1"/>
            <a:r>
              <a:rPr lang="en-US" dirty="0">
                <a:latin typeface="Calibri" pitchFamily="34" charset="0"/>
              </a:rPr>
              <a:t>Access: 4 cycles</a:t>
            </a:r>
          </a:p>
          <a:p>
            <a:endParaRPr lang="en-US" dirty="0">
              <a:latin typeface="Calibri" pitchFamily="34" charset="0"/>
            </a:endParaRPr>
          </a:p>
          <a:p>
            <a:r>
              <a:rPr lang="en-US" dirty="0">
                <a:latin typeface="Calibri" pitchFamily="34" charset="0"/>
              </a:rPr>
              <a:t>L2 unified cache:</a:t>
            </a:r>
          </a:p>
          <a:p>
            <a:pPr lvl="1"/>
            <a:r>
              <a:rPr lang="en-US" dirty="0">
                <a:latin typeface="Calibri" pitchFamily="34" charset="0"/>
              </a:rPr>
              <a:t> 256 KB, 8-way, </a:t>
            </a:r>
          </a:p>
          <a:p>
            <a:pPr lvl="1"/>
            <a:r>
              <a:rPr lang="en-US" dirty="0">
                <a:latin typeface="Calibri" pitchFamily="34" charset="0"/>
              </a:rPr>
              <a:t>Access: 10 cycles</a:t>
            </a:r>
          </a:p>
          <a:p>
            <a:pPr lvl="1"/>
            <a:endParaRPr lang="en-US" dirty="0">
              <a:latin typeface="Calibri" pitchFamily="34" charset="0"/>
            </a:endParaRPr>
          </a:p>
          <a:p>
            <a:r>
              <a:rPr lang="en-US" dirty="0">
                <a:latin typeface="Calibri" pitchFamily="34" charset="0"/>
              </a:rPr>
              <a:t>L3 unified cache:</a:t>
            </a:r>
          </a:p>
          <a:p>
            <a:pPr lvl="1"/>
            <a:r>
              <a:rPr lang="en-US" dirty="0">
                <a:latin typeface="Calibri" pitchFamily="34" charset="0"/>
              </a:rPr>
              <a:t>8 MB, 16-way,</a:t>
            </a:r>
          </a:p>
          <a:p>
            <a:pPr lvl="1"/>
            <a:r>
              <a:rPr lang="en-US" dirty="0">
                <a:latin typeface="Calibri" pitchFamily="34" charset="0"/>
              </a:rPr>
              <a:t>Access: 20-30 cycles</a:t>
            </a:r>
          </a:p>
          <a:p>
            <a:pPr lvl="1"/>
            <a:endParaRPr lang="en-US" dirty="0">
              <a:latin typeface="Calibri" pitchFamily="34" charset="0"/>
            </a:endParaRPr>
          </a:p>
          <a:p>
            <a:pPr lvl="1"/>
            <a:endParaRPr lang="en-US" dirty="0">
              <a:latin typeface="Calibri" pitchFamily="34" charset="0"/>
            </a:endParaRPr>
          </a:p>
          <a:p>
            <a:r>
              <a:rPr lang="en-US" dirty="0">
                <a:latin typeface="Calibri" pitchFamily="34" charset="0"/>
              </a:rPr>
              <a:t>Block size: 64 bytes for all caches. </a:t>
            </a:r>
          </a:p>
        </p:txBody>
      </p:sp>
      <p:sp>
        <p:nvSpPr>
          <p:cNvPr id="33" name="Rectangle 32"/>
          <p:cNvSpPr/>
          <p:nvPr/>
        </p:nvSpPr>
        <p:spPr>
          <a:xfrm>
            <a:off x="89034" y="6656478"/>
            <a:ext cx="1371600" cy="200055"/>
          </a:xfrm>
          <a:prstGeom prst="rect">
            <a:avLst/>
          </a:prstGeom>
          <a:solidFill>
            <a:schemeClr val="bg1"/>
          </a:solidFill>
        </p:spPr>
        <p:txBody>
          <a:bodyPr wrap="square">
            <a:spAutoFit/>
          </a:bodyPr>
          <a:lstStyle/>
          <a:p>
            <a:r>
              <a:rPr lang="en-US" sz="700" dirty="0">
                <a:latin typeface="Calibri" panose="020F0502020204030204" pitchFamily="34" charset="0"/>
                <a:cs typeface="Calibri" panose="020F0502020204030204" pitchFamily="34" charset="0"/>
              </a:rPr>
              <a:t>[Bryant and </a:t>
            </a:r>
            <a:r>
              <a:rPr lang="en-US" sz="700" dirty="0" err="1">
                <a:latin typeface="Calibri" panose="020F0502020204030204" pitchFamily="34" charset="0"/>
                <a:cs typeface="Calibri" panose="020F0502020204030204" pitchFamily="34" charset="0"/>
              </a:rPr>
              <a:t>O‘Hallaron</a:t>
            </a:r>
            <a:r>
              <a:rPr lang="en-US" sz="700" dirty="0">
                <a:latin typeface="Calibri" panose="020F0502020204030204" pitchFamily="34" charset="0"/>
                <a:cs typeface="Calibri" panose="020F0502020204030204" pitchFamily="34" charset="0"/>
              </a:rPr>
              <a:t>: CMU] →</a:t>
            </a:r>
          </a:p>
        </p:txBody>
      </p:sp>
    </p:spTree>
    <p:extLst>
      <p:ext uri="{BB962C8B-B14F-4D97-AF65-F5344CB8AC3E}">
        <p14:creationId xmlns:p14="http://schemas.microsoft.com/office/powerpoint/2010/main" val="227919509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p:cNvPicPr>
            <a:picLocks noChangeAspect="1"/>
          </p:cNvPicPr>
          <p:nvPr/>
        </p:nvPicPr>
        <p:blipFill>
          <a:blip r:embed="rId3"/>
          <a:stretch>
            <a:fillRect/>
          </a:stretch>
        </p:blipFill>
        <p:spPr>
          <a:xfrm>
            <a:off x="2709569" y="1371601"/>
            <a:ext cx="7924800" cy="2467155"/>
          </a:xfrm>
          <a:prstGeom prst="rect">
            <a:avLst/>
          </a:prstGeom>
        </p:spPr>
      </p:pic>
      <p:sp>
        <p:nvSpPr>
          <p:cNvPr id="2" name="Title 1"/>
          <p:cNvSpPr>
            <a:spLocks noGrp="1"/>
          </p:cNvSpPr>
          <p:nvPr>
            <p:ph type="title"/>
          </p:nvPr>
        </p:nvSpPr>
        <p:spPr/>
        <p:txBody>
          <a:bodyPr>
            <a:normAutofit fontScale="90000"/>
          </a:bodyPr>
          <a:lstStyle/>
          <a:p>
            <a:r>
              <a:rPr lang="en-US" dirty="0"/>
              <a:t>Memory Latencies</a:t>
            </a:r>
            <a:br>
              <a:rPr lang="en-US" dirty="0"/>
            </a:br>
            <a:r>
              <a:rPr lang="en-US" sz="2000" dirty="0"/>
              <a:t>[typical server and mobile computers]</a:t>
            </a:r>
            <a:endParaRPr lang="en-US" dirty="0"/>
          </a:p>
        </p:txBody>
      </p:sp>
      <p:sp>
        <p:nvSpPr>
          <p:cNvPr id="3" name="Content Placeholder 2"/>
          <p:cNvSpPr>
            <a:spLocks noGrp="1"/>
          </p:cNvSpPr>
          <p:nvPr>
            <p:ph idx="4294967295"/>
          </p:nvPr>
        </p:nvSpPr>
        <p:spPr>
          <a:xfrm>
            <a:off x="3962400" y="6553200"/>
            <a:ext cx="8229600" cy="185738"/>
          </a:xfrm>
        </p:spPr>
        <p:txBody>
          <a:bodyPr>
            <a:normAutofit fontScale="92500" lnSpcReduction="20000"/>
          </a:bodyPr>
          <a:lstStyle/>
          <a:p>
            <a:pPr>
              <a:buNone/>
            </a:pPr>
            <a:r>
              <a:rPr lang="en-US" sz="900" dirty="0"/>
              <a:t>Courtesy of Elsevier, Computer Architecture, Hennessey and Patterson, fifth edition</a:t>
            </a:r>
          </a:p>
        </p:txBody>
      </p:sp>
      <p:sp>
        <p:nvSpPr>
          <p:cNvPr id="8" name="Rectangle 7"/>
          <p:cNvSpPr/>
          <p:nvPr/>
        </p:nvSpPr>
        <p:spPr>
          <a:xfrm>
            <a:off x="2590800" y="3429000"/>
            <a:ext cx="7620000" cy="381000"/>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p:cNvPicPr>
            <a:picLocks noChangeAspect="1"/>
          </p:cNvPicPr>
          <p:nvPr/>
        </p:nvPicPr>
        <p:blipFill>
          <a:blip r:embed="rId4"/>
          <a:stretch>
            <a:fillRect/>
          </a:stretch>
        </p:blipFill>
        <p:spPr>
          <a:xfrm>
            <a:off x="2709569" y="4038600"/>
            <a:ext cx="6705600" cy="2366682"/>
          </a:xfrm>
          <a:prstGeom prst="rect">
            <a:avLst/>
          </a:prstGeom>
        </p:spPr>
      </p:pic>
      <p:sp>
        <p:nvSpPr>
          <p:cNvPr id="23" name="TextBox 22"/>
          <p:cNvSpPr txBox="1"/>
          <p:nvPr/>
        </p:nvSpPr>
        <p:spPr>
          <a:xfrm>
            <a:off x="1676401" y="1905000"/>
            <a:ext cx="777777" cy="369332"/>
          </a:xfrm>
          <a:prstGeom prst="rect">
            <a:avLst/>
          </a:prstGeom>
          <a:noFill/>
        </p:spPr>
        <p:txBody>
          <a:bodyPr wrap="none" rtlCol="0">
            <a:spAutoFit/>
          </a:bodyPr>
          <a:lstStyle/>
          <a:p>
            <a:r>
              <a:rPr lang="en-US" dirty="0">
                <a:latin typeface="+mj-lt"/>
              </a:rPr>
              <a:t>Server</a:t>
            </a:r>
          </a:p>
        </p:txBody>
      </p:sp>
      <p:sp>
        <p:nvSpPr>
          <p:cNvPr id="24" name="TextBox 23"/>
          <p:cNvSpPr txBox="1"/>
          <p:nvPr/>
        </p:nvSpPr>
        <p:spPr>
          <a:xfrm>
            <a:off x="1752601" y="4572000"/>
            <a:ext cx="864339" cy="369332"/>
          </a:xfrm>
          <a:prstGeom prst="rect">
            <a:avLst/>
          </a:prstGeom>
          <a:noFill/>
        </p:spPr>
        <p:txBody>
          <a:bodyPr wrap="none" rtlCol="0">
            <a:spAutoFit/>
          </a:bodyPr>
          <a:lstStyle/>
          <a:p>
            <a:r>
              <a:rPr lang="en-US" dirty="0">
                <a:latin typeface="+mj-lt"/>
              </a:rPr>
              <a:t>Mobile</a:t>
            </a:r>
          </a:p>
        </p:txBody>
      </p:sp>
      <p:sp>
        <p:nvSpPr>
          <p:cNvPr id="25" name="Rectangle 24"/>
          <p:cNvSpPr/>
          <p:nvPr/>
        </p:nvSpPr>
        <p:spPr>
          <a:xfrm>
            <a:off x="2667000" y="6019800"/>
            <a:ext cx="6553200" cy="381000"/>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EF11CDC7-049C-4ED9-A9F7-257E22E1B24E}"/>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2" name="Oval 11"/>
          <p:cNvSpPr/>
          <p:nvPr/>
        </p:nvSpPr>
        <p:spPr>
          <a:xfrm>
            <a:off x="6067622" y="856886"/>
            <a:ext cx="120316" cy="12031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3442448" y="1876813"/>
            <a:ext cx="486030" cy="307777"/>
          </a:xfrm>
          <a:prstGeom prst="rect">
            <a:avLst/>
          </a:prstGeom>
          <a:noFill/>
        </p:spPr>
        <p:txBody>
          <a:bodyPr wrap="none" rtlCol="0">
            <a:spAutoFit/>
          </a:bodyPr>
          <a:lstStyle/>
          <a:p>
            <a:r>
              <a:rPr lang="en-US" sz="1400" b="1" dirty="0">
                <a:latin typeface="+mj-lt"/>
              </a:rPr>
              <a:t>CPU</a:t>
            </a:r>
          </a:p>
        </p:txBody>
      </p:sp>
      <p:sp>
        <p:nvSpPr>
          <p:cNvPr id="14" name="TextBox 13"/>
          <p:cNvSpPr txBox="1"/>
          <p:nvPr/>
        </p:nvSpPr>
        <p:spPr>
          <a:xfrm>
            <a:off x="3317612" y="2130027"/>
            <a:ext cx="726737" cy="276999"/>
          </a:xfrm>
          <a:prstGeom prst="rect">
            <a:avLst/>
          </a:prstGeom>
          <a:solidFill>
            <a:schemeClr val="bg1"/>
          </a:solidFill>
          <a:ln>
            <a:solidFill>
              <a:schemeClr val="tx1"/>
            </a:solidFill>
          </a:ln>
        </p:spPr>
        <p:txBody>
          <a:bodyPr wrap="none" rtlCol="0">
            <a:spAutoFit/>
          </a:bodyPr>
          <a:lstStyle/>
          <a:p>
            <a:r>
              <a:rPr lang="en-US" sz="1200" b="1" dirty="0">
                <a:latin typeface="+mj-lt"/>
              </a:rPr>
              <a:t>Registers</a:t>
            </a:r>
          </a:p>
        </p:txBody>
      </p:sp>
    </p:spTree>
    <p:extLst>
      <p:ext uri="{BB962C8B-B14F-4D97-AF65-F5344CB8AC3E}">
        <p14:creationId xmlns:p14="http://schemas.microsoft.com/office/powerpoint/2010/main" val="1061413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par>
                                <p:cTn id="27" presetID="1" presetClass="exit" presetSubtype="0" fill="hold" grpId="0" nodeType="withEffect">
                                  <p:stCondLst>
                                    <p:cond delay="0"/>
                                  </p:stCondLst>
                                  <p:childTnLst>
                                    <p:set>
                                      <p:cBhvr>
                                        <p:cTn id="28" dur="1" fill="hold">
                                          <p:stCondLst>
                                            <p:cond delay="0"/>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3" grpId="0"/>
      <p:bldP spid="24" grpId="0"/>
      <p:bldP spid="25" grpId="0" animBg="1"/>
      <p:bldP spid="12" grpId="0" animBg="1"/>
      <p:bldP spid="13" grpId="0"/>
      <p:bldP spid="14"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Memory Speed:</a:t>
            </a:r>
            <a:br>
              <a:rPr lang="en-US" dirty="0"/>
            </a:br>
            <a:r>
              <a:rPr lang="en-US" sz="2200" dirty="0"/>
              <a:t>Widening of the Processor-DRAM Performance Gap</a:t>
            </a:r>
          </a:p>
        </p:txBody>
      </p:sp>
      <mc:AlternateContent xmlns:mc="http://schemas.openxmlformats.org/markup-compatibility/2006" xmlns:a14="http://schemas.microsoft.com/office/drawing/2010/main">
        <mc:Choice Requires="a14">
          <p:sp>
            <p:nvSpPr>
              <p:cNvPr id="3" name="Content Placeholder 2"/>
              <p:cNvSpPr>
                <a:spLocks noGrp="1"/>
              </p:cNvSpPr>
              <p:nvPr>
                <p:ph sz="half" idx="1"/>
              </p:nvPr>
            </p:nvSpPr>
            <p:spPr/>
            <p:txBody>
              <a:bodyPr>
                <a:normAutofit/>
              </a:bodyPr>
              <a:lstStyle/>
              <a:p>
                <a:endParaRPr lang="en-US" sz="2000" dirty="0"/>
              </a:p>
              <a:p>
                <a:r>
                  <a:rPr lang="en-US" sz="2000" dirty="0"/>
                  <a:t>Plot:*log* scale, the increasing gap between CPU and memory</a:t>
                </a:r>
              </a:p>
              <a:p>
                <a:pPr lvl="1"/>
                <a:r>
                  <a:rPr lang="en-US" sz="1600" dirty="0"/>
                  <a:t>The memory baseline: 64 KB DRAM in 1980</a:t>
                </a:r>
              </a:p>
              <a:p>
                <a:endParaRPr lang="en-US" sz="1900" dirty="0"/>
              </a:p>
              <a:p>
                <a:r>
                  <a:rPr lang="en-US" sz="2000" dirty="0"/>
                  <a:t>Memory speed increasing rate: </a:t>
                </a:r>
                <a14:m>
                  <m:oMath xmlns:m="http://schemas.openxmlformats.org/officeDocument/2006/math">
                    <m:r>
                      <a:rPr lang="en-US" sz="2000" b="0" i="1" smtClean="0">
                        <a:latin typeface="Cambria Math" panose="02040503050406030204" pitchFamily="18" charset="0"/>
                      </a:rPr>
                      <m:t>≈</m:t>
                    </m:r>
                  </m:oMath>
                </a14:m>
                <a:r>
                  <a:rPr lang="en-US" sz="2000" dirty="0"/>
                  <a:t> 1.07/year</a:t>
                </a:r>
              </a:p>
              <a:p>
                <a:endParaRPr lang="en-US" sz="2000" dirty="0"/>
              </a:p>
              <a:p>
                <a:r>
                  <a:rPr lang="en-US" sz="2000" dirty="0"/>
                  <a:t>Processors improved </a:t>
                </a:r>
              </a:p>
              <a:p>
                <a:pPr lvl="1"/>
                <a:r>
                  <a:rPr lang="en-US" sz="1500" dirty="0"/>
                  <a:t>1.25/year (1980-1986)</a:t>
                </a:r>
              </a:p>
              <a:p>
                <a:pPr lvl="1"/>
                <a:r>
                  <a:rPr lang="en-US" sz="1500" dirty="0"/>
                  <a:t>1.52/year (1986-2004)</a:t>
                </a:r>
              </a:p>
              <a:p>
                <a:pPr lvl="1"/>
                <a:r>
                  <a:rPr lang="en-US" sz="1500" dirty="0"/>
                  <a:t>1.20/year (2004-2010)</a:t>
                </a:r>
              </a:p>
              <a:p>
                <a:endParaRPr lang="en-US" sz="2000" dirty="0"/>
              </a:p>
              <a:p>
                <a:r>
                  <a:rPr lang="en-US" sz="2000" dirty="0"/>
                  <a:t>You have the chops to process data, but can’t bring data to processor fast enough</a:t>
                </a:r>
                <a:endParaRPr lang="en-US" sz="1800" dirty="0"/>
              </a:p>
              <a:p>
                <a:endParaRPr lang="en-US" sz="1900" dirty="0"/>
              </a:p>
            </p:txBody>
          </p:sp>
        </mc:Choice>
        <mc:Fallback xmlns="">
          <p:sp>
            <p:nvSpPr>
              <p:cNvPr id="3" name="Content Placeholder 2"/>
              <p:cNvSpPr>
                <a:spLocks noGrp="1" noRot="1" noChangeAspect="1" noMove="1" noResize="1" noEditPoints="1" noAdjustHandles="1" noChangeArrowheads="1" noChangeShapeType="1" noTextEdit="1"/>
              </p:cNvSpPr>
              <p:nvPr>
                <p:ph sz="half" idx="1"/>
              </p:nvPr>
            </p:nvSpPr>
            <p:spPr>
              <a:blipFill>
                <a:blip r:embed="rId2"/>
                <a:stretch>
                  <a:fillRect l="-974" b="-1768"/>
                </a:stretch>
              </a:blipFill>
            </p:spPr>
            <p:txBody>
              <a:bodyPr/>
              <a:lstStyle/>
              <a:p>
                <a:r>
                  <a:rPr lang="en-US">
                    <a:noFill/>
                  </a:rPr>
                  <a:t> </a:t>
                </a:r>
              </a:p>
            </p:txBody>
          </p:sp>
        </mc:Fallback>
      </mc:AlternateContent>
      <p:pic>
        <p:nvPicPr>
          <p:cNvPr id="4" name="Picture 3"/>
          <p:cNvPicPr>
            <a:picLocks noChangeAspect="1"/>
          </p:cNvPicPr>
          <p:nvPr/>
        </p:nvPicPr>
        <p:blipFill>
          <a:blip r:embed="rId3"/>
          <a:stretch>
            <a:fillRect/>
          </a:stretch>
        </p:blipFill>
        <p:spPr>
          <a:xfrm>
            <a:off x="5556491" y="2324920"/>
            <a:ext cx="6603759" cy="3535986"/>
          </a:xfrm>
          <a:prstGeom prst="rect">
            <a:avLst/>
          </a:prstGeom>
        </p:spPr>
      </p:pic>
      <p:sp>
        <p:nvSpPr>
          <p:cNvPr id="5" name="Slide Number Placeholder 4">
            <a:extLst>
              <a:ext uri="{FF2B5EF4-FFF2-40B4-BE49-F238E27FC236}">
                <a16:creationId xmlns:a16="http://schemas.microsoft.com/office/drawing/2014/main" id="{D577903E-AA15-40EF-A7E6-A91D70C1858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81</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2565404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000" dirty="0"/>
              <a:t>Memory </a:t>
            </a:r>
            <a:r>
              <a:rPr lang="en-US" sz="3000" b="1" dirty="0">
                <a:solidFill>
                  <a:srgbClr val="FFC000"/>
                </a:solidFill>
              </a:rPr>
              <a:t>Latency</a:t>
            </a:r>
            <a:r>
              <a:rPr lang="en-US" sz="3000" dirty="0"/>
              <a:t> vs. Memory </a:t>
            </a:r>
            <a:r>
              <a:rPr lang="en-US" sz="3000" b="1" dirty="0">
                <a:solidFill>
                  <a:srgbClr val="FFC000"/>
                </a:solidFill>
              </a:rPr>
              <a:t>Bandwidth</a:t>
            </a:r>
          </a:p>
        </p:txBody>
      </p:sp>
      <p:sp>
        <p:nvSpPr>
          <p:cNvPr id="3" name="Content Placeholder 2"/>
          <p:cNvSpPr>
            <a:spLocks noGrp="1"/>
          </p:cNvSpPr>
          <p:nvPr>
            <p:ph idx="1"/>
          </p:nvPr>
        </p:nvSpPr>
        <p:spPr/>
        <p:txBody>
          <a:bodyPr/>
          <a:lstStyle/>
          <a:p>
            <a:endParaRPr lang="en-US" sz="2000" dirty="0"/>
          </a:p>
          <a:p>
            <a:r>
              <a:rPr lang="en-US" sz="2000" dirty="0"/>
              <a:t>Latency [in our context]: how much time it takes a packet of data to get from one designated point to another</a:t>
            </a:r>
          </a:p>
          <a:p>
            <a:pPr lvl="1"/>
            <a:r>
              <a:rPr lang="en-US" sz="1800" dirty="0"/>
              <a:t>Measured in seconds, also called “lag”</a:t>
            </a:r>
          </a:p>
          <a:p>
            <a:pPr lvl="1"/>
            <a:r>
              <a:rPr lang="en-US" sz="1800" dirty="0"/>
              <a:t>The utility “ping” in Linux measures the latency of a network</a:t>
            </a:r>
          </a:p>
          <a:p>
            <a:pPr lvl="1"/>
            <a:r>
              <a:rPr lang="en-US" sz="1800" dirty="0"/>
              <a:t>For </a:t>
            </a:r>
            <a:r>
              <a:rPr lang="en-US" sz="1800" u="sng" dirty="0"/>
              <a:t>memory</a:t>
            </a:r>
            <a:r>
              <a:rPr lang="en-US" sz="1800" dirty="0"/>
              <a:t> transactions: send 32 bits to destination and back, measure how much time it takes gives you latency</a:t>
            </a:r>
          </a:p>
          <a:p>
            <a:pPr lvl="1"/>
            <a:endParaRPr lang="en-US" sz="1800" dirty="0"/>
          </a:p>
          <a:p>
            <a:r>
              <a:rPr lang="en-US" sz="2000" dirty="0"/>
              <a:t>Bandwidth: how much data can be transferred per second</a:t>
            </a:r>
          </a:p>
          <a:p>
            <a:pPr lvl="1"/>
            <a:r>
              <a:rPr lang="en-US" sz="1800" dirty="0"/>
              <a:t>You can talk about bandwidth for memory but also for a network (Ethernet, </a:t>
            </a:r>
            <a:r>
              <a:rPr lang="en-US" sz="1800" dirty="0" err="1"/>
              <a:t>Infiniband</a:t>
            </a:r>
            <a:r>
              <a:rPr lang="en-US" sz="1800" dirty="0"/>
              <a:t>, modem, DSL, etc.)</a:t>
            </a:r>
          </a:p>
          <a:p>
            <a:pPr lvl="1"/>
            <a:endParaRPr lang="en-US" sz="1800" dirty="0"/>
          </a:p>
          <a:p>
            <a:r>
              <a:rPr lang="en-US" sz="2000" dirty="0"/>
              <a:t>Improving Latency and Bandwidth</a:t>
            </a:r>
          </a:p>
          <a:p>
            <a:pPr lvl="1"/>
            <a:r>
              <a:rPr lang="en-US" sz="1800" dirty="0"/>
              <a:t>Mostly the job of folks in Electrical Engineering</a:t>
            </a:r>
          </a:p>
          <a:p>
            <a:pPr lvl="1"/>
            <a:r>
              <a:rPr lang="en-US" sz="1800" dirty="0"/>
              <a:t>Once in a while, Materials Science colleagues deliver a breakthrough</a:t>
            </a:r>
          </a:p>
          <a:p>
            <a:pPr lvl="1"/>
            <a:r>
              <a:rPr lang="en-US" sz="1800" dirty="0"/>
              <a:t>Promising technology: optic networks; layered memory on top of chip; etc.</a:t>
            </a:r>
          </a:p>
        </p:txBody>
      </p:sp>
      <p:sp>
        <p:nvSpPr>
          <p:cNvPr id="4" name="Slide Number Placeholder 3">
            <a:extLst>
              <a:ext uri="{FF2B5EF4-FFF2-40B4-BE49-F238E27FC236}">
                <a16:creationId xmlns:a16="http://schemas.microsoft.com/office/drawing/2014/main" id="{1A0429BD-A5EC-4D23-B787-0305B9F42E9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82</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706867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000" dirty="0"/>
              <a:t>Memory Latency vs. Memory Bandwidth</a:t>
            </a:r>
          </a:p>
        </p:txBody>
      </p:sp>
      <p:sp>
        <p:nvSpPr>
          <p:cNvPr id="3" name="Content Placeholder 2"/>
          <p:cNvSpPr>
            <a:spLocks noGrp="1"/>
          </p:cNvSpPr>
          <p:nvPr>
            <p:ph idx="1"/>
          </p:nvPr>
        </p:nvSpPr>
        <p:spPr/>
        <p:txBody>
          <a:bodyPr>
            <a:normAutofit/>
          </a:bodyPr>
          <a:lstStyle/>
          <a:p>
            <a:r>
              <a:rPr lang="en-US" sz="2000" dirty="0"/>
              <a:t>Memory Access Latency more challenging to improve as opposed to improving Memory Bandwidth</a:t>
            </a:r>
          </a:p>
          <a:p>
            <a:endParaRPr lang="en-US" sz="2000" dirty="0"/>
          </a:p>
          <a:p>
            <a:r>
              <a:rPr lang="en-US" sz="2000" dirty="0"/>
              <a:t>Improving Bandwidth: add more “pipes”</a:t>
            </a:r>
          </a:p>
          <a:p>
            <a:pPr lvl="1"/>
            <a:r>
              <a:rPr lang="en-US" sz="1600" dirty="0"/>
              <a:t>Requires more pins that come out of the chip for DRAM, for instance</a:t>
            </a:r>
          </a:p>
          <a:p>
            <a:pPr lvl="1"/>
            <a:r>
              <a:rPr lang="en-US" sz="1600" dirty="0"/>
              <a:t>Adding more pins is not simple – very crowded real estate plus the technology is tricky</a:t>
            </a:r>
          </a:p>
          <a:p>
            <a:pPr lvl="1"/>
            <a:endParaRPr lang="en-US" sz="1600" dirty="0"/>
          </a:p>
          <a:p>
            <a:r>
              <a:rPr lang="en-US" sz="2000" dirty="0"/>
              <a:t>Improving Latency: no easy answer here</a:t>
            </a:r>
          </a:p>
          <a:p>
            <a:endParaRPr lang="en-US" sz="2000" dirty="0"/>
          </a:p>
          <a:p>
            <a:endParaRPr lang="en-US" sz="2000" dirty="0"/>
          </a:p>
          <a:p>
            <a:endParaRPr lang="en-US" sz="2000" dirty="0"/>
          </a:p>
          <a:p>
            <a:r>
              <a:rPr lang="en-US" sz="2000" dirty="0"/>
              <a:t>Analogy: </a:t>
            </a:r>
          </a:p>
          <a:p>
            <a:pPr lvl="1"/>
            <a:r>
              <a:rPr lang="en-US" sz="1600" dirty="0"/>
              <a:t>If you carry commuters with a train, add more cars to a train to increase bandwidth</a:t>
            </a:r>
          </a:p>
          <a:p>
            <a:pPr lvl="1"/>
            <a:r>
              <a:rPr lang="en-US" sz="1600" dirty="0"/>
              <a:t>Improving latency requires the construction of high speed trains (expensive/complex)</a:t>
            </a:r>
          </a:p>
        </p:txBody>
      </p:sp>
      <p:sp>
        <p:nvSpPr>
          <p:cNvPr id="4" name="Slide Number Placeholder 3">
            <a:extLst>
              <a:ext uri="{FF2B5EF4-FFF2-40B4-BE49-F238E27FC236}">
                <a16:creationId xmlns:a16="http://schemas.microsoft.com/office/drawing/2014/main" id="{320BE88F-55AA-46D4-A128-3A37AA409A6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Oval 5"/>
          <p:cNvSpPr/>
          <p:nvPr/>
        </p:nvSpPr>
        <p:spPr>
          <a:xfrm>
            <a:off x="6067622" y="856886"/>
            <a:ext cx="120316" cy="12031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66722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0" end="1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1" end="1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12" end="12"/>
                                            </p:txEl>
                                          </p:spTgt>
                                        </p:tgtEl>
                                        <p:attrNameLst>
                                          <p:attrName>style.visibility</p:attrName>
                                        </p:attrNameLst>
                                      </p:cBhvr>
                                      <p:to>
                                        <p:strVal val="visible"/>
                                      </p:to>
                                    </p:set>
                                  </p:childTnLst>
                                </p:cTn>
                              </p:par>
                              <p:par>
                                <p:cTn id="11" presetID="1" presetClass="exit"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Latency vs. Bandwidth: Recent Evolution of Speed Gains</a:t>
            </a:r>
            <a:endParaRPr lang="en-US" sz="2000" dirty="0"/>
          </a:p>
        </p:txBody>
      </p:sp>
      <p:sp>
        <p:nvSpPr>
          <p:cNvPr id="5" name="Content Placeholder 2"/>
          <p:cNvSpPr txBox="1">
            <a:spLocks/>
          </p:cNvSpPr>
          <p:nvPr/>
        </p:nvSpPr>
        <p:spPr bwMode="auto">
          <a:xfrm>
            <a:off x="0" y="6519863"/>
            <a:ext cx="4851400" cy="33813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marL="342900" indent="-342900" fontAlgn="base">
              <a:spcBef>
                <a:spcPct val="20000"/>
              </a:spcBef>
              <a:spcAft>
                <a:spcPct val="0"/>
              </a:spcAft>
              <a:buClr>
                <a:schemeClr val="tx2"/>
              </a:buClr>
              <a:buSzPct val="70000"/>
              <a:defRPr/>
            </a:pPr>
            <a:r>
              <a:rPr lang="en-US" sz="1050" kern="0" dirty="0"/>
              <a:t>Courtesy of Elsevier, Computer Architecture, Hennessey and Patterson, fifth edition</a:t>
            </a:r>
          </a:p>
        </p:txBody>
      </p:sp>
      <p:pic>
        <p:nvPicPr>
          <p:cNvPr id="3" name="Picture 2"/>
          <p:cNvPicPr>
            <a:picLocks noChangeAspect="1"/>
          </p:cNvPicPr>
          <p:nvPr/>
        </p:nvPicPr>
        <p:blipFill>
          <a:blip r:embed="rId3"/>
          <a:stretch>
            <a:fillRect/>
          </a:stretch>
        </p:blipFill>
        <p:spPr>
          <a:xfrm>
            <a:off x="3048000" y="1295400"/>
            <a:ext cx="5562600" cy="4998278"/>
          </a:xfrm>
          <a:prstGeom prst="rect">
            <a:avLst/>
          </a:prstGeom>
        </p:spPr>
      </p:pic>
      <p:sp>
        <p:nvSpPr>
          <p:cNvPr id="4" name="Slide Number Placeholder 3">
            <a:extLst>
              <a:ext uri="{FF2B5EF4-FFF2-40B4-BE49-F238E27FC236}">
                <a16:creationId xmlns:a16="http://schemas.microsoft.com/office/drawing/2014/main" id="{458B8012-149D-40B2-83B0-9D4B784EBF9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353739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Memory Wall, Conclusions</a:t>
            </a:r>
            <a:br>
              <a:rPr lang="en-US" dirty="0"/>
            </a:br>
            <a:r>
              <a:rPr lang="en-US" sz="2000" dirty="0"/>
              <a:t>[</a:t>
            </a:r>
            <a:r>
              <a:rPr lang="en-US" sz="2000" dirty="0">
                <a:solidFill>
                  <a:srgbClr val="FFC000"/>
                </a:solidFill>
              </a:rPr>
              <a:t>IMPORTANT SLIDE</a:t>
            </a:r>
            <a:r>
              <a:rPr lang="en-US" sz="2000" dirty="0"/>
              <a:t>]</a:t>
            </a:r>
            <a:endParaRPr lang="en-US" dirty="0"/>
          </a:p>
        </p:txBody>
      </p:sp>
      <p:sp>
        <p:nvSpPr>
          <p:cNvPr id="3" name="Content Placeholder 2"/>
          <p:cNvSpPr>
            <a:spLocks noGrp="1"/>
          </p:cNvSpPr>
          <p:nvPr>
            <p:ph idx="1"/>
          </p:nvPr>
        </p:nvSpPr>
        <p:spPr/>
        <p:txBody>
          <a:bodyPr/>
          <a:lstStyle/>
          <a:p>
            <a:endParaRPr lang="en-US" sz="1800" dirty="0"/>
          </a:p>
          <a:p>
            <a:endParaRPr lang="en-US" sz="1800" dirty="0"/>
          </a:p>
          <a:p>
            <a:endParaRPr lang="en-US" sz="1800" dirty="0"/>
          </a:p>
          <a:p>
            <a:r>
              <a:rPr lang="en-US" sz="2000" dirty="0"/>
              <a:t>Take-home message: try to stay away from long and winding conversations with main memory</a:t>
            </a:r>
          </a:p>
          <a:p>
            <a:pPr lvl="1"/>
            <a:endParaRPr lang="en-US" sz="1400" dirty="0"/>
          </a:p>
          <a:p>
            <a:endParaRPr lang="en-US" sz="1800" dirty="0"/>
          </a:p>
          <a:p>
            <a:endParaRPr lang="en-US" sz="1800" dirty="0"/>
          </a:p>
          <a:p>
            <a:r>
              <a:rPr lang="en-US" sz="2000" dirty="0"/>
              <a:t>Memory-wise, you may or may not be at top speed for your memory</a:t>
            </a:r>
          </a:p>
          <a:p>
            <a:pPr lvl="1"/>
            <a:r>
              <a:rPr lang="en-US" sz="1600" dirty="0"/>
              <a:t>Effective bandwidth==Nominal bandwidth: you move lots of data - ok, fact of life, some applications are just like that</a:t>
            </a:r>
          </a:p>
          <a:p>
            <a:pPr lvl="1"/>
            <a:r>
              <a:rPr lang="en-US" sz="1600" dirty="0"/>
              <a:t>Effective bandwidth &lt; Nominal bandwidth: you bring a block of data, use little of it, and ask for data from a different block</a:t>
            </a:r>
          </a:p>
          <a:p>
            <a:pPr lvl="2"/>
            <a:r>
              <a:rPr lang="en-US" sz="1300" dirty="0"/>
              <a:t>Examples – sparse matrix operations, combinatorics, etc.</a:t>
            </a:r>
          </a:p>
          <a:p>
            <a:pPr lvl="2"/>
            <a:r>
              <a:rPr lang="en-US" sz="1300" dirty="0"/>
              <a:t>Where we saw this: the memory mountain</a:t>
            </a:r>
          </a:p>
          <a:p>
            <a:endParaRPr lang="en-US" sz="2000" dirty="0"/>
          </a:p>
        </p:txBody>
      </p:sp>
      <p:sp>
        <p:nvSpPr>
          <p:cNvPr id="4" name="Slide Number Placeholder 3">
            <a:extLst>
              <a:ext uri="{FF2B5EF4-FFF2-40B4-BE49-F238E27FC236}">
                <a16:creationId xmlns:a16="http://schemas.microsoft.com/office/drawing/2014/main" id="{C3C11483-BA40-4153-BDB5-A9EE58FDC49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7385246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Memory Wall, Conclusions</a:t>
            </a:r>
            <a:br>
              <a:rPr lang="en-US" dirty="0"/>
            </a:br>
            <a:r>
              <a:rPr lang="en-US" sz="2000" dirty="0"/>
              <a:t>[</a:t>
            </a:r>
            <a:r>
              <a:rPr lang="en-US" sz="2000" dirty="0">
                <a:solidFill>
                  <a:srgbClr val="FFC000"/>
                </a:solidFill>
              </a:rPr>
              <a:t>IMPORTANT SLIDE</a:t>
            </a:r>
            <a:r>
              <a:rPr lang="en-US" sz="2000" dirty="0"/>
              <a:t>]</a:t>
            </a:r>
            <a:endParaRPr lang="en-US" dirty="0"/>
          </a:p>
        </p:txBody>
      </p:sp>
      <p:sp>
        <p:nvSpPr>
          <p:cNvPr id="3" name="Content Placeholder 2"/>
          <p:cNvSpPr>
            <a:spLocks noGrp="1"/>
          </p:cNvSpPr>
          <p:nvPr>
            <p:ph idx="1"/>
          </p:nvPr>
        </p:nvSpPr>
        <p:spPr/>
        <p:txBody>
          <a:bodyPr>
            <a:normAutofit/>
          </a:bodyPr>
          <a:lstStyle/>
          <a:p>
            <a:endParaRPr lang="en-US" sz="2000" dirty="0"/>
          </a:p>
          <a:p>
            <a:r>
              <a:rPr lang="en-US" sz="2000" dirty="0"/>
              <a:t>This is an important picture to have in mind when writing software</a:t>
            </a:r>
          </a:p>
        </p:txBody>
      </p:sp>
      <p:graphicFrame>
        <p:nvGraphicFramePr>
          <p:cNvPr id="438280" name="Object 8"/>
          <p:cNvGraphicFramePr>
            <a:graphicFrameLocks noChangeAspect="1"/>
          </p:cNvGraphicFramePr>
          <p:nvPr/>
        </p:nvGraphicFramePr>
        <p:xfrm>
          <a:off x="8602663" y="5465763"/>
          <a:ext cx="2479675" cy="1244600"/>
        </p:xfrm>
        <a:graphic>
          <a:graphicData uri="http://schemas.openxmlformats.org/presentationml/2006/ole">
            <mc:AlternateContent xmlns:mc="http://schemas.openxmlformats.org/markup-compatibility/2006">
              <mc:Choice xmlns:v="urn:schemas-microsoft-com:vml" Requires="v">
                <p:oleObj name="Worksheet" r:id="rId2" imgW="1914369" imgH="962161" progId="Excel.Sheet.12">
                  <p:embed/>
                </p:oleObj>
              </mc:Choice>
              <mc:Fallback>
                <p:oleObj name="Worksheet" r:id="rId2" imgW="1914369" imgH="962161" progId="Excel.Sheet.12">
                  <p:embed/>
                  <p:pic>
                    <p:nvPicPr>
                      <p:cNvPr id="438280" name="Object 8"/>
                      <p:cNvPicPr>
                        <a:picLocks noChangeAspect="1" noChangeArrowheads="1"/>
                      </p:cNvPicPr>
                      <p:nvPr/>
                    </p:nvPicPr>
                    <p:blipFill>
                      <a:blip r:embed="rId3"/>
                      <a:srcRect/>
                      <a:stretch>
                        <a:fillRect/>
                      </a:stretch>
                    </p:blipFill>
                    <p:spPr bwMode="auto">
                      <a:xfrm>
                        <a:off x="8602663" y="5465763"/>
                        <a:ext cx="2479675" cy="1244600"/>
                      </a:xfrm>
                      <a:prstGeom prst="rect">
                        <a:avLst/>
                      </a:prstGeom>
                      <a:noFill/>
                      <a:ln>
                        <a:noFill/>
                      </a:ln>
                      <a:effectLst/>
                    </p:spPr>
                  </p:pic>
                </p:oleObj>
              </mc:Fallback>
            </mc:AlternateContent>
          </a:graphicData>
        </a:graphic>
      </p:graphicFrame>
      <p:pic>
        <p:nvPicPr>
          <p:cNvPr id="6" name="Picture 5"/>
          <p:cNvPicPr>
            <a:picLocks noChangeAspect="1"/>
          </p:cNvPicPr>
          <p:nvPr/>
        </p:nvPicPr>
        <p:blipFill>
          <a:blip r:embed="rId4"/>
          <a:stretch>
            <a:fillRect/>
          </a:stretch>
        </p:blipFill>
        <p:spPr>
          <a:xfrm>
            <a:off x="1752154" y="2882736"/>
            <a:ext cx="7392557" cy="2292137"/>
          </a:xfrm>
          <a:prstGeom prst="rect">
            <a:avLst/>
          </a:prstGeom>
        </p:spPr>
      </p:pic>
      <p:sp>
        <p:nvSpPr>
          <p:cNvPr id="8" name="Content Placeholder 2"/>
          <p:cNvSpPr txBox="1">
            <a:spLocks/>
          </p:cNvSpPr>
          <p:nvPr/>
        </p:nvSpPr>
        <p:spPr bwMode="auto">
          <a:xfrm>
            <a:off x="0" y="6636054"/>
            <a:ext cx="4504357" cy="185271"/>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marL="342900" indent="-342900" fontAlgn="base">
              <a:spcBef>
                <a:spcPct val="20000"/>
              </a:spcBef>
              <a:spcAft>
                <a:spcPct val="0"/>
              </a:spcAft>
              <a:buClr>
                <a:schemeClr val="tx2"/>
              </a:buClr>
              <a:buSzPct val="70000"/>
              <a:defRPr/>
            </a:pPr>
            <a:r>
              <a:rPr lang="en-US" sz="1000" kern="0" dirty="0"/>
              <a:t>Courtesy of Elsevier, Computer Architecture, Hennessey and Patterson, fifth edition</a:t>
            </a:r>
          </a:p>
        </p:txBody>
      </p:sp>
      <p:sp>
        <p:nvSpPr>
          <p:cNvPr id="4" name="Slide Number Placeholder 3">
            <a:extLst>
              <a:ext uri="{FF2B5EF4-FFF2-40B4-BE49-F238E27FC236}">
                <a16:creationId xmlns:a16="http://schemas.microsoft.com/office/drawing/2014/main" id="{C3C11483-BA40-4153-BDB5-A9EE58FDC49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86</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26547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3828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next wall: Instruction Level Parallelism (</a:t>
            </a:r>
            <a:r>
              <a:rPr lang="en-US" b="1" dirty="0">
                <a:solidFill>
                  <a:srgbClr val="FFC000"/>
                </a:solidFill>
              </a:rPr>
              <a:t>ILP</a:t>
            </a:r>
            <a:r>
              <a:rPr lang="en-US" dirty="0"/>
              <a:t>)</a:t>
            </a:r>
          </a:p>
        </p:txBody>
      </p:sp>
      <p:sp>
        <p:nvSpPr>
          <p:cNvPr id="3" name="Content Placeholder 2"/>
          <p:cNvSpPr>
            <a:spLocks noGrp="1"/>
          </p:cNvSpPr>
          <p:nvPr>
            <p:ph idx="1"/>
          </p:nvPr>
        </p:nvSpPr>
        <p:spPr/>
        <p:txBody>
          <a:bodyPr>
            <a:normAutofit/>
          </a:bodyPr>
          <a:lstStyle/>
          <a:p>
            <a:endParaRPr lang="en-US" sz="1400" dirty="0">
              <a:solidFill>
                <a:srgbClr val="0070C0"/>
              </a:solidFill>
            </a:endParaRPr>
          </a:p>
          <a:p>
            <a:r>
              <a:rPr lang="en-US" sz="1400" dirty="0">
                <a:solidFill>
                  <a:srgbClr val="0070C0"/>
                </a:solidFill>
              </a:rPr>
              <a:t>Instruction pipelining</a:t>
            </a:r>
            <a:r>
              <a:rPr lang="en-US" sz="1400" dirty="0"/>
              <a:t>: the execution of multiple instructions overlapped; each instructions is divided into series of sub-steps (termed: micro-operations)</a:t>
            </a:r>
          </a:p>
          <a:p>
            <a:pPr lvl="1"/>
            <a:endParaRPr lang="en-US" sz="1100" dirty="0"/>
          </a:p>
          <a:p>
            <a:pPr lvl="1"/>
            <a:endParaRPr lang="en-US" sz="1100" dirty="0"/>
          </a:p>
          <a:p>
            <a:r>
              <a:rPr lang="en-US" sz="1400" dirty="0">
                <a:solidFill>
                  <a:srgbClr val="0070C0"/>
                </a:solidFill>
              </a:rPr>
              <a:t>Superscalar execution</a:t>
            </a:r>
            <a:r>
              <a:rPr lang="en-US" sz="1400" dirty="0"/>
              <a:t>: multiple execution units are used to execute multiple instructions in parallel</a:t>
            </a:r>
          </a:p>
          <a:p>
            <a:pPr lvl="1"/>
            <a:endParaRPr lang="en-US" sz="1100" dirty="0"/>
          </a:p>
          <a:p>
            <a:pPr lvl="1"/>
            <a:endParaRPr lang="en-US" sz="1100" dirty="0"/>
          </a:p>
          <a:p>
            <a:r>
              <a:rPr lang="en-US" sz="1400" dirty="0">
                <a:solidFill>
                  <a:srgbClr val="0070C0"/>
                </a:solidFill>
              </a:rPr>
              <a:t>Out-of-order execution</a:t>
            </a:r>
            <a:r>
              <a:rPr lang="en-US" sz="1400" dirty="0"/>
              <a:t>: instructions execute in any order but without violating data dependencies</a:t>
            </a:r>
          </a:p>
          <a:p>
            <a:pPr lvl="1"/>
            <a:endParaRPr lang="en-US" sz="1100" dirty="0"/>
          </a:p>
          <a:p>
            <a:pPr lvl="1"/>
            <a:endParaRPr lang="en-US" sz="1100" dirty="0"/>
          </a:p>
          <a:p>
            <a:r>
              <a:rPr lang="en-US" sz="1400" dirty="0">
                <a:solidFill>
                  <a:srgbClr val="0070C0"/>
                </a:solidFill>
              </a:rPr>
              <a:t>Register renaming</a:t>
            </a:r>
            <a:r>
              <a:rPr lang="en-US" sz="1400" dirty="0"/>
              <a:t>: a technique used to avoid data hazards and thus lead to unnecessary serialization of program instructions</a:t>
            </a:r>
          </a:p>
          <a:p>
            <a:pPr lvl="1"/>
            <a:endParaRPr lang="en-US" sz="1100" dirty="0"/>
          </a:p>
          <a:p>
            <a:pPr lvl="1"/>
            <a:endParaRPr lang="en-US" sz="1100" dirty="0"/>
          </a:p>
          <a:p>
            <a:r>
              <a:rPr lang="en-US" sz="1400" dirty="0">
                <a:solidFill>
                  <a:srgbClr val="0070C0"/>
                </a:solidFill>
              </a:rPr>
              <a:t>Speculative execution</a:t>
            </a:r>
            <a:r>
              <a:rPr lang="en-US" sz="1400" dirty="0"/>
              <a:t>: allows the execution of complete instructions or parts of instructions before being sure whether this execution is required</a:t>
            </a:r>
          </a:p>
          <a:p>
            <a:pPr lvl="1"/>
            <a:endParaRPr lang="en-US" sz="1100" dirty="0"/>
          </a:p>
          <a:p>
            <a:pPr lvl="1"/>
            <a:endParaRPr lang="en-US" sz="1100" dirty="0"/>
          </a:p>
          <a:p>
            <a:r>
              <a:rPr lang="en-US" sz="1400" dirty="0">
                <a:solidFill>
                  <a:srgbClr val="0070C0"/>
                </a:solidFill>
              </a:rPr>
              <a:t>Branch prediction</a:t>
            </a:r>
            <a:r>
              <a:rPr lang="en-US" sz="1400" dirty="0"/>
              <a:t>: used to avoid delays (termed: stalls). Used in combination with speculative execution.</a:t>
            </a:r>
          </a:p>
        </p:txBody>
      </p:sp>
      <p:sp>
        <p:nvSpPr>
          <p:cNvPr id="4" name="Slide Number Placeholder 3"/>
          <p:cNvSpPr>
            <a:spLocks noGrp="1"/>
          </p:cNvSpPr>
          <p:nvPr>
            <p:ph type="sldNum" sz="quarter" idx="12"/>
          </p:nvPr>
        </p:nvSpPr>
        <p:spPr/>
        <p:txBody>
          <a:bodyPr/>
          <a:lstStyle/>
          <a:p>
            <a:fld id="{04A7C484-7E24-447E-8CB0-5149A4D34DEF}" type="slidenum">
              <a:rPr lang="en-US" altLang="en-US" smtClean="0"/>
              <a:pPr/>
              <a:t>87</a:t>
            </a:fld>
            <a:endParaRPr lang="en-US" altLang="en-US"/>
          </a:p>
        </p:txBody>
      </p:sp>
    </p:spTree>
    <p:extLst>
      <p:ext uri="{BB962C8B-B14F-4D97-AF65-F5344CB8AC3E}">
        <p14:creationId xmlns:p14="http://schemas.microsoft.com/office/powerpoint/2010/main" val="124849374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Intel Haswell example: ILP elicits very complex microarchitecture</a:t>
            </a:r>
          </a:p>
        </p:txBody>
      </p:sp>
      <p:sp>
        <p:nvSpPr>
          <p:cNvPr id="4" name="Slide Number Placeholder 3"/>
          <p:cNvSpPr>
            <a:spLocks noGrp="1"/>
          </p:cNvSpPr>
          <p:nvPr>
            <p:ph type="sldNum" sz="quarter" idx="12"/>
          </p:nvPr>
        </p:nvSpPr>
        <p:spPr/>
        <p:txBody>
          <a:bodyPr/>
          <a:lstStyle/>
          <a:p>
            <a:fld id="{04A7C484-7E24-447E-8CB0-5149A4D34DEF}" type="slidenum">
              <a:rPr lang="en-US" altLang="en-US" smtClean="0"/>
              <a:pPr/>
              <a:t>88</a:t>
            </a:fld>
            <a:endParaRPr lang="en-US" altLang="en-US"/>
          </a:p>
        </p:txBody>
      </p:sp>
      <p:pic>
        <p:nvPicPr>
          <p:cNvPr id="5" name="Picture 4" descr="Haswell and Sandy Bridge Microarchitectures"/>
          <p:cNvPicPr/>
          <p:nvPr/>
        </p:nvPicPr>
        <p:blipFill rotWithShape="1">
          <a:blip r:embed="rId3">
            <a:extLst>
              <a:ext uri="{28A0092B-C50C-407E-A947-70E740481C1C}">
                <a14:useLocalDpi xmlns:a14="http://schemas.microsoft.com/office/drawing/2010/main" val="0"/>
              </a:ext>
            </a:extLst>
          </a:blip>
          <a:srcRect b="49127"/>
          <a:stretch/>
        </p:blipFill>
        <p:spPr bwMode="auto">
          <a:xfrm>
            <a:off x="3851971" y="1302168"/>
            <a:ext cx="3236595" cy="5001260"/>
          </a:xfrm>
          <a:prstGeom prst="rect">
            <a:avLst/>
          </a:prstGeom>
          <a:noFill/>
          <a:ln>
            <a:noFill/>
          </a:ln>
          <a:extLst>
            <a:ext uri="{53640926-AAD7-44d8-BBD7-CCE9431645EC}">
              <a14:shadowObscured xmlns:a14="http://schemas.microsoft.com/office/drawing/2010/main" xmlns=""/>
            </a:ext>
          </a:extLst>
        </p:spPr>
      </p:pic>
      <p:sp>
        <p:nvSpPr>
          <p:cNvPr id="6" name="Rectangle 5"/>
          <p:cNvSpPr/>
          <p:nvPr/>
        </p:nvSpPr>
        <p:spPr>
          <a:xfrm>
            <a:off x="40405" y="6596390"/>
            <a:ext cx="2989921" cy="261610"/>
          </a:xfrm>
          <a:prstGeom prst="rect">
            <a:avLst/>
          </a:prstGeom>
        </p:spPr>
        <p:txBody>
          <a:bodyPr wrap="none">
            <a:spAutoFit/>
          </a:bodyPr>
          <a:lstStyle/>
          <a:p>
            <a:r>
              <a:rPr lang="en-US" sz="1100" dirty="0"/>
              <a:t>[</a:t>
            </a:r>
            <a:r>
              <a:rPr lang="en-US" sz="1100" u="sng" dirty="0">
                <a:latin typeface="+mj-lt"/>
                <a:hlinkClick r:id="rId4"/>
              </a:rPr>
              <a:t>http://www.realworldtech.com/haswell-cpu/</a:t>
            </a:r>
            <a:r>
              <a:rPr lang="en-US" sz="1100" dirty="0">
                <a:latin typeface="+mj-lt"/>
              </a:rPr>
              <a:t> ]</a:t>
            </a:r>
            <a:r>
              <a:rPr lang="en-US" sz="1100" dirty="0">
                <a:latin typeface="+mj-lt"/>
                <a:sym typeface="Symbol" panose="05050102010706020507" pitchFamily="18" charset="2"/>
              </a:rPr>
              <a:t></a:t>
            </a:r>
            <a:endParaRPr lang="en-US" sz="1100" dirty="0">
              <a:latin typeface="+mj-lt"/>
            </a:endParaRPr>
          </a:p>
        </p:txBody>
      </p:sp>
    </p:spTree>
    <p:extLst>
      <p:ext uri="{BB962C8B-B14F-4D97-AF65-F5344CB8AC3E}">
        <p14:creationId xmlns:p14="http://schemas.microsoft.com/office/powerpoint/2010/main" val="350979002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Sample Pipeline Depths</a:t>
            </a:r>
          </a:p>
        </p:txBody>
      </p:sp>
      <p:graphicFrame>
        <p:nvGraphicFramePr>
          <p:cNvPr id="5" name="Content Placeholder 4"/>
          <p:cNvGraphicFramePr>
            <a:graphicFrameLocks noGrp="1"/>
          </p:cNvGraphicFramePr>
          <p:nvPr>
            <p:ph idx="1"/>
          </p:nvPr>
        </p:nvGraphicFramePr>
        <p:xfrm>
          <a:off x="1600200" y="1737364"/>
          <a:ext cx="9103042" cy="3984797"/>
        </p:xfrm>
        <a:graphic>
          <a:graphicData uri="http://schemas.openxmlformats.org/drawingml/2006/table">
            <a:tbl>
              <a:tblPr/>
              <a:tblGrid>
                <a:gridCol w="2220254">
                  <a:extLst>
                    <a:ext uri="{9D8B030D-6E8A-4147-A177-3AD203B41FA5}">
                      <a16:colId xmlns:a16="http://schemas.microsoft.com/office/drawing/2014/main" val="3772665092"/>
                    </a:ext>
                  </a:extLst>
                </a:gridCol>
                <a:gridCol w="6882788">
                  <a:extLst>
                    <a:ext uri="{9D8B030D-6E8A-4147-A177-3AD203B41FA5}">
                      <a16:colId xmlns:a16="http://schemas.microsoft.com/office/drawing/2014/main" val="279072198"/>
                    </a:ext>
                  </a:extLst>
                </a:gridCol>
              </a:tblGrid>
              <a:tr h="262183">
                <a:tc>
                  <a:txBody>
                    <a:bodyPr/>
                    <a:lstStyle/>
                    <a:p>
                      <a:pPr algn="l"/>
                      <a:r>
                        <a:rPr lang="en-US" sz="1300" b="1" i="0" dirty="0">
                          <a:solidFill>
                            <a:srgbClr val="0070C0"/>
                          </a:solidFill>
                          <a:effectLst/>
                          <a:latin typeface="Arial" panose="020B0604020202020204" pitchFamily="34" charset="0"/>
                        </a:rPr>
                        <a:t>Pipeline Depth</a:t>
                      </a:r>
                    </a:p>
                  </a:txBody>
                  <a:tcPr marL="122383" marR="122383" marT="31969" marB="31969" anchor="ctr">
                    <a:lnL>
                      <a:noFill/>
                    </a:lnL>
                    <a:lnR>
                      <a:noFill/>
                    </a:lnR>
                    <a:lnT>
                      <a:noFill/>
                    </a:lnT>
                    <a:lnB>
                      <a:noFill/>
                    </a:lnB>
                    <a:solidFill>
                      <a:schemeClr val="bg1">
                        <a:lumMod val="85000"/>
                      </a:schemeClr>
                    </a:solidFill>
                  </a:tcPr>
                </a:tc>
                <a:tc>
                  <a:txBody>
                    <a:bodyPr/>
                    <a:lstStyle/>
                    <a:p>
                      <a:pPr algn="l"/>
                      <a:r>
                        <a:rPr lang="en-US" sz="1300" b="1" i="0" dirty="0">
                          <a:solidFill>
                            <a:srgbClr val="0070C0"/>
                          </a:solidFill>
                          <a:effectLst/>
                          <a:latin typeface="Arial" panose="020B0604020202020204" pitchFamily="34" charset="0"/>
                        </a:rPr>
                        <a:t>Processors</a:t>
                      </a:r>
                    </a:p>
                  </a:txBody>
                  <a:tcPr marL="122383" marR="122383" marT="31969" marB="31969" anchor="ctr">
                    <a:lnL>
                      <a:noFill/>
                    </a:lnL>
                    <a:lnR>
                      <a:noFill/>
                    </a:lnR>
                    <a:lnT>
                      <a:noFill/>
                    </a:lnT>
                    <a:lnB>
                      <a:noFill/>
                    </a:lnB>
                    <a:solidFill>
                      <a:schemeClr val="bg1">
                        <a:lumMod val="85000"/>
                      </a:schemeClr>
                    </a:solidFill>
                  </a:tcPr>
                </a:tc>
                <a:extLst>
                  <a:ext uri="{0D108BD9-81ED-4DB2-BD59-A6C34878D82A}">
                    <a16:rowId xmlns:a16="http://schemas.microsoft.com/office/drawing/2014/main" val="582176642"/>
                  </a:ext>
                </a:extLst>
              </a:tr>
              <a:tr h="262183">
                <a:tc>
                  <a:txBody>
                    <a:bodyPr/>
                    <a:lstStyle/>
                    <a:p>
                      <a:r>
                        <a:rPr lang="en-US" sz="1300" b="0" i="0" dirty="0">
                          <a:solidFill>
                            <a:srgbClr val="000000"/>
                          </a:solidFill>
                          <a:effectLst/>
                          <a:latin typeface="Arial" panose="020B0604020202020204" pitchFamily="34" charset="0"/>
                        </a:rPr>
                        <a:t>6</a:t>
                      </a:r>
                    </a:p>
                  </a:txBody>
                  <a:tcPr marL="122383" marR="122383" marT="31969" marB="31969" anchor="ctr">
                    <a:lnL>
                      <a:noFill/>
                    </a:lnL>
                    <a:lnR>
                      <a:noFill/>
                    </a:lnR>
                    <a:lnT>
                      <a:noFill/>
                    </a:lnT>
                    <a:lnB>
                      <a:noFill/>
                    </a:lnB>
                    <a:solidFill>
                      <a:srgbClr val="FFFFFF"/>
                    </a:solidFill>
                  </a:tcPr>
                </a:tc>
                <a:tc>
                  <a:txBody>
                    <a:bodyPr/>
                    <a:lstStyle/>
                    <a:p>
                      <a:r>
                        <a:rPr lang="en-US" sz="1300" b="0" i="0">
                          <a:solidFill>
                            <a:srgbClr val="000000"/>
                          </a:solidFill>
                          <a:effectLst/>
                          <a:latin typeface="Arial" panose="020B0604020202020204" pitchFamily="34" charset="0"/>
                        </a:rPr>
                        <a:t>UltraSPARC T1</a:t>
                      </a:r>
                    </a:p>
                  </a:txBody>
                  <a:tcPr marL="122383" marR="122383" marT="31969" marB="31969" anchor="ctr">
                    <a:lnL>
                      <a:noFill/>
                    </a:lnL>
                    <a:lnR>
                      <a:noFill/>
                    </a:lnR>
                    <a:lnT>
                      <a:noFill/>
                    </a:lnT>
                    <a:lnB>
                      <a:noFill/>
                    </a:lnB>
                    <a:solidFill>
                      <a:srgbClr val="FFFFFF"/>
                    </a:solidFill>
                  </a:tcPr>
                </a:tc>
                <a:extLst>
                  <a:ext uri="{0D108BD9-81ED-4DB2-BD59-A6C34878D82A}">
                    <a16:rowId xmlns:a16="http://schemas.microsoft.com/office/drawing/2014/main" val="2879620195"/>
                  </a:ext>
                </a:extLst>
              </a:tr>
              <a:tr h="262183">
                <a:tc>
                  <a:txBody>
                    <a:bodyPr/>
                    <a:lstStyle/>
                    <a:p>
                      <a:r>
                        <a:rPr lang="en-US" sz="1300" b="0" i="0" dirty="0">
                          <a:solidFill>
                            <a:srgbClr val="000000"/>
                          </a:solidFill>
                          <a:effectLst/>
                          <a:latin typeface="Arial" panose="020B0604020202020204" pitchFamily="34" charset="0"/>
                        </a:rPr>
                        <a:t>7</a:t>
                      </a:r>
                    </a:p>
                  </a:txBody>
                  <a:tcPr marL="122383" marR="122383" marT="31969" marB="31969" anchor="ctr">
                    <a:lnL>
                      <a:noFill/>
                    </a:lnL>
                    <a:lnR>
                      <a:noFill/>
                    </a:lnR>
                    <a:lnT>
                      <a:noFill/>
                    </a:lnT>
                    <a:lnB>
                      <a:noFill/>
                    </a:lnB>
                    <a:solidFill>
                      <a:schemeClr val="bg1">
                        <a:lumMod val="95000"/>
                      </a:schemeClr>
                    </a:solidFill>
                  </a:tcPr>
                </a:tc>
                <a:tc>
                  <a:txBody>
                    <a:bodyPr/>
                    <a:lstStyle/>
                    <a:p>
                      <a:r>
                        <a:rPr lang="en-US" sz="1300" b="0" i="0" dirty="0">
                          <a:solidFill>
                            <a:srgbClr val="000000"/>
                          </a:solidFill>
                          <a:effectLst/>
                          <a:latin typeface="Arial" panose="020B0604020202020204" pitchFamily="34" charset="0"/>
                        </a:rPr>
                        <a:t>PowerPC G4e</a:t>
                      </a:r>
                    </a:p>
                  </a:txBody>
                  <a:tcPr marL="122383" marR="122383" marT="31969" marB="31969" anchor="ctr">
                    <a:lnL>
                      <a:noFill/>
                    </a:lnL>
                    <a:lnR>
                      <a:noFill/>
                    </a:lnR>
                    <a:lnT>
                      <a:noFill/>
                    </a:lnT>
                    <a:lnB>
                      <a:noFill/>
                    </a:lnB>
                    <a:solidFill>
                      <a:schemeClr val="bg1">
                        <a:lumMod val="95000"/>
                      </a:schemeClr>
                    </a:solidFill>
                  </a:tcPr>
                </a:tc>
                <a:extLst>
                  <a:ext uri="{0D108BD9-81ED-4DB2-BD59-A6C34878D82A}">
                    <a16:rowId xmlns:a16="http://schemas.microsoft.com/office/drawing/2014/main" val="3188527291"/>
                  </a:ext>
                </a:extLst>
              </a:tr>
              <a:tr h="262183">
                <a:tc>
                  <a:txBody>
                    <a:bodyPr/>
                    <a:lstStyle/>
                    <a:p>
                      <a:r>
                        <a:rPr lang="en-US" sz="1300" b="0" i="0" dirty="0">
                          <a:solidFill>
                            <a:srgbClr val="000000"/>
                          </a:solidFill>
                          <a:effectLst/>
                          <a:latin typeface="Arial" panose="020B0604020202020204" pitchFamily="34" charset="0"/>
                        </a:rPr>
                        <a:t>8</a:t>
                      </a:r>
                    </a:p>
                  </a:txBody>
                  <a:tcPr marL="122383" marR="122383" marT="31969" marB="31969" anchor="ctr">
                    <a:lnL>
                      <a:noFill/>
                    </a:lnL>
                    <a:lnR>
                      <a:noFill/>
                    </a:lnR>
                    <a:lnT>
                      <a:noFill/>
                    </a:lnT>
                    <a:lnB>
                      <a:noFill/>
                    </a:lnB>
                    <a:solidFill>
                      <a:srgbClr val="FFFFFF"/>
                    </a:solidFill>
                  </a:tcPr>
                </a:tc>
                <a:tc>
                  <a:txBody>
                    <a:bodyPr/>
                    <a:lstStyle/>
                    <a:p>
                      <a:r>
                        <a:rPr lang="en-US" sz="1300" b="0" i="0">
                          <a:solidFill>
                            <a:srgbClr val="000000"/>
                          </a:solidFill>
                          <a:effectLst/>
                          <a:latin typeface="Arial" panose="020B0604020202020204" pitchFamily="34" charset="0"/>
                        </a:rPr>
                        <a:t>UltraSPARC T2/T3, Cortex-A9</a:t>
                      </a:r>
                    </a:p>
                  </a:txBody>
                  <a:tcPr marL="122383" marR="122383" marT="31969" marB="31969" anchor="ctr">
                    <a:lnL>
                      <a:noFill/>
                    </a:lnL>
                    <a:lnR>
                      <a:noFill/>
                    </a:lnR>
                    <a:lnT>
                      <a:noFill/>
                    </a:lnT>
                    <a:lnB>
                      <a:noFill/>
                    </a:lnB>
                    <a:solidFill>
                      <a:srgbClr val="FFFFFF"/>
                    </a:solidFill>
                  </a:tcPr>
                </a:tc>
                <a:extLst>
                  <a:ext uri="{0D108BD9-81ED-4DB2-BD59-A6C34878D82A}">
                    <a16:rowId xmlns:a16="http://schemas.microsoft.com/office/drawing/2014/main" val="2200272210"/>
                  </a:ext>
                </a:extLst>
              </a:tr>
              <a:tr h="262183">
                <a:tc>
                  <a:txBody>
                    <a:bodyPr/>
                    <a:lstStyle/>
                    <a:p>
                      <a:r>
                        <a:rPr lang="en-US" sz="1300" b="0" i="0" dirty="0">
                          <a:solidFill>
                            <a:srgbClr val="000000"/>
                          </a:solidFill>
                          <a:effectLst/>
                          <a:latin typeface="Arial" panose="020B0604020202020204" pitchFamily="34" charset="0"/>
                        </a:rPr>
                        <a:t>10</a:t>
                      </a:r>
                    </a:p>
                  </a:txBody>
                  <a:tcPr marL="122383" marR="122383" marT="31969" marB="31969" anchor="ctr">
                    <a:lnL>
                      <a:noFill/>
                    </a:lnL>
                    <a:lnR>
                      <a:noFill/>
                    </a:lnR>
                    <a:lnT>
                      <a:noFill/>
                    </a:lnT>
                    <a:lnB>
                      <a:noFill/>
                    </a:lnB>
                    <a:solidFill>
                      <a:schemeClr val="bg1">
                        <a:lumMod val="95000"/>
                      </a:schemeClr>
                    </a:solidFill>
                  </a:tcPr>
                </a:tc>
                <a:tc>
                  <a:txBody>
                    <a:bodyPr/>
                    <a:lstStyle/>
                    <a:p>
                      <a:r>
                        <a:rPr lang="en-US" sz="1300" b="0" i="0" dirty="0">
                          <a:solidFill>
                            <a:srgbClr val="000000"/>
                          </a:solidFill>
                          <a:effectLst/>
                          <a:latin typeface="Arial" panose="020B0604020202020204" pitchFamily="34" charset="0"/>
                        </a:rPr>
                        <a:t>Athlon, Scorpion</a:t>
                      </a:r>
                    </a:p>
                  </a:txBody>
                  <a:tcPr marL="122383" marR="122383" marT="31969" marB="31969" anchor="ctr">
                    <a:lnL>
                      <a:noFill/>
                    </a:lnL>
                    <a:lnR>
                      <a:noFill/>
                    </a:lnR>
                    <a:lnT>
                      <a:noFill/>
                    </a:lnT>
                    <a:lnB>
                      <a:noFill/>
                    </a:lnB>
                    <a:solidFill>
                      <a:schemeClr val="bg1">
                        <a:lumMod val="95000"/>
                      </a:schemeClr>
                    </a:solidFill>
                  </a:tcPr>
                </a:tc>
                <a:extLst>
                  <a:ext uri="{0D108BD9-81ED-4DB2-BD59-A6C34878D82A}">
                    <a16:rowId xmlns:a16="http://schemas.microsoft.com/office/drawing/2014/main" val="62308281"/>
                  </a:ext>
                </a:extLst>
              </a:tr>
              <a:tr h="262183">
                <a:tc>
                  <a:txBody>
                    <a:bodyPr/>
                    <a:lstStyle/>
                    <a:p>
                      <a:r>
                        <a:rPr lang="en-US" sz="1300" b="0" i="0" dirty="0">
                          <a:solidFill>
                            <a:srgbClr val="000000"/>
                          </a:solidFill>
                          <a:effectLst/>
                          <a:latin typeface="Arial" panose="020B0604020202020204" pitchFamily="34" charset="0"/>
                        </a:rPr>
                        <a:t>11</a:t>
                      </a:r>
                    </a:p>
                  </a:txBody>
                  <a:tcPr marL="122383" marR="122383" marT="31969" marB="31969" anchor="ctr">
                    <a:lnL>
                      <a:noFill/>
                    </a:lnL>
                    <a:lnR>
                      <a:noFill/>
                    </a:lnR>
                    <a:lnT>
                      <a:noFill/>
                    </a:lnT>
                    <a:lnB>
                      <a:noFill/>
                    </a:lnB>
                    <a:solidFill>
                      <a:srgbClr val="FFFFFF"/>
                    </a:solidFill>
                  </a:tcPr>
                </a:tc>
                <a:tc>
                  <a:txBody>
                    <a:bodyPr/>
                    <a:lstStyle/>
                    <a:p>
                      <a:r>
                        <a:rPr lang="en-US" sz="1300" b="0" i="0">
                          <a:solidFill>
                            <a:srgbClr val="000000"/>
                          </a:solidFill>
                          <a:effectLst/>
                          <a:latin typeface="Arial" panose="020B0604020202020204" pitchFamily="34" charset="0"/>
                        </a:rPr>
                        <a:t>Krait</a:t>
                      </a:r>
                    </a:p>
                  </a:txBody>
                  <a:tcPr marL="122383" marR="122383" marT="31969" marB="31969" anchor="ctr">
                    <a:lnL>
                      <a:noFill/>
                    </a:lnL>
                    <a:lnR>
                      <a:noFill/>
                    </a:lnR>
                    <a:lnT>
                      <a:noFill/>
                    </a:lnT>
                    <a:lnB>
                      <a:noFill/>
                    </a:lnB>
                    <a:solidFill>
                      <a:srgbClr val="FFFFFF"/>
                    </a:solidFill>
                  </a:tcPr>
                </a:tc>
                <a:extLst>
                  <a:ext uri="{0D108BD9-81ED-4DB2-BD59-A6C34878D82A}">
                    <a16:rowId xmlns:a16="http://schemas.microsoft.com/office/drawing/2014/main" val="2323685346"/>
                  </a:ext>
                </a:extLst>
              </a:tr>
              <a:tr h="262183">
                <a:tc>
                  <a:txBody>
                    <a:bodyPr/>
                    <a:lstStyle/>
                    <a:p>
                      <a:r>
                        <a:rPr lang="en-US" sz="1300" b="0" i="0" dirty="0">
                          <a:solidFill>
                            <a:srgbClr val="000000"/>
                          </a:solidFill>
                          <a:effectLst/>
                          <a:latin typeface="Arial" panose="020B0604020202020204" pitchFamily="34" charset="0"/>
                        </a:rPr>
                        <a:t>12</a:t>
                      </a:r>
                    </a:p>
                  </a:txBody>
                  <a:tcPr marL="122383" marR="122383" marT="31969" marB="31969" anchor="ctr">
                    <a:lnL>
                      <a:noFill/>
                    </a:lnL>
                    <a:lnR>
                      <a:noFill/>
                    </a:lnR>
                    <a:lnT>
                      <a:noFill/>
                    </a:lnT>
                    <a:lnB>
                      <a:noFill/>
                    </a:lnB>
                    <a:solidFill>
                      <a:schemeClr val="bg1">
                        <a:lumMod val="95000"/>
                      </a:schemeClr>
                    </a:solidFill>
                  </a:tcPr>
                </a:tc>
                <a:tc>
                  <a:txBody>
                    <a:bodyPr/>
                    <a:lstStyle/>
                    <a:p>
                      <a:r>
                        <a:rPr lang="en-US" sz="1300" b="0" i="0" dirty="0">
                          <a:solidFill>
                            <a:srgbClr val="000000"/>
                          </a:solidFill>
                          <a:effectLst/>
                          <a:latin typeface="Arial" panose="020B0604020202020204" pitchFamily="34" charset="0"/>
                        </a:rPr>
                        <a:t>Pentium Pro/II/III, Athlon 64/Phenom, Apple A6</a:t>
                      </a:r>
                    </a:p>
                  </a:txBody>
                  <a:tcPr marL="122383" marR="122383" marT="31969" marB="31969" anchor="ctr">
                    <a:lnL>
                      <a:noFill/>
                    </a:lnL>
                    <a:lnR>
                      <a:noFill/>
                    </a:lnR>
                    <a:lnT>
                      <a:noFill/>
                    </a:lnT>
                    <a:lnB>
                      <a:noFill/>
                    </a:lnB>
                    <a:solidFill>
                      <a:schemeClr val="bg1">
                        <a:lumMod val="95000"/>
                      </a:schemeClr>
                    </a:solidFill>
                  </a:tcPr>
                </a:tc>
                <a:extLst>
                  <a:ext uri="{0D108BD9-81ED-4DB2-BD59-A6C34878D82A}">
                    <a16:rowId xmlns:a16="http://schemas.microsoft.com/office/drawing/2014/main" val="457637839"/>
                  </a:ext>
                </a:extLst>
              </a:tr>
              <a:tr h="262183">
                <a:tc>
                  <a:txBody>
                    <a:bodyPr/>
                    <a:lstStyle/>
                    <a:p>
                      <a:r>
                        <a:rPr lang="en-US" sz="1300" b="0" i="0" dirty="0">
                          <a:solidFill>
                            <a:srgbClr val="000000"/>
                          </a:solidFill>
                          <a:effectLst/>
                          <a:latin typeface="Arial" panose="020B0604020202020204" pitchFamily="34" charset="0"/>
                        </a:rPr>
                        <a:t>13</a:t>
                      </a:r>
                    </a:p>
                  </a:txBody>
                  <a:tcPr marL="122383" marR="122383" marT="31969" marB="31969" anchor="ctr">
                    <a:lnL>
                      <a:noFill/>
                    </a:lnL>
                    <a:lnR>
                      <a:noFill/>
                    </a:lnR>
                    <a:lnT>
                      <a:noFill/>
                    </a:lnT>
                    <a:lnB>
                      <a:noFill/>
                    </a:lnB>
                    <a:solidFill>
                      <a:srgbClr val="FFFFFF"/>
                    </a:solidFill>
                  </a:tcPr>
                </a:tc>
                <a:tc>
                  <a:txBody>
                    <a:bodyPr/>
                    <a:lstStyle/>
                    <a:p>
                      <a:r>
                        <a:rPr lang="en-US" sz="1300" b="0" i="0" dirty="0">
                          <a:solidFill>
                            <a:srgbClr val="000000"/>
                          </a:solidFill>
                          <a:effectLst/>
                          <a:latin typeface="Arial" panose="020B0604020202020204" pitchFamily="34" charset="0"/>
                        </a:rPr>
                        <a:t>Denver</a:t>
                      </a:r>
                    </a:p>
                  </a:txBody>
                  <a:tcPr marL="122383" marR="122383" marT="31969" marB="31969" anchor="ctr">
                    <a:lnL>
                      <a:noFill/>
                    </a:lnL>
                    <a:lnR>
                      <a:noFill/>
                    </a:lnR>
                    <a:lnT>
                      <a:noFill/>
                    </a:lnT>
                    <a:lnB>
                      <a:noFill/>
                    </a:lnB>
                    <a:solidFill>
                      <a:srgbClr val="FFFFFF"/>
                    </a:solidFill>
                  </a:tcPr>
                </a:tc>
                <a:extLst>
                  <a:ext uri="{0D108BD9-81ED-4DB2-BD59-A6C34878D82A}">
                    <a16:rowId xmlns:a16="http://schemas.microsoft.com/office/drawing/2014/main" val="4123470044"/>
                  </a:ext>
                </a:extLst>
              </a:tr>
              <a:tr h="308982">
                <a:tc>
                  <a:txBody>
                    <a:bodyPr/>
                    <a:lstStyle/>
                    <a:p>
                      <a:r>
                        <a:rPr lang="en-US" sz="1300" b="0" i="0" dirty="0">
                          <a:solidFill>
                            <a:srgbClr val="000000"/>
                          </a:solidFill>
                          <a:effectLst/>
                          <a:latin typeface="Arial" panose="020B0604020202020204" pitchFamily="34" charset="0"/>
                        </a:rPr>
                        <a:t>14</a:t>
                      </a:r>
                    </a:p>
                  </a:txBody>
                  <a:tcPr marL="122383" marR="122383" marT="31969" marB="31969" anchor="ctr">
                    <a:lnL>
                      <a:noFill/>
                    </a:lnL>
                    <a:lnR>
                      <a:noFill/>
                    </a:lnR>
                    <a:lnT>
                      <a:noFill/>
                    </a:lnT>
                    <a:lnB>
                      <a:noFill/>
                    </a:lnB>
                    <a:solidFill>
                      <a:schemeClr val="bg1">
                        <a:lumMod val="95000"/>
                      </a:schemeClr>
                    </a:solidFill>
                  </a:tcPr>
                </a:tc>
                <a:tc>
                  <a:txBody>
                    <a:bodyPr/>
                    <a:lstStyle/>
                    <a:p>
                      <a:r>
                        <a:rPr lang="it-IT" sz="1300" b="0" i="0" dirty="0">
                          <a:solidFill>
                            <a:srgbClr val="000000"/>
                          </a:solidFill>
                          <a:effectLst/>
                          <a:latin typeface="Arial" panose="020B0604020202020204" pitchFamily="34" charset="0"/>
                        </a:rPr>
                        <a:t>UltraSPARC III/IV, Core 2, Apple A7/A8</a:t>
                      </a:r>
                    </a:p>
                  </a:txBody>
                  <a:tcPr marL="122383" marR="122383" marT="31969" marB="31969" anchor="ctr">
                    <a:lnL>
                      <a:noFill/>
                    </a:lnL>
                    <a:lnR>
                      <a:noFill/>
                    </a:lnR>
                    <a:lnT>
                      <a:noFill/>
                    </a:lnT>
                    <a:lnB>
                      <a:noFill/>
                    </a:lnB>
                    <a:solidFill>
                      <a:schemeClr val="bg1">
                        <a:lumMod val="95000"/>
                      </a:schemeClr>
                    </a:solidFill>
                  </a:tcPr>
                </a:tc>
                <a:extLst>
                  <a:ext uri="{0D108BD9-81ED-4DB2-BD59-A6C34878D82A}">
                    <a16:rowId xmlns:a16="http://schemas.microsoft.com/office/drawing/2014/main" val="3375553766"/>
                  </a:ext>
                </a:extLst>
              </a:tr>
              <a:tr h="267436">
                <a:tc>
                  <a:txBody>
                    <a:bodyPr/>
                    <a:lstStyle/>
                    <a:p>
                      <a:r>
                        <a:rPr lang="en-US" sz="1300" b="0" i="0" dirty="0">
                          <a:solidFill>
                            <a:srgbClr val="000000"/>
                          </a:solidFill>
                          <a:effectLst/>
                          <a:latin typeface="Arial" panose="020B0604020202020204" pitchFamily="34" charset="0"/>
                        </a:rPr>
                        <a:t>14/19</a:t>
                      </a:r>
                    </a:p>
                  </a:txBody>
                  <a:tcPr marL="122383" marR="122383" marT="31969" marB="31969" anchor="ctr">
                    <a:lnL>
                      <a:noFill/>
                    </a:lnL>
                    <a:lnR>
                      <a:noFill/>
                    </a:lnR>
                    <a:lnT>
                      <a:noFill/>
                    </a:lnT>
                    <a:lnB>
                      <a:noFill/>
                    </a:lnB>
                    <a:solidFill>
                      <a:srgbClr val="FFFFFF"/>
                    </a:solidFill>
                  </a:tcPr>
                </a:tc>
                <a:tc>
                  <a:txBody>
                    <a:bodyPr/>
                    <a:lstStyle/>
                    <a:p>
                      <a:r>
                        <a:rPr lang="en-US" sz="1300" b="0" i="0" dirty="0">
                          <a:solidFill>
                            <a:srgbClr val="000000"/>
                          </a:solidFill>
                          <a:effectLst/>
                          <a:latin typeface="Arial" panose="020B0604020202020204" pitchFamily="34" charset="0"/>
                        </a:rPr>
                        <a:t>Core i*2/i*3 Sandy/Ivy Bridge, Core  i*4/i*5 </a:t>
                      </a:r>
                      <a:r>
                        <a:rPr lang="en-US" sz="1300" b="0" i="0" dirty="0" err="1">
                          <a:solidFill>
                            <a:srgbClr val="000000"/>
                          </a:solidFill>
                          <a:effectLst/>
                          <a:latin typeface="Arial" panose="020B0604020202020204" pitchFamily="34" charset="0"/>
                        </a:rPr>
                        <a:t>Haswell</a:t>
                      </a:r>
                      <a:r>
                        <a:rPr lang="en-US" sz="1300" b="0" i="0" dirty="0">
                          <a:solidFill>
                            <a:srgbClr val="000000"/>
                          </a:solidFill>
                          <a:effectLst/>
                          <a:latin typeface="Arial" panose="020B0604020202020204" pitchFamily="34" charset="0"/>
                        </a:rPr>
                        <a:t>/</a:t>
                      </a:r>
                      <a:r>
                        <a:rPr lang="en-US" sz="1300" b="0" i="0" dirty="0" err="1">
                          <a:solidFill>
                            <a:srgbClr val="000000"/>
                          </a:solidFill>
                          <a:effectLst/>
                          <a:latin typeface="Arial" panose="020B0604020202020204" pitchFamily="34" charset="0"/>
                        </a:rPr>
                        <a:t>Broadwell</a:t>
                      </a:r>
                      <a:endParaRPr lang="en-US" sz="1300" b="0" i="0" dirty="0">
                        <a:solidFill>
                          <a:srgbClr val="000000"/>
                        </a:solidFill>
                        <a:effectLst/>
                        <a:latin typeface="Arial" panose="020B0604020202020204" pitchFamily="34" charset="0"/>
                      </a:endParaRPr>
                    </a:p>
                  </a:txBody>
                  <a:tcPr marL="122383" marR="122383" marT="31969" marB="31969" anchor="ctr">
                    <a:lnL>
                      <a:noFill/>
                    </a:lnL>
                    <a:lnR>
                      <a:noFill/>
                    </a:lnR>
                    <a:lnT>
                      <a:noFill/>
                    </a:lnT>
                    <a:lnB>
                      <a:noFill/>
                    </a:lnB>
                    <a:solidFill>
                      <a:srgbClr val="FFFFFF"/>
                    </a:solidFill>
                  </a:tcPr>
                </a:tc>
                <a:extLst>
                  <a:ext uri="{0D108BD9-81ED-4DB2-BD59-A6C34878D82A}">
                    <a16:rowId xmlns:a16="http://schemas.microsoft.com/office/drawing/2014/main" val="3110150647"/>
                  </a:ext>
                </a:extLst>
              </a:tr>
              <a:tr h="262183">
                <a:tc>
                  <a:txBody>
                    <a:bodyPr/>
                    <a:lstStyle/>
                    <a:p>
                      <a:r>
                        <a:rPr lang="en-US" sz="1300" b="0" i="0" dirty="0">
                          <a:solidFill>
                            <a:srgbClr val="000000"/>
                          </a:solidFill>
                          <a:effectLst/>
                          <a:latin typeface="Arial" panose="020B0604020202020204" pitchFamily="34" charset="0"/>
                        </a:rPr>
                        <a:t>15</a:t>
                      </a:r>
                    </a:p>
                  </a:txBody>
                  <a:tcPr marL="122383" marR="122383" marT="31969" marB="31969" anchor="ctr">
                    <a:lnL>
                      <a:noFill/>
                    </a:lnL>
                    <a:lnR>
                      <a:noFill/>
                    </a:lnR>
                    <a:lnT>
                      <a:noFill/>
                    </a:lnT>
                    <a:lnB>
                      <a:noFill/>
                    </a:lnB>
                    <a:solidFill>
                      <a:schemeClr val="bg1">
                        <a:lumMod val="95000"/>
                      </a:schemeClr>
                    </a:solidFill>
                  </a:tcPr>
                </a:tc>
                <a:tc>
                  <a:txBody>
                    <a:bodyPr/>
                    <a:lstStyle/>
                    <a:p>
                      <a:r>
                        <a:rPr lang="en-US" sz="1300" b="0" i="0" dirty="0">
                          <a:solidFill>
                            <a:srgbClr val="000000"/>
                          </a:solidFill>
                          <a:effectLst/>
                          <a:latin typeface="Arial" panose="020B0604020202020204" pitchFamily="34" charset="0"/>
                        </a:rPr>
                        <a:t>Cortex-A15/A57</a:t>
                      </a:r>
                    </a:p>
                  </a:txBody>
                  <a:tcPr marL="122383" marR="122383" marT="31969" marB="31969" anchor="ctr">
                    <a:lnL>
                      <a:noFill/>
                    </a:lnL>
                    <a:lnR>
                      <a:noFill/>
                    </a:lnR>
                    <a:lnT>
                      <a:noFill/>
                    </a:lnT>
                    <a:lnB>
                      <a:noFill/>
                    </a:lnB>
                    <a:solidFill>
                      <a:schemeClr val="bg1">
                        <a:lumMod val="95000"/>
                      </a:schemeClr>
                    </a:solidFill>
                  </a:tcPr>
                </a:tc>
                <a:extLst>
                  <a:ext uri="{0D108BD9-81ED-4DB2-BD59-A6C34878D82A}">
                    <a16:rowId xmlns:a16="http://schemas.microsoft.com/office/drawing/2014/main" val="3876455259"/>
                  </a:ext>
                </a:extLst>
              </a:tr>
              <a:tr h="262183">
                <a:tc>
                  <a:txBody>
                    <a:bodyPr/>
                    <a:lstStyle/>
                    <a:p>
                      <a:r>
                        <a:rPr lang="en-US" sz="1300" b="0" i="0" dirty="0">
                          <a:solidFill>
                            <a:srgbClr val="000000"/>
                          </a:solidFill>
                          <a:effectLst/>
                          <a:latin typeface="Arial" panose="020B0604020202020204" pitchFamily="34" charset="0"/>
                        </a:rPr>
                        <a:t>16</a:t>
                      </a:r>
                    </a:p>
                  </a:txBody>
                  <a:tcPr marL="122383" marR="122383" marT="31969" marB="31969" anchor="ctr">
                    <a:lnL>
                      <a:noFill/>
                    </a:lnL>
                    <a:lnR>
                      <a:noFill/>
                    </a:lnR>
                    <a:lnT>
                      <a:noFill/>
                    </a:lnT>
                    <a:lnB>
                      <a:noFill/>
                    </a:lnB>
                    <a:solidFill>
                      <a:srgbClr val="FFFFFF"/>
                    </a:solidFill>
                  </a:tcPr>
                </a:tc>
                <a:tc>
                  <a:txBody>
                    <a:bodyPr/>
                    <a:lstStyle/>
                    <a:p>
                      <a:r>
                        <a:rPr lang="en-US" sz="1300" b="0" i="0" dirty="0">
                          <a:solidFill>
                            <a:srgbClr val="000000"/>
                          </a:solidFill>
                          <a:effectLst/>
                          <a:latin typeface="Arial" panose="020B0604020202020204" pitchFamily="34" charset="0"/>
                        </a:rPr>
                        <a:t>PowerPC G5, Core i*1 Nehalem</a:t>
                      </a:r>
                    </a:p>
                  </a:txBody>
                  <a:tcPr marL="122383" marR="122383" marT="31969" marB="31969" anchor="ctr">
                    <a:lnL>
                      <a:noFill/>
                    </a:lnL>
                    <a:lnR>
                      <a:noFill/>
                    </a:lnR>
                    <a:lnT>
                      <a:noFill/>
                    </a:lnT>
                    <a:lnB>
                      <a:noFill/>
                    </a:lnB>
                    <a:solidFill>
                      <a:srgbClr val="FFFFFF"/>
                    </a:solidFill>
                  </a:tcPr>
                </a:tc>
                <a:extLst>
                  <a:ext uri="{0D108BD9-81ED-4DB2-BD59-A6C34878D82A}">
                    <a16:rowId xmlns:a16="http://schemas.microsoft.com/office/drawing/2014/main" val="370817475"/>
                  </a:ext>
                </a:extLst>
              </a:tr>
              <a:tr h="262183">
                <a:tc>
                  <a:txBody>
                    <a:bodyPr/>
                    <a:lstStyle/>
                    <a:p>
                      <a:r>
                        <a:rPr lang="en-US" sz="1300" b="0" i="0" dirty="0">
                          <a:solidFill>
                            <a:srgbClr val="000000"/>
                          </a:solidFill>
                          <a:effectLst/>
                          <a:latin typeface="Arial" panose="020B0604020202020204" pitchFamily="34" charset="0"/>
                        </a:rPr>
                        <a:t>18</a:t>
                      </a:r>
                    </a:p>
                  </a:txBody>
                  <a:tcPr marL="122383" marR="122383" marT="31969" marB="31969" anchor="ctr">
                    <a:lnL>
                      <a:noFill/>
                    </a:lnL>
                    <a:lnR>
                      <a:noFill/>
                    </a:lnR>
                    <a:lnT>
                      <a:noFill/>
                    </a:lnT>
                    <a:lnB>
                      <a:noFill/>
                    </a:lnB>
                    <a:solidFill>
                      <a:schemeClr val="bg1">
                        <a:lumMod val="95000"/>
                      </a:schemeClr>
                    </a:solidFill>
                  </a:tcPr>
                </a:tc>
                <a:tc>
                  <a:txBody>
                    <a:bodyPr/>
                    <a:lstStyle/>
                    <a:p>
                      <a:r>
                        <a:rPr lang="en-US" sz="1300" b="0" i="0" dirty="0">
                          <a:solidFill>
                            <a:srgbClr val="000000"/>
                          </a:solidFill>
                          <a:effectLst/>
                          <a:latin typeface="Arial" panose="020B0604020202020204" pitchFamily="34" charset="0"/>
                        </a:rPr>
                        <a:t>Bulldozer/</a:t>
                      </a:r>
                      <a:r>
                        <a:rPr lang="en-US" sz="1300" b="0" i="0" dirty="0" err="1">
                          <a:solidFill>
                            <a:srgbClr val="000000"/>
                          </a:solidFill>
                          <a:effectLst/>
                          <a:latin typeface="Arial" panose="020B0604020202020204" pitchFamily="34" charset="0"/>
                        </a:rPr>
                        <a:t>Piledriver</a:t>
                      </a:r>
                      <a:r>
                        <a:rPr lang="en-US" sz="1300" b="0" i="0" dirty="0">
                          <a:solidFill>
                            <a:srgbClr val="000000"/>
                          </a:solidFill>
                          <a:effectLst/>
                          <a:latin typeface="Arial" panose="020B0604020202020204" pitchFamily="34" charset="0"/>
                        </a:rPr>
                        <a:t>, Steamroller</a:t>
                      </a:r>
                    </a:p>
                  </a:txBody>
                  <a:tcPr marL="122383" marR="122383" marT="31969" marB="31969" anchor="ctr">
                    <a:lnL>
                      <a:noFill/>
                    </a:lnL>
                    <a:lnR>
                      <a:noFill/>
                    </a:lnR>
                    <a:lnT>
                      <a:noFill/>
                    </a:lnT>
                    <a:lnB>
                      <a:noFill/>
                    </a:lnB>
                    <a:solidFill>
                      <a:schemeClr val="bg1">
                        <a:lumMod val="95000"/>
                      </a:schemeClr>
                    </a:solidFill>
                  </a:tcPr>
                </a:tc>
                <a:extLst>
                  <a:ext uri="{0D108BD9-81ED-4DB2-BD59-A6C34878D82A}">
                    <a16:rowId xmlns:a16="http://schemas.microsoft.com/office/drawing/2014/main" val="2413623887"/>
                  </a:ext>
                </a:extLst>
              </a:tr>
              <a:tr h="262183">
                <a:tc>
                  <a:txBody>
                    <a:bodyPr/>
                    <a:lstStyle/>
                    <a:p>
                      <a:r>
                        <a:rPr lang="en-US" sz="1300" b="0" i="0" dirty="0">
                          <a:solidFill>
                            <a:srgbClr val="000000"/>
                          </a:solidFill>
                          <a:effectLst/>
                          <a:latin typeface="Arial" panose="020B0604020202020204" pitchFamily="34" charset="0"/>
                        </a:rPr>
                        <a:t>20</a:t>
                      </a:r>
                    </a:p>
                  </a:txBody>
                  <a:tcPr marL="122383" marR="122383" marT="31969" marB="31969" anchor="ctr">
                    <a:lnL>
                      <a:noFill/>
                    </a:lnL>
                    <a:lnR>
                      <a:noFill/>
                    </a:lnR>
                    <a:lnT>
                      <a:noFill/>
                    </a:lnT>
                    <a:lnB>
                      <a:noFill/>
                    </a:lnB>
                    <a:solidFill>
                      <a:srgbClr val="FFFFFF"/>
                    </a:solidFill>
                  </a:tcPr>
                </a:tc>
                <a:tc>
                  <a:txBody>
                    <a:bodyPr/>
                    <a:lstStyle/>
                    <a:p>
                      <a:r>
                        <a:rPr lang="en-US" sz="1300" b="0" i="0" dirty="0">
                          <a:solidFill>
                            <a:srgbClr val="000000"/>
                          </a:solidFill>
                          <a:effectLst/>
                          <a:latin typeface="Arial" panose="020B0604020202020204" pitchFamily="34" charset="0"/>
                        </a:rPr>
                        <a:t>Pentium 4</a:t>
                      </a:r>
                    </a:p>
                  </a:txBody>
                  <a:tcPr marL="122383" marR="122383" marT="31969" marB="31969" anchor="ctr">
                    <a:lnL>
                      <a:noFill/>
                    </a:lnL>
                    <a:lnR>
                      <a:noFill/>
                    </a:lnR>
                    <a:lnT>
                      <a:noFill/>
                    </a:lnT>
                    <a:lnB>
                      <a:noFill/>
                    </a:lnB>
                    <a:solidFill>
                      <a:srgbClr val="FFFFFF"/>
                    </a:solidFill>
                  </a:tcPr>
                </a:tc>
                <a:extLst>
                  <a:ext uri="{0D108BD9-81ED-4DB2-BD59-A6C34878D82A}">
                    <a16:rowId xmlns:a16="http://schemas.microsoft.com/office/drawing/2014/main" val="3144556097"/>
                  </a:ext>
                </a:extLst>
              </a:tr>
              <a:tr h="262183">
                <a:tc>
                  <a:txBody>
                    <a:bodyPr/>
                    <a:lstStyle/>
                    <a:p>
                      <a:r>
                        <a:rPr lang="en-US" sz="1300" b="0" i="0" dirty="0">
                          <a:solidFill>
                            <a:srgbClr val="000000"/>
                          </a:solidFill>
                          <a:effectLst/>
                          <a:latin typeface="Arial" panose="020B0604020202020204" pitchFamily="34" charset="0"/>
                        </a:rPr>
                        <a:t>31</a:t>
                      </a:r>
                    </a:p>
                  </a:txBody>
                  <a:tcPr marL="122383" marR="122383" marT="31969" marB="31969" anchor="ctr">
                    <a:lnL>
                      <a:noFill/>
                    </a:lnL>
                    <a:lnR>
                      <a:noFill/>
                    </a:lnR>
                    <a:lnT>
                      <a:noFill/>
                    </a:lnT>
                    <a:lnB>
                      <a:noFill/>
                    </a:lnB>
                    <a:solidFill>
                      <a:schemeClr val="bg1">
                        <a:lumMod val="95000"/>
                      </a:schemeClr>
                    </a:solidFill>
                  </a:tcPr>
                </a:tc>
                <a:tc>
                  <a:txBody>
                    <a:bodyPr/>
                    <a:lstStyle/>
                    <a:p>
                      <a:r>
                        <a:rPr lang="en-US" sz="1300" b="0" i="0" dirty="0">
                          <a:solidFill>
                            <a:srgbClr val="000000"/>
                          </a:solidFill>
                          <a:effectLst/>
                          <a:latin typeface="Arial" panose="020B0604020202020204" pitchFamily="34" charset="0"/>
                        </a:rPr>
                        <a:t>Pentium 4E Prescott</a:t>
                      </a:r>
                    </a:p>
                  </a:txBody>
                  <a:tcPr marL="122383" marR="122383" marT="31969" marB="31969" anchor="ctr">
                    <a:lnL>
                      <a:noFill/>
                    </a:lnL>
                    <a:lnR>
                      <a:noFill/>
                    </a:lnR>
                    <a:lnT>
                      <a:noFill/>
                    </a:lnT>
                    <a:lnB>
                      <a:noFill/>
                    </a:lnB>
                    <a:solidFill>
                      <a:schemeClr val="bg1">
                        <a:lumMod val="95000"/>
                      </a:schemeClr>
                    </a:solidFill>
                  </a:tcPr>
                </a:tc>
                <a:extLst>
                  <a:ext uri="{0D108BD9-81ED-4DB2-BD59-A6C34878D82A}">
                    <a16:rowId xmlns:a16="http://schemas.microsoft.com/office/drawing/2014/main" val="3363267440"/>
                  </a:ext>
                </a:extLst>
              </a:tr>
            </a:tbl>
          </a:graphicData>
        </a:graphic>
      </p:graphicFrame>
      <p:sp>
        <p:nvSpPr>
          <p:cNvPr id="4" name="Slide Number Placeholder 3"/>
          <p:cNvSpPr>
            <a:spLocks noGrp="1"/>
          </p:cNvSpPr>
          <p:nvPr>
            <p:ph type="sldNum" sz="quarter" idx="12"/>
          </p:nvPr>
        </p:nvSpPr>
        <p:spPr/>
        <p:txBody>
          <a:bodyPr/>
          <a:lstStyle/>
          <a:p>
            <a:fld id="{04A7C484-7E24-447E-8CB0-5149A4D34DEF}" type="slidenum">
              <a:rPr lang="en-US" altLang="en-US" smtClean="0"/>
              <a:pPr/>
              <a:t>89</a:t>
            </a:fld>
            <a:endParaRPr lang="en-US" altLang="en-US"/>
          </a:p>
        </p:txBody>
      </p:sp>
      <p:sp>
        <p:nvSpPr>
          <p:cNvPr id="6" name="Rectangle 5"/>
          <p:cNvSpPr/>
          <p:nvPr/>
        </p:nvSpPr>
        <p:spPr>
          <a:xfrm>
            <a:off x="224790" y="6522143"/>
            <a:ext cx="2992120" cy="215444"/>
          </a:xfrm>
          <a:prstGeom prst="rect">
            <a:avLst/>
          </a:prstGeom>
        </p:spPr>
        <p:txBody>
          <a:bodyPr wrap="square">
            <a:spAutoFit/>
          </a:bodyPr>
          <a:lstStyle/>
          <a:p>
            <a:r>
              <a:rPr lang="en-US" sz="800" dirty="0">
                <a:latin typeface="+mj-lt"/>
              </a:rPr>
              <a:t>[http://www.lighterra.com/papers/</a:t>
            </a:r>
            <a:r>
              <a:rPr lang="en-US" sz="800" dirty="0" err="1">
                <a:latin typeface="+mj-lt"/>
              </a:rPr>
              <a:t>modernmicroprocessors</a:t>
            </a:r>
            <a:r>
              <a:rPr lang="en-US" sz="800" dirty="0">
                <a:latin typeface="+mj-lt"/>
              </a:rPr>
              <a:t>/]→</a:t>
            </a:r>
          </a:p>
        </p:txBody>
      </p:sp>
    </p:spTree>
    <p:extLst>
      <p:ext uri="{BB962C8B-B14F-4D97-AF65-F5344CB8AC3E}">
        <p14:creationId xmlns:p14="http://schemas.microsoft.com/office/powerpoint/2010/main" val="30714472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1"/>
          <p:cNvSpPr>
            <a:spLocks noGrp="1" noChangeArrowheads="1"/>
          </p:cNvSpPr>
          <p:nvPr>
            <p:ph type="title"/>
          </p:nvPr>
        </p:nvSpPr>
        <p:spPr/>
        <p:txBody>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dirty="0"/>
              <a:t>We’ve done memory reads. What about writes?</a:t>
            </a:r>
          </a:p>
        </p:txBody>
      </p:sp>
      <p:sp>
        <p:nvSpPr>
          <p:cNvPr id="26626" name="Rectangle 2"/>
          <p:cNvSpPr>
            <a:spLocks noGrp="1" noChangeArrowheads="1"/>
          </p:cNvSpPr>
          <p:nvPr>
            <p:ph idx="1"/>
          </p:nvPr>
        </p:nvSpPr>
        <p:spPr/>
        <p:txBody>
          <a:bodyPr vert="horz" lIns="90360" tIns="44280" rIns="90360" bIns="44280" rtlCol="0">
            <a:normAutofit lnSpcReduction="10000"/>
          </a:bodyPr>
          <a:lstStyle/>
          <a:p>
            <a:pPr>
              <a:tabLst>
                <a:tab pos="319088" algn="l"/>
                <a:tab pos="846138" algn="l"/>
                <a:tab pos="1760538" algn="l"/>
                <a:tab pos="2674938" algn="l"/>
                <a:tab pos="3589338" algn="l"/>
                <a:tab pos="4503738" algn="l"/>
                <a:tab pos="5418138" algn="l"/>
                <a:tab pos="6332538" algn="l"/>
                <a:tab pos="7246938" algn="l"/>
                <a:tab pos="8161338" algn="l"/>
                <a:tab pos="9075738" algn="l"/>
                <a:tab pos="9990138" algn="l"/>
              </a:tabLst>
              <a:defRPr/>
            </a:pPr>
            <a:r>
              <a:rPr lang="en-GB" sz="1800" dirty="0"/>
              <a:t>Multiple copies of data exist stored in different places and at the same time:</a:t>
            </a:r>
          </a:p>
          <a:p>
            <a:pPr lvl="1">
              <a:tabLst>
                <a:tab pos="319088" algn="l"/>
                <a:tab pos="846138" algn="l"/>
                <a:tab pos="1760538" algn="l"/>
                <a:tab pos="2674938" algn="l"/>
                <a:tab pos="3589338" algn="l"/>
                <a:tab pos="4503738" algn="l"/>
                <a:tab pos="5418138" algn="l"/>
                <a:tab pos="6332538" algn="l"/>
                <a:tab pos="7246938" algn="l"/>
                <a:tab pos="8161338" algn="l"/>
                <a:tab pos="9075738" algn="l"/>
                <a:tab pos="9990138" algn="l"/>
              </a:tabLst>
              <a:defRPr/>
            </a:pPr>
            <a:r>
              <a:rPr lang="en-GB" sz="1600" dirty="0"/>
              <a:t>L1, L2, L3, Main Memory, Secondary Memory (Disk)</a:t>
            </a:r>
          </a:p>
          <a:p>
            <a:pPr>
              <a:tabLst>
                <a:tab pos="319088" algn="l"/>
                <a:tab pos="846138" algn="l"/>
                <a:tab pos="1760538" algn="l"/>
                <a:tab pos="2674938" algn="l"/>
                <a:tab pos="3589338" algn="l"/>
                <a:tab pos="4503738" algn="l"/>
                <a:tab pos="5418138" algn="l"/>
                <a:tab pos="6332538" algn="l"/>
                <a:tab pos="7246938" algn="l"/>
                <a:tab pos="8161338" algn="l"/>
                <a:tab pos="9075738" algn="l"/>
                <a:tab pos="9990138" algn="l"/>
              </a:tabLst>
              <a:defRPr/>
            </a:pPr>
            <a:endParaRPr lang="en-GB" sz="1800" dirty="0"/>
          </a:p>
          <a:p>
            <a:pPr>
              <a:tabLst>
                <a:tab pos="319088" algn="l"/>
                <a:tab pos="846138" algn="l"/>
                <a:tab pos="1760538" algn="l"/>
                <a:tab pos="2674938" algn="l"/>
                <a:tab pos="3589338" algn="l"/>
                <a:tab pos="4503738" algn="l"/>
                <a:tab pos="5418138" algn="l"/>
                <a:tab pos="6332538" algn="l"/>
                <a:tab pos="7246938" algn="l"/>
                <a:tab pos="8161338" algn="l"/>
                <a:tab pos="9075738" algn="l"/>
                <a:tab pos="9990138" algn="l"/>
              </a:tabLst>
              <a:defRPr/>
            </a:pPr>
            <a:r>
              <a:rPr lang="en-GB" sz="1800" dirty="0"/>
              <a:t>How should a </a:t>
            </a:r>
            <a:r>
              <a:rPr lang="en-GB" sz="1800" dirty="0">
                <a:solidFill>
                  <a:srgbClr val="0070C0"/>
                </a:solidFill>
              </a:rPr>
              <a:t>write-hit</a:t>
            </a:r>
            <a:r>
              <a:rPr lang="en-GB" sz="1800" dirty="0"/>
              <a:t> be handled?</a:t>
            </a:r>
          </a:p>
          <a:p>
            <a:pPr lvl="1">
              <a:tabLst>
                <a:tab pos="319088" algn="l"/>
                <a:tab pos="846138" algn="l"/>
                <a:tab pos="1760538" algn="l"/>
                <a:tab pos="2674938" algn="l"/>
                <a:tab pos="3589338" algn="l"/>
                <a:tab pos="4503738" algn="l"/>
                <a:tab pos="5418138" algn="l"/>
                <a:tab pos="6332538" algn="l"/>
                <a:tab pos="7246938" algn="l"/>
                <a:tab pos="8161338" algn="l"/>
                <a:tab pos="9075738" algn="l"/>
                <a:tab pos="9990138" algn="l"/>
              </a:tabLst>
              <a:defRPr/>
            </a:pPr>
            <a:r>
              <a:rPr lang="en-GB" sz="1600" dirty="0">
                <a:solidFill>
                  <a:srgbClr val="C00000"/>
                </a:solidFill>
              </a:rPr>
              <a:t>Write-through</a:t>
            </a:r>
            <a:r>
              <a:rPr lang="en-GB" sz="1600" dirty="0">
                <a:solidFill>
                  <a:srgbClr val="FF0000"/>
                </a:solidFill>
              </a:rPr>
              <a:t> </a:t>
            </a:r>
            <a:r>
              <a:rPr lang="en-GB" sz="1600" dirty="0"/>
              <a:t>(write immediately to main memory as well)</a:t>
            </a:r>
          </a:p>
          <a:p>
            <a:pPr lvl="1">
              <a:tabLst>
                <a:tab pos="319088" algn="l"/>
                <a:tab pos="846138" algn="l"/>
                <a:tab pos="1760538" algn="l"/>
                <a:tab pos="2674938" algn="l"/>
                <a:tab pos="3589338" algn="l"/>
                <a:tab pos="4503738" algn="l"/>
                <a:tab pos="5418138" algn="l"/>
                <a:tab pos="6332538" algn="l"/>
                <a:tab pos="7246938" algn="l"/>
                <a:tab pos="8161338" algn="l"/>
                <a:tab pos="9075738" algn="l"/>
                <a:tab pos="9990138" algn="l"/>
              </a:tabLst>
              <a:defRPr/>
            </a:pPr>
            <a:r>
              <a:rPr lang="en-GB" sz="1600" dirty="0">
                <a:solidFill>
                  <a:srgbClr val="C00000"/>
                </a:solidFill>
              </a:rPr>
              <a:t>Write-back</a:t>
            </a:r>
            <a:r>
              <a:rPr lang="en-GB" sz="1600" dirty="0">
                <a:solidFill>
                  <a:srgbClr val="FF0000"/>
                </a:solidFill>
              </a:rPr>
              <a:t> </a:t>
            </a:r>
            <a:r>
              <a:rPr lang="en-GB" sz="1600" dirty="0"/>
              <a:t>(defer write to main memory until replacement of line)</a:t>
            </a:r>
          </a:p>
          <a:p>
            <a:pPr lvl="2">
              <a:tabLst>
                <a:tab pos="319088" algn="l"/>
                <a:tab pos="846138" algn="l"/>
                <a:tab pos="1760538" algn="l"/>
                <a:tab pos="2674938" algn="l"/>
                <a:tab pos="3589338" algn="l"/>
                <a:tab pos="4503738" algn="l"/>
                <a:tab pos="5418138" algn="l"/>
                <a:tab pos="6332538" algn="l"/>
                <a:tab pos="7246938" algn="l"/>
                <a:tab pos="8161338" algn="l"/>
                <a:tab pos="9075738" algn="l"/>
                <a:tab pos="9990138" algn="l"/>
              </a:tabLst>
              <a:defRPr/>
            </a:pPr>
            <a:r>
              <a:rPr lang="en-GB" sz="1400" dirty="0"/>
              <a:t>Need a dirty bit (indicate whether line different from memory or not)</a:t>
            </a:r>
          </a:p>
          <a:p>
            <a:pPr>
              <a:tabLst>
                <a:tab pos="319088" algn="l"/>
                <a:tab pos="846138" algn="l"/>
                <a:tab pos="1760538" algn="l"/>
                <a:tab pos="2674938" algn="l"/>
                <a:tab pos="3589338" algn="l"/>
                <a:tab pos="4503738" algn="l"/>
                <a:tab pos="5418138" algn="l"/>
                <a:tab pos="6332538" algn="l"/>
                <a:tab pos="7246938" algn="l"/>
                <a:tab pos="8161338" algn="l"/>
                <a:tab pos="9075738" algn="l"/>
                <a:tab pos="9990138" algn="l"/>
              </a:tabLst>
              <a:defRPr/>
            </a:pPr>
            <a:endParaRPr lang="en-GB" sz="1800" dirty="0"/>
          </a:p>
          <a:p>
            <a:pPr>
              <a:tabLst>
                <a:tab pos="319088" algn="l"/>
                <a:tab pos="846138" algn="l"/>
                <a:tab pos="1760538" algn="l"/>
                <a:tab pos="2674938" algn="l"/>
                <a:tab pos="3589338" algn="l"/>
                <a:tab pos="4503738" algn="l"/>
                <a:tab pos="5418138" algn="l"/>
                <a:tab pos="6332538" algn="l"/>
                <a:tab pos="7246938" algn="l"/>
                <a:tab pos="8161338" algn="l"/>
                <a:tab pos="9075738" algn="l"/>
                <a:tab pos="9990138" algn="l"/>
              </a:tabLst>
              <a:defRPr/>
            </a:pPr>
            <a:r>
              <a:rPr lang="en-GB" sz="1800" dirty="0"/>
              <a:t>How should a </a:t>
            </a:r>
            <a:r>
              <a:rPr lang="en-GB" sz="1800" dirty="0">
                <a:solidFill>
                  <a:srgbClr val="0070C0"/>
                </a:solidFill>
              </a:rPr>
              <a:t>write-miss</a:t>
            </a:r>
            <a:r>
              <a:rPr lang="en-GB" sz="1800" dirty="0"/>
              <a:t> be handled?</a:t>
            </a:r>
          </a:p>
          <a:p>
            <a:pPr lvl="1">
              <a:tabLst>
                <a:tab pos="319088" algn="l"/>
                <a:tab pos="846138" algn="l"/>
                <a:tab pos="1760538" algn="l"/>
                <a:tab pos="2674938" algn="l"/>
                <a:tab pos="3589338" algn="l"/>
                <a:tab pos="4503738" algn="l"/>
                <a:tab pos="5418138" algn="l"/>
                <a:tab pos="6332538" algn="l"/>
                <a:tab pos="7246938" algn="l"/>
                <a:tab pos="8161338" algn="l"/>
                <a:tab pos="9075738" algn="l"/>
                <a:tab pos="9990138" algn="l"/>
              </a:tabLst>
              <a:defRPr/>
            </a:pPr>
            <a:r>
              <a:rPr lang="en-GB" sz="1600" dirty="0">
                <a:solidFill>
                  <a:srgbClr val="C00000"/>
                </a:solidFill>
              </a:rPr>
              <a:t>Write-allocate</a:t>
            </a:r>
            <a:r>
              <a:rPr lang="en-GB" sz="1600" dirty="0">
                <a:solidFill>
                  <a:srgbClr val="FF0000"/>
                </a:solidFill>
              </a:rPr>
              <a:t> </a:t>
            </a:r>
            <a:r>
              <a:rPr lang="en-GB" sz="1600" dirty="0"/>
              <a:t>(load into cache, update line in cache)</a:t>
            </a:r>
          </a:p>
          <a:p>
            <a:pPr lvl="2">
              <a:tabLst>
                <a:tab pos="319088" algn="l"/>
                <a:tab pos="846138" algn="l"/>
                <a:tab pos="1760538" algn="l"/>
                <a:tab pos="2674938" algn="l"/>
                <a:tab pos="3589338" algn="l"/>
                <a:tab pos="4503738" algn="l"/>
                <a:tab pos="5418138" algn="l"/>
                <a:tab pos="6332538" algn="l"/>
                <a:tab pos="7246938" algn="l"/>
                <a:tab pos="8161338" algn="l"/>
                <a:tab pos="9075738" algn="l"/>
                <a:tab pos="9990138" algn="l"/>
              </a:tabLst>
              <a:defRPr/>
            </a:pPr>
            <a:r>
              <a:rPr lang="en-GB" sz="1400" dirty="0"/>
              <a:t>Good if more writes to the location follow; i.e., if locality is good</a:t>
            </a:r>
          </a:p>
          <a:p>
            <a:pPr lvl="1">
              <a:tabLst>
                <a:tab pos="319088" algn="l"/>
                <a:tab pos="846138" algn="l"/>
                <a:tab pos="1760538" algn="l"/>
                <a:tab pos="2674938" algn="l"/>
                <a:tab pos="3589338" algn="l"/>
                <a:tab pos="4503738" algn="l"/>
                <a:tab pos="5418138" algn="l"/>
                <a:tab pos="6332538" algn="l"/>
                <a:tab pos="7246938" algn="l"/>
                <a:tab pos="8161338" algn="l"/>
                <a:tab pos="9075738" algn="l"/>
                <a:tab pos="9990138" algn="l"/>
              </a:tabLst>
              <a:defRPr/>
            </a:pPr>
            <a:r>
              <a:rPr lang="en-GB" sz="1600" dirty="0">
                <a:solidFill>
                  <a:srgbClr val="C00000"/>
                </a:solidFill>
              </a:rPr>
              <a:t>No-write-allocate</a:t>
            </a:r>
            <a:r>
              <a:rPr lang="en-GB" sz="1600" dirty="0">
                <a:solidFill>
                  <a:srgbClr val="FF0000"/>
                </a:solidFill>
              </a:rPr>
              <a:t> </a:t>
            </a:r>
            <a:r>
              <a:rPr lang="en-GB" sz="1600" dirty="0"/>
              <a:t>(writes straight to memory, does not load into cache)</a:t>
            </a:r>
          </a:p>
          <a:p>
            <a:pPr>
              <a:tabLst>
                <a:tab pos="319088" algn="l"/>
                <a:tab pos="846138" algn="l"/>
                <a:tab pos="1760538" algn="l"/>
                <a:tab pos="2674938" algn="l"/>
                <a:tab pos="3589338" algn="l"/>
                <a:tab pos="4503738" algn="l"/>
                <a:tab pos="5418138" algn="l"/>
                <a:tab pos="6332538" algn="l"/>
                <a:tab pos="7246938" algn="l"/>
                <a:tab pos="8161338" algn="l"/>
                <a:tab pos="9075738" algn="l"/>
                <a:tab pos="9990138" algn="l"/>
              </a:tabLst>
              <a:defRPr/>
            </a:pPr>
            <a:endParaRPr lang="en-GB" sz="1800" dirty="0"/>
          </a:p>
          <a:p>
            <a:pPr>
              <a:tabLst>
                <a:tab pos="319088" algn="l"/>
                <a:tab pos="846138" algn="l"/>
                <a:tab pos="1760538" algn="l"/>
                <a:tab pos="2674938" algn="l"/>
                <a:tab pos="3589338" algn="l"/>
                <a:tab pos="4503738" algn="l"/>
                <a:tab pos="5418138" algn="l"/>
                <a:tab pos="6332538" algn="l"/>
                <a:tab pos="7246938" algn="l"/>
                <a:tab pos="8161338" algn="l"/>
                <a:tab pos="9075738" algn="l"/>
                <a:tab pos="9990138" algn="l"/>
              </a:tabLst>
              <a:defRPr/>
            </a:pPr>
            <a:r>
              <a:rPr lang="en-GB" sz="1800" dirty="0"/>
              <a:t>Typical combos met in practice:</a:t>
            </a:r>
          </a:p>
          <a:p>
            <a:pPr lvl="1">
              <a:tabLst>
                <a:tab pos="319088" algn="l"/>
                <a:tab pos="846138" algn="l"/>
                <a:tab pos="1760538" algn="l"/>
                <a:tab pos="2674938" algn="l"/>
                <a:tab pos="3589338" algn="l"/>
                <a:tab pos="4503738" algn="l"/>
                <a:tab pos="5418138" algn="l"/>
                <a:tab pos="6332538" algn="l"/>
                <a:tab pos="7246938" algn="l"/>
                <a:tab pos="8161338" algn="l"/>
                <a:tab pos="9075738" algn="l"/>
                <a:tab pos="9990138" algn="l"/>
              </a:tabLst>
              <a:defRPr/>
            </a:pPr>
            <a:r>
              <a:rPr lang="en-GB" sz="1600" b="1" dirty="0"/>
              <a:t>Write-back + Write-allocate ← more common</a:t>
            </a:r>
          </a:p>
          <a:p>
            <a:pPr lvl="1">
              <a:tabLst>
                <a:tab pos="319088" algn="l"/>
                <a:tab pos="846138" algn="l"/>
                <a:tab pos="1760538" algn="l"/>
                <a:tab pos="2674938" algn="l"/>
                <a:tab pos="3589338" algn="l"/>
                <a:tab pos="4503738" algn="l"/>
                <a:tab pos="5418138" algn="l"/>
                <a:tab pos="6332538" algn="l"/>
                <a:tab pos="7246938" algn="l"/>
                <a:tab pos="8161338" algn="l"/>
                <a:tab pos="9075738" algn="l"/>
                <a:tab pos="9990138" algn="l"/>
              </a:tabLst>
              <a:defRPr/>
            </a:pPr>
            <a:r>
              <a:rPr lang="en-GB" sz="1600" dirty="0"/>
              <a:t>Write-through + No-write-allocate</a:t>
            </a:r>
          </a:p>
          <a:p>
            <a:pPr>
              <a:buNone/>
              <a:tabLst>
                <a:tab pos="319088" algn="l"/>
                <a:tab pos="846138" algn="l"/>
                <a:tab pos="1760538" algn="l"/>
                <a:tab pos="2674938" algn="l"/>
                <a:tab pos="3589338" algn="l"/>
                <a:tab pos="4503738" algn="l"/>
                <a:tab pos="5418138" algn="l"/>
                <a:tab pos="6332538" algn="l"/>
                <a:tab pos="7246938" algn="l"/>
                <a:tab pos="8161338" algn="l"/>
                <a:tab pos="9075738" algn="l"/>
                <a:tab pos="9990138" algn="l"/>
              </a:tabLst>
              <a:defRPr/>
            </a:pPr>
            <a:endParaRPr lang="en-GB" sz="1800" dirty="0"/>
          </a:p>
        </p:txBody>
      </p:sp>
      <p:sp>
        <p:nvSpPr>
          <p:cNvPr id="2" name="Slide Number Placeholder 1"/>
          <p:cNvSpPr>
            <a:spLocks noGrp="1"/>
          </p:cNvSpPr>
          <p:nvPr>
            <p:ph type="sldNum" sz="quarter" idx="12"/>
          </p:nvPr>
        </p:nvSpPr>
        <p:spPr/>
        <p:txBody>
          <a:bodyPr/>
          <a:lstStyle/>
          <a:p>
            <a:fld id="{04A7C484-7E24-447E-8CB0-5149A4D34DEF}" type="slidenum">
              <a:rPr lang="en-US" altLang="en-US" smtClean="0"/>
              <a:pPr/>
              <a:t>9</a:t>
            </a:fld>
            <a:endParaRPr lang="en-US" altLang="en-US"/>
          </a:p>
        </p:txBody>
      </p:sp>
    </p:spTree>
    <p:extLst>
      <p:ext uri="{BB962C8B-B14F-4D97-AF65-F5344CB8AC3E}">
        <p14:creationId xmlns:p14="http://schemas.microsoft.com/office/powerpoint/2010/main" val="167994132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626">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6626">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6626">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6626">
                                            <p:txEl>
                                              <p:pRg st="6" end="6"/>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6626">
                                            <p:txEl>
                                              <p:pRg st="8" end="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6626">
                                            <p:txEl>
                                              <p:pRg st="9" end="9"/>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6626">
                                            <p:txEl>
                                              <p:pRg st="10" end="1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6626">
                                            <p:txEl>
                                              <p:pRg st="11" end="1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6626">
                                            <p:txEl>
                                              <p:pRg st="13" end="13"/>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6626">
                                            <p:txEl>
                                              <p:pRg st="15" end="15"/>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6626">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6290" name="Rectangle 2"/>
          <p:cNvSpPr>
            <a:spLocks noGrp="1" noChangeArrowheads="1"/>
          </p:cNvSpPr>
          <p:nvPr>
            <p:ph type="title"/>
          </p:nvPr>
        </p:nvSpPr>
        <p:spPr/>
        <p:txBody>
          <a:bodyPr/>
          <a:lstStyle/>
          <a:p>
            <a:r>
              <a:rPr lang="en-US" dirty="0"/>
              <a:t>The ILP Wall</a:t>
            </a:r>
          </a:p>
        </p:txBody>
      </p:sp>
      <p:sp>
        <p:nvSpPr>
          <p:cNvPr id="396291" name="Rectangle 3"/>
          <p:cNvSpPr>
            <a:spLocks noGrp="1" noChangeArrowheads="1"/>
          </p:cNvSpPr>
          <p:nvPr>
            <p:ph idx="1"/>
          </p:nvPr>
        </p:nvSpPr>
        <p:spPr/>
        <p:txBody>
          <a:bodyPr>
            <a:noAutofit/>
          </a:bodyPr>
          <a:lstStyle/>
          <a:p>
            <a:pPr>
              <a:lnSpc>
                <a:spcPct val="90000"/>
              </a:lnSpc>
            </a:pPr>
            <a:r>
              <a:rPr lang="en-US" dirty="0"/>
              <a:t>Dedicated hardware speculatively executes future instructions before the results of current instructions are known, while providing hardware safeguards to prevent the errors that might be caused by out of order execution </a:t>
            </a:r>
          </a:p>
          <a:p>
            <a:pPr lvl="1">
              <a:lnSpc>
                <a:spcPct val="90000"/>
              </a:lnSpc>
            </a:pPr>
            <a:endParaRPr lang="en-US" sz="1800" dirty="0"/>
          </a:p>
          <a:p>
            <a:pPr lvl="1">
              <a:lnSpc>
                <a:spcPct val="90000"/>
              </a:lnSpc>
            </a:pPr>
            <a:endParaRPr lang="en-US" sz="1800" dirty="0"/>
          </a:p>
          <a:p>
            <a:pPr>
              <a:lnSpc>
                <a:spcPct val="90000"/>
              </a:lnSpc>
            </a:pPr>
            <a:r>
              <a:rPr lang="en-US" dirty="0"/>
              <a:t>Branches must be “guessed” to decide what instructions to execute simultaneously </a:t>
            </a:r>
          </a:p>
          <a:p>
            <a:pPr lvl="1">
              <a:lnSpc>
                <a:spcPct val="90000"/>
              </a:lnSpc>
            </a:pPr>
            <a:r>
              <a:rPr lang="en-US" sz="2400" dirty="0"/>
              <a:t>If you guessed wrong, you throw away that part of the result</a:t>
            </a:r>
          </a:p>
          <a:p>
            <a:pPr lvl="1">
              <a:lnSpc>
                <a:spcPct val="90000"/>
              </a:lnSpc>
            </a:pPr>
            <a:endParaRPr lang="en-US" sz="1800" dirty="0"/>
          </a:p>
          <a:p>
            <a:pPr lvl="1">
              <a:lnSpc>
                <a:spcPct val="90000"/>
              </a:lnSpc>
            </a:pPr>
            <a:endParaRPr lang="en-US" sz="1800" dirty="0"/>
          </a:p>
          <a:p>
            <a:pPr>
              <a:lnSpc>
                <a:spcPct val="90000"/>
              </a:lnSpc>
            </a:pPr>
            <a:r>
              <a:rPr lang="en-US" dirty="0"/>
              <a:t>Data dependencies may prevent successive instructions from executing in parallel, even if there are no branches</a:t>
            </a:r>
          </a:p>
          <a:p>
            <a:pPr>
              <a:lnSpc>
                <a:spcPct val="90000"/>
              </a:lnSpc>
            </a:pPr>
            <a:endParaRPr lang="en-US" dirty="0"/>
          </a:p>
          <a:p>
            <a:pPr>
              <a:lnSpc>
                <a:spcPct val="90000"/>
              </a:lnSpc>
            </a:pPr>
            <a:r>
              <a:rPr lang="en-US" dirty="0">
                <a:solidFill>
                  <a:srgbClr val="0070C0"/>
                </a:solidFill>
              </a:rPr>
              <a:t>Predicting the future</a:t>
            </a:r>
            <a:r>
              <a:rPr lang="en-US" dirty="0"/>
              <a:t> comes at the cost of microarchitecture complexity and power cost</a:t>
            </a:r>
          </a:p>
        </p:txBody>
      </p:sp>
      <p:sp>
        <p:nvSpPr>
          <p:cNvPr id="2" name="Slide Number Placeholder 1">
            <a:extLst>
              <a:ext uri="{FF2B5EF4-FFF2-40B4-BE49-F238E27FC236}">
                <a16:creationId xmlns:a16="http://schemas.microsoft.com/office/drawing/2014/main" id="{1A2A328C-4C25-4A7F-B556-F05309560FC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531190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ugly head of speculative execution</a:t>
            </a:r>
          </a:p>
        </p:txBody>
      </p:sp>
      <p:sp>
        <p:nvSpPr>
          <p:cNvPr id="3" name="Content Placeholder 2"/>
          <p:cNvSpPr>
            <a:spLocks noGrp="1"/>
          </p:cNvSpPr>
          <p:nvPr>
            <p:ph idx="1"/>
          </p:nvPr>
        </p:nvSpPr>
        <p:spPr/>
        <p:txBody>
          <a:bodyPr/>
          <a:lstStyle/>
          <a:p>
            <a:endParaRPr lang="en-US" dirty="0"/>
          </a:p>
          <a:p>
            <a:endParaRPr lang="en-US" dirty="0"/>
          </a:p>
          <a:p>
            <a:r>
              <a:rPr lang="en-US" dirty="0"/>
              <a:t>Speculative execution difficult to implement safely </a:t>
            </a:r>
          </a:p>
          <a:p>
            <a:endParaRPr lang="en-US" dirty="0"/>
          </a:p>
          <a:p>
            <a:r>
              <a:rPr lang="en-US" dirty="0"/>
              <a:t>Has become infamous for a recently-revealed series of vulnerabilities </a:t>
            </a:r>
          </a:p>
          <a:p>
            <a:pPr lvl="1"/>
            <a:r>
              <a:rPr lang="en-US" dirty="0"/>
              <a:t>Foreshadow (Intel, 2018)</a:t>
            </a:r>
          </a:p>
          <a:p>
            <a:pPr lvl="1"/>
            <a:r>
              <a:rPr lang="en-US" dirty="0"/>
              <a:t>Meltdown (Intel, Apple)</a:t>
            </a:r>
          </a:p>
          <a:p>
            <a:pPr lvl="1"/>
            <a:r>
              <a:rPr lang="en-US" dirty="0" err="1"/>
              <a:t>Spectre</a:t>
            </a:r>
            <a:r>
              <a:rPr lang="en-US" dirty="0"/>
              <a:t> (Intel, Apple, ARM, AMD)</a:t>
            </a:r>
          </a:p>
          <a:p>
            <a:pPr lvl="2"/>
            <a:r>
              <a:rPr lang="en-US" dirty="0"/>
              <a:t>Everything before 2019 that uses branch prediction</a:t>
            </a:r>
          </a:p>
          <a:p>
            <a:pPr lvl="2"/>
            <a:r>
              <a:rPr lang="en-US" dirty="0"/>
              <a:t>Arbitrary locations in the allocated memory of a program can be read</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91</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7293416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2434" name="Rectangle 2"/>
          <p:cNvSpPr>
            <a:spLocks noGrp="1" noChangeArrowheads="1"/>
          </p:cNvSpPr>
          <p:nvPr>
            <p:ph type="title"/>
          </p:nvPr>
        </p:nvSpPr>
        <p:spPr/>
        <p:txBody>
          <a:bodyPr/>
          <a:lstStyle/>
          <a:p>
            <a:r>
              <a:rPr lang="en-US" baseline="-25000" dirty="0"/>
              <a:t>[The last wall] </a:t>
            </a:r>
            <a:r>
              <a:rPr lang="en-US" dirty="0"/>
              <a:t>The Power Wall</a:t>
            </a:r>
          </a:p>
        </p:txBody>
      </p:sp>
      <mc:AlternateContent xmlns:mc="http://schemas.openxmlformats.org/markup-compatibility/2006">
        <mc:Choice xmlns:a14="http://schemas.microsoft.com/office/drawing/2010/main" Requires="a14">
          <p:sp>
            <p:nvSpPr>
              <p:cNvPr id="402435" name="Rectangle 3"/>
              <p:cNvSpPr>
                <a:spLocks noGrp="1" noChangeArrowheads="1"/>
              </p:cNvSpPr>
              <p:nvPr>
                <p:ph idx="1"/>
              </p:nvPr>
            </p:nvSpPr>
            <p:spPr/>
            <p:txBody>
              <a:bodyPr/>
              <a:lstStyle/>
              <a:p>
                <a:pPr>
                  <a:lnSpc>
                    <a:spcPct val="90000"/>
                  </a:lnSpc>
                </a:pPr>
                <a:endParaRPr lang="en-US" sz="2100" dirty="0"/>
              </a:p>
              <a:p>
                <a:pPr>
                  <a:lnSpc>
                    <a:spcPct val="90000"/>
                  </a:lnSpc>
                </a:pPr>
                <a:r>
                  <a:rPr lang="en-US" sz="2100" dirty="0"/>
                  <a:t>Power dissipation related to the clock frequency and feature length</a:t>
                </a:r>
              </a:p>
              <a:p>
                <a:pPr lvl="1"/>
                <a:r>
                  <a:rPr lang="en-US" sz="1700" dirty="0"/>
                  <a:t>Consequence (the wall): </a:t>
                </a:r>
                <a:r>
                  <a:rPr lang="en-US" sz="1800" dirty="0"/>
                  <a:t>clock rates are limited to some threshold value</a:t>
                </a:r>
                <a:endParaRPr lang="en-US" sz="1700" dirty="0"/>
              </a:p>
              <a:p>
                <a:pPr>
                  <a:lnSpc>
                    <a:spcPct val="90000"/>
                  </a:lnSpc>
                </a:pPr>
                <a:endParaRPr lang="en-US" sz="2100" dirty="0"/>
              </a:p>
              <a:p>
                <a:pPr>
                  <a:lnSpc>
                    <a:spcPct val="90000"/>
                  </a:lnSpc>
                </a:pPr>
                <a:endParaRPr lang="en-US" sz="2100" dirty="0"/>
              </a:p>
              <a:p>
                <a:pPr>
                  <a:lnSpc>
                    <a:spcPct val="90000"/>
                  </a:lnSpc>
                </a:pPr>
                <a:r>
                  <a:rPr lang="en-US" sz="2100" dirty="0"/>
                  <a:t>Significant increase in clock speed without heroic/expensive cooling not possible. Chips would simply melt</a:t>
                </a:r>
              </a:p>
              <a:p>
                <a:pPr>
                  <a:lnSpc>
                    <a:spcPct val="90000"/>
                  </a:lnSpc>
                </a:pPr>
                <a:endParaRPr lang="en-US" sz="2100" dirty="0"/>
              </a:p>
              <a:p>
                <a:pPr>
                  <a:lnSpc>
                    <a:spcPct val="90000"/>
                  </a:lnSpc>
                </a:pPr>
                <a:endParaRPr lang="en-US" sz="2100" dirty="0"/>
              </a:p>
              <a:p>
                <a:pPr>
                  <a:lnSpc>
                    <a:spcPct val="90000"/>
                  </a:lnSpc>
                </a:pPr>
                <a:r>
                  <a:rPr lang="en-US" sz="2100" dirty="0"/>
                  <a:t>Between 1990 and 2010, clock speed increased by a factor of 4,000</a:t>
                </a:r>
              </a:p>
              <a:p>
                <a:pPr lvl="1">
                  <a:lnSpc>
                    <a:spcPct val="90000"/>
                  </a:lnSpc>
                </a:pPr>
                <a:r>
                  <a:rPr lang="en-US" sz="1800" dirty="0"/>
                  <a:t>The ability of manufacturers to dissipate heat is limited though…</a:t>
                </a:r>
              </a:p>
              <a:p>
                <a:pPr lvl="1">
                  <a:lnSpc>
                    <a:spcPct val="90000"/>
                  </a:lnSpc>
                </a:pPr>
                <a:r>
                  <a:rPr lang="en-US" sz="1800" dirty="0"/>
                  <a:t>Looking back at the last ten years </a:t>
                </a:r>
                <a14:m>
                  <m:oMath xmlns:m="http://schemas.openxmlformats.org/officeDocument/2006/math">
                    <m:r>
                      <a:rPr lang="en-US" sz="1800" b="0" i="1" smtClean="0">
                        <a:latin typeface="Cambria Math" panose="02040503050406030204" pitchFamily="18" charset="0"/>
                      </a:rPr>
                      <m:t>→</m:t>
                    </m:r>
                  </m:oMath>
                </a14:m>
                <a:r>
                  <a:rPr lang="en-US" sz="1800" dirty="0"/>
                  <a:t> the clock rates pretty much flat</a:t>
                </a:r>
              </a:p>
              <a:p>
                <a:pPr lvl="1">
                  <a:lnSpc>
                    <a:spcPct val="90000"/>
                  </a:lnSpc>
                </a:pPr>
                <a:endParaRPr lang="en-US" sz="1600" dirty="0"/>
              </a:p>
            </p:txBody>
          </p:sp>
        </mc:Choice>
        <mc:Fallback>
          <p:sp>
            <p:nvSpPr>
              <p:cNvPr id="402435" name="Rectangle 3"/>
              <p:cNvSpPr>
                <a:spLocks noGrp="1" noRot="1" noChangeAspect="1" noMove="1" noResize="1" noEditPoints="1" noAdjustHandles="1" noChangeArrowheads="1" noChangeShapeType="1" noTextEdit="1"/>
              </p:cNvSpPr>
              <p:nvPr>
                <p:ph idx="1"/>
              </p:nvPr>
            </p:nvSpPr>
            <p:spPr>
              <a:blipFill>
                <a:blip r:embed="rId3"/>
                <a:stretch>
                  <a:fillRect l="-510" r="-51"/>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EB5D93A1-5142-4F8E-BB6B-169FF0BC704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4745986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normAutofit/>
          </a:bodyPr>
          <a:lstStyle/>
          <a:p>
            <a:r>
              <a:rPr lang="en-US" dirty="0"/>
              <a:t>The Power Wall</a:t>
            </a:r>
          </a:p>
        </p:txBody>
      </p:sp>
      <p:sp>
        <p:nvSpPr>
          <p:cNvPr id="400387" name="Rectangle 3"/>
          <p:cNvSpPr>
            <a:spLocks noGrp="1" noChangeArrowheads="1"/>
          </p:cNvSpPr>
          <p:nvPr>
            <p:ph idx="1"/>
          </p:nvPr>
        </p:nvSpPr>
        <p:spPr/>
        <p:txBody>
          <a:bodyPr/>
          <a:lstStyle/>
          <a:p>
            <a:endParaRPr lang="en-US" sz="1800" dirty="0">
              <a:solidFill>
                <a:srgbClr val="0070C0"/>
              </a:solidFill>
            </a:endParaRPr>
          </a:p>
          <a:p>
            <a:endParaRPr lang="en-US" sz="1800" dirty="0">
              <a:solidFill>
                <a:srgbClr val="0070C0"/>
              </a:solidFill>
            </a:endParaRPr>
          </a:p>
          <a:p>
            <a:endParaRPr lang="en-US" sz="1800" dirty="0">
              <a:solidFill>
                <a:srgbClr val="0070C0"/>
              </a:solidFill>
            </a:endParaRPr>
          </a:p>
          <a:p>
            <a:endParaRPr lang="en-US" sz="1800" dirty="0">
              <a:solidFill>
                <a:srgbClr val="0070C0"/>
              </a:solidFill>
            </a:endParaRPr>
          </a:p>
          <a:p>
            <a:r>
              <a:rPr lang="en-US" sz="1800" dirty="0">
                <a:solidFill>
                  <a:srgbClr val="0070C0"/>
                </a:solidFill>
              </a:rPr>
              <a:t>Power, and not manufacturing, limits traditional general purpose microarchitecture improvements</a:t>
            </a:r>
            <a:endParaRPr lang="en-US" sz="1800" dirty="0"/>
          </a:p>
          <a:p>
            <a:pPr lvl="1"/>
            <a:r>
              <a:rPr lang="en-US" sz="1400" dirty="0"/>
              <a:t>Point made already in 1999 by F. Pollack, Intel Fellow, see </a:t>
            </a:r>
            <a:r>
              <a:rPr lang="en-US" sz="1400" dirty="0">
                <a:hlinkClick r:id="rId3"/>
              </a:rPr>
              <a:t>here</a:t>
            </a:r>
            <a:r>
              <a:rPr lang="en-US" sz="1400" dirty="0"/>
              <a:t> .</a:t>
            </a:r>
          </a:p>
          <a:p>
            <a:pPr lvl="1"/>
            <a:r>
              <a:rPr lang="en-US" sz="1400" dirty="0"/>
              <a:t>Kind of true, but sadly Intel not pushing the manufacturing frontier anymore. Taiwan &amp; S. Korea do.</a:t>
            </a:r>
          </a:p>
          <a:p>
            <a:endParaRPr lang="en-US" sz="1800" dirty="0"/>
          </a:p>
          <a:p>
            <a:endParaRPr lang="en-US" sz="1800" dirty="0"/>
          </a:p>
          <a:p>
            <a:r>
              <a:rPr lang="en-US" sz="1800" dirty="0"/>
              <a:t>Leakage power dissipation gets worse as gates get smaller, because gate dielectric thicknesses decrease proportionately</a:t>
            </a:r>
          </a:p>
        </p:txBody>
      </p:sp>
      <p:sp>
        <p:nvSpPr>
          <p:cNvPr id="3" name="Slide Number Placeholder 2"/>
          <p:cNvSpPr>
            <a:spLocks noGrp="1"/>
          </p:cNvSpPr>
          <p:nvPr>
            <p:ph type="sldNum" sz="quarter" idx="12"/>
          </p:nvPr>
        </p:nvSpPr>
        <p:spPr/>
        <p:txBody>
          <a:bodyPr/>
          <a:lstStyle/>
          <a:p>
            <a:fld id="{04A7C484-7E24-447E-8CB0-5149A4D34DEF}" type="slidenum">
              <a:rPr lang="en-US" altLang="en-US" smtClean="0"/>
              <a:pPr/>
              <a:t>93</a:t>
            </a:fld>
            <a:endParaRPr lang="en-US" altLang="en-US"/>
          </a:p>
        </p:txBody>
      </p:sp>
    </p:spTree>
    <p:extLst>
      <p:ext uri="{BB962C8B-B14F-4D97-AF65-F5344CB8AC3E}">
        <p14:creationId xmlns:p14="http://schemas.microsoft.com/office/powerpoint/2010/main" val="4855036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Dennard’s Scaling: Making Moore’s Law Useful</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Autofit/>
              </a:bodyPr>
              <a:lstStyle/>
              <a:p>
                <a:endParaRPr lang="en-US" sz="2000" dirty="0"/>
              </a:p>
              <a:p>
                <a:r>
                  <a:rPr lang="en-US" sz="2000" dirty="0"/>
                  <a:t>Dennard scaling: dictates how the voltage/current, frequency should change in response to smaller feature size</a:t>
                </a:r>
              </a:p>
              <a:p>
                <a:endParaRPr lang="en-US" sz="2000" dirty="0"/>
              </a:p>
              <a:p>
                <a:r>
                  <a:rPr lang="en-US" sz="2000" dirty="0"/>
                  <a:t>Voltage lower and lower, static power losses more prevalent</a:t>
                </a:r>
              </a:p>
              <a:p>
                <a:endParaRPr lang="en-US" sz="2000" dirty="0"/>
              </a:p>
              <a:p>
                <a:r>
                  <a:rPr lang="en-US" sz="2000" dirty="0"/>
                  <a:t>The bad news: direct tunneling gate leakage current (thin dielectric)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oMath>
                </a14:m>
                <a:r>
                  <a:rPr lang="en-US" sz="2000" dirty="0"/>
                  <a:t> transistors too close</a:t>
                </a:r>
              </a:p>
              <a:p>
                <a:endParaRPr lang="en-US" sz="2000" dirty="0"/>
              </a:p>
              <a:p>
                <a:r>
                  <a:rPr lang="en-US" sz="2000" dirty="0"/>
                  <a:t>Amount of power dissipated grows to high levels</a:t>
                </a:r>
              </a:p>
              <a:p>
                <a:pPr lvl="1"/>
                <a:r>
                  <a:rPr lang="en-US" sz="1800" dirty="0"/>
                  <a:t>Thermal runaway </a:t>
                </a:r>
              </a:p>
              <a:p>
                <a:pPr lvl="1"/>
                <a:r>
                  <a:rPr lang="en-US" sz="1800" dirty="0"/>
                  <a:t>Moving towards threshold at which computing not reliable </a:t>
                </a:r>
              </a:p>
              <a:p>
                <a:pPr lvl="2"/>
                <a:r>
                  <a:rPr lang="en-US" sz="1500" dirty="0"/>
                  <a:t>What’s noise and what’s information?</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459"/>
                </a:stretch>
              </a:blipFill>
            </p:spPr>
            <p:txBody>
              <a:bodyPr/>
              <a:lstStyle/>
              <a:p>
                <a:r>
                  <a:rPr lang="en-US">
                    <a:noFill/>
                  </a:rPr>
                  <a:t> </a:t>
                </a:r>
              </a:p>
            </p:txBody>
          </p:sp>
        </mc:Fallback>
      </mc:AlternateContent>
      <p:sp>
        <p:nvSpPr>
          <p:cNvPr id="6" name="Slide Number Placeholder 5"/>
          <p:cNvSpPr>
            <a:spLocks noGrp="1"/>
          </p:cNvSpPr>
          <p:nvPr>
            <p:ph type="sldNum" sz="quarter" idx="12"/>
          </p:nvPr>
        </p:nvSpPr>
        <p:spPr/>
        <p:txBody>
          <a:bodyPr/>
          <a:lstStyle/>
          <a:p>
            <a:fld id="{4FAB73BC-B049-4115-A692-8D63A059BFB8}" type="slidenum">
              <a:rPr lang="en-US" smtClean="0"/>
              <a:pPr/>
              <a:t>94</a:t>
            </a:fld>
            <a:endParaRPr lang="en-US" dirty="0"/>
          </a:p>
        </p:txBody>
      </p:sp>
    </p:spTree>
    <p:extLst>
      <p:ext uri="{BB962C8B-B14F-4D97-AF65-F5344CB8AC3E}">
        <p14:creationId xmlns:p14="http://schemas.microsoft.com/office/powerpoint/2010/main" val="18977962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z="3200" dirty="0"/>
              <a:t>The “dark silicon”</a:t>
            </a:r>
          </a:p>
        </p:txBody>
      </p:sp>
      <p:sp>
        <p:nvSpPr>
          <p:cNvPr id="7" name="Content Placeholder 6"/>
          <p:cNvSpPr>
            <a:spLocks noGrp="1"/>
          </p:cNvSpPr>
          <p:nvPr>
            <p:ph idx="1"/>
          </p:nvPr>
        </p:nvSpPr>
        <p:spPr/>
        <p:txBody>
          <a:bodyPr>
            <a:noAutofit/>
          </a:bodyPr>
          <a:lstStyle/>
          <a:p>
            <a:endParaRPr lang="en-US" dirty="0"/>
          </a:p>
          <a:p>
            <a:endParaRPr lang="en-US" dirty="0"/>
          </a:p>
          <a:p>
            <a:r>
              <a:rPr lang="en-US" dirty="0"/>
              <a:t>Dark Silicon: transistors that manufacturers cannot afford to turn on</a:t>
            </a:r>
          </a:p>
          <a:p>
            <a:endParaRPr lang="en-US" dirty="0"/>
          </a:p>
          <a:p>
            <a:endParaRPr lang="en-US" dirty="0"/>
          </a:p>
          <a:p>
            <a:r>
              <a:rPr lang="en-US" dirty="0"/>
              <a:t>Too many transistors on a chip – cannot afford to power them lest the chip melts</a:t>
            </a:r>
          </a:p>
          <a:p>
            <a:endParaRPr lang="en-US" dirty="0"/>
          </a:p>
          <a:p>
            <a:endParaRPr lang="en-US" dirty="0"/>
          </a:p>
          <a:p>
            <a:pPr marL="0" indent="0">
              <a:buNone/>
            </a:pPr>
            <a:endParaRPr lang="en-US" dirty="0"/>
          </a:p>
          <a:p>
            <a:pPr marL="0" indent="0">
              <a:buNone/>
            </a:pPr>
            <a:r>
              <a:rPr lang="en-US" sz="1100" dirty="0" err="1"/>
              <a:t>Esmaeilzadeh</a:t>
            </a:r>
            <a:r>
              <a:rPr lang="en-US" sz="1100" dirty="0"/>
              <a:t>, H.; </a:t>
            </a:r>
            <a:r>
              <a:rPr lang="en-US" sz="1100" dirty="0" err="1"/>
              <a:t>Blem</a:t>
            </a:r>
            <a:r>
              <a:rPr lang="en-US" sz="1100" dirty="0"/>
              <a:t>, E.; </a:t>
            </a:r>
            <a:r>
              <a:rPr lang="en-US" sz="1100" dirty="0" err="1"/>
              <a:t>St.Amant</a:t>
            </a:r>
            <a:r>
              <a:rPr lang="en-US" sz="1100" dirty="0"/>
              <a:t>, R.; Sankaralingam, K.; Burger, D., "Dark silicon and the end of multicore scaling," in Comp. Architecture (ISCA), 2011 38th Annual International </a:t>
            </a:r>
            <a:r>
              <a:rPr lang="en-US" sz="1100" dirty="0" err="1"/>
              <a:t>Symp</a:t>
            </a:r>
            <a:r>
              <a:rPr lang="en-US" sz="1100" dirty="0"/>
              <a:t>., pp.365-376, 2011</a:t>
            </a:r>
          </a:p>
        </p:txBody>
      </p:sp>
      <p:sp>
        <p:nvSpPr>
          <p:cNvPr id="5" name="Slide Number Placeholder 4"/>
          <p:cNvSpPr>
            <a:spLocks noGrp="1"/>
          </p:cNvSpPr>
          <p:nvPr>
            <p:ph type="sldNum" sz="quarter" idx="12"/>
          </p:nvPr>
        </p:nvSpPr>
        <p:spPr/>
        <p:txBody>
          <a:bodyPr/>
          <a:lstStyle/>
          <a:p>
            <a:fld id="{4FAB73BC-B049-4115-A692-8D63A059BFB8}" type="slidenum">
              <a:rPr lang="en-US" smtClean="0"/>
              <a:pPr/>
              <a:t>95</a:t>
            </a:fld>
            <a:endParaRPr lang="en-US" dirty="0"/>
          </a:p>
        </p:txBody>
      </p:sp>
    </p:spTree>
    <p:extLst>
      <p:ext uri="{BB962C8B-B14F-4D97-AF65-F5344CB8AC3E}">
        <p14:creationId xmlns:p14="http://schemas.microsoft.com/office/powerpoint/2010/main" val="340243654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One slide detour: “spending energy” rates</a:t>
            </a:r>
          </a:p>
        </p:txBody>
      </p:sp>
      <p:sp>
        <p:nvSpPr>
          <p:cNvPr id="3" name="Content Placeholder 2"/>
          <p:cNvSpPr>
            <a:spLocks noGrp="1"/>
          </p:cNvSpPr>
          <p:nvPr>
            <p:ph idx="1"/>
          </p:nvPr>
        </p:nvSpPr>
        <p:spPr/>
        <p:txBody>
          <a:bodyPr>
            <a:normAutofit lnSpcReduction="10000"/>
          </a:bodyPr>
          <a:lstStyle/>
          <a:p>
            <a:r>
              <a:rPr lang="en-US" sz="2000" dirty="0"/>
              <a:t>NVIDIA Tesla K80</a:t>
            </a:r>
          </a:p>
          <a:p>
            <a:pPr lvl="1"/>
            <a:r>
              <a:rPr lang="en-US" sz="1800" dirty="0"/>
              <a:t>TDP: 300 Watts</a:t>
            </a:r>
          </a:p>
          <a:p>
            <a:pPr lvl="1"/>
            <a:endParaRPr lang="en-US" sz="1800" dirty="0"/>
          </a:p>
          <a:p>
            <a:endParaRPr lang="en-US" sz="2000" dirty="0"/>
          </a:p>
          <a:p>
            <a:endParaRPr lang="en-US" sz="2000" dirty="0"/>
          </a:p>
          <a:p>
            <a:r>
              <a:rPr lang="en-US" sz="2000" dirty="0"/>
              <a:t>Intel® Xeon® Processor E7-8890 v3</a:t>
            </a:r>
          </a:p>
          <a:p>
            <a:pPr lvl="1"/>
            <a:r>
              <a:rPr lang="en-US" sz="1800" dirty="0"/>
              <a:t>TDP: 165 Watts</a:t>
            </a:r>
          </a:p>
          <a:p>
            <a:endParaRPr lang="en-US" sz="2000" dirty="0"/>
          </a:p>
          <a:p>
            <a:endParaRPr lang="en-US" sz="2000" dirty="0"/>
          </a:p>
          <a:p>
            <a:r>
              <a:rPr lang="en-US" sz="2000" dirty="0"/>
              <a:t>Human Brain</a:t>
            </a:r>
          </a:p>
          <a:p>
            <a:pPr lvl="1"/>
            <a:r>
              <a:rPr lang="en-US" sz="1800" dirty="0"/>
              <a:t>20 Watts</a:t>
            </a:r>
          </a:p>
          <a:p>
            <a:pPr lvl="1"/>
            <a:r>
              <a:rPr lang="en-US" sz="1800" dirty="0"/>
              <a:t>Represents 2% of our mass</a:t>
            </a:r>
          </a:p>
          <a:p>
            <a:pPr lvl="1"/>
            <a:r>
              <a:rPr lang="en-US" sz="1800" dirty="0"/>
              <a:t>Burns 20% of all energy in the body at rest</a:t>
            </a:r>
          </a:p>
          <a:p>
            <a:pPr lvl="1"/>
            <a:r>
              <a:rPr lang="en-US" sz="1800" dirty="0"/>
              <a:t>Our entire body, ball park: 100-120 Watts</a:t>
            </a:r>
          </a:p>
        </p:txBody>
      </p:sp>
      <p:pic>
        <p:nvPicPr>
          <p:cNvPr id="440324"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91380" y="4368346"/>
            <a:ext cx="2860901" cy="216802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4" name="Picture 3"/>
          <p:cNvPicPr>
            <a:picLocks noChangeAspect="1"/>
          </p:cNvPicPr>
          <p:nvPr/>
        </p:nvPicPr>
        <p:blipFill>
          <a:blip r:embed="rId4"/>
          <a:stretch>
            <a:fillRect/>
          </a:stretch>
        </p:blipFill>
        <p:spPr>
          <a:xfrm>
            <a:off x="3226889" y="1337719"/>
            <a:ext cx="1657350" cy="994410"/>
          </a:xfrm>
          <a:prstGeom prst="rect">
            <a:avLst/>
          </a:prstGeom>
        </p:spPr>
      </p:pic>
      <p:pic>
        <p:nvPicPr>
          <p:cNvPr id="5" name="Picture 4"/>
          <p:cNvPicPr>
            <a:picLocks noChangeAspect="1"/>
          </p:cNvPicPr>
          <p:nvPr/>
        </p:nvPicPr>
        <p:blipFill>
          <a:blip r:embed="rId5"/>
          <a:stretch>
            <a:fillRect/>
          </a:stretch>
        </p:blipFill>
        <p:spPr>
          <a:xfrm>
            <a:off x="5211446" y="3097177"/>
            <a:ext cx="1209675" cy="942975"/>
          </a:xfrm>
          <a:prstGeom prst="rect">
            <a:avLst/>
          </a:prstGeom>
        </p:spPr>
      </p:pic>
      <p:sp>
        <p:nvSpPr>
          <p:cNvPr id="6" name="Slide Number Placeholder 5">
            <a:extLst>
              <a:ext uri="{FF2B5EF4-FFF2-40B4-BE49-F238E27FC236}">
                <a16:creationId xmlns:a16="http://schemas.microsoft.com/office/drawing/2014/main" id="{FA9474D7-5708-4180-9544-2A2434914FA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96</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67340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1" end="11"/>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2" end="12"/>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3" end="13"/>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403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712922"/>
          </a:xfrm>
          <a:solidFill>
            <a:schemeClr val="accent1">
              <a:lumMod val="50000"/>
            </a:schemeClr>
          </a:solidFill>
        </p:spPr>
        <p:txBody>
          <a:bodyPr vert="horz" lIns="91440" tIns="45720" rIns="91440" bIns="45720" rtlCol="0" anchor="ctr">
            <a:normAutofit/>
          </a:bodyPr>
          <a:lstStyle/>
          <a:p>
            <a:r>
              <a:rPr lang="en-US" dirty="0"/>
              <a:t>Shift in Perception</a:t>
            </a:r>
          </a:p>
        </p:txBody>
      </p:sp>
      <p:sp>
        <p:nvSpPr>
          <p:cNvPr id="3" name="Content Placeholder 2"/>
          <p:cNvSpPr>
            <a:spLocks noGrp="1"/>
          </p:cNvSpPr>
          <p:nvPr>
            <p:ph sz="half" idx="1"/>
          </p:nvPr>
        </p:nvSpPr>
        <p:spPr>
          <a:xfrm>
            <a:off x="1752601" y="2405064"/>
            <a:ext cx="3915355" cy="1100137"/>
          </a:xfrm>
          <a:solidFill>
            <a:schemeClr val="bg1">
              <a:lumMod val="95000"/>
            </a:schemeClr>
          </a:solidFill>
        </p:spPr>
        <p:txBody>
          <a:bodyPr anchor="ctr"/>
          <a:lstStyle/>
          <a:p>
            <a:pPr marL="0" indent="0">
              <a:buNone/>
            </a:pPr>
            <a:r>
              <a:rPr lang="en-US" sz="2000" dirty="0">
                <a:latin typeface="+mj-lt"/>
                <a:cs typeface="Times New Roman" pitchFamily="18" charset="0"/>
              </a:rPr>
              <a:t>Increasing clock frequency is primary method of performance improvement</a:t>
            </a:r>
            <a:r>
              <a:rPr lang="en-US" sz="2000" dirty="0">
                <a:latin typeface="+mj-lt"/>
              </a:rPr>
              <a:t> </a:t>
            </a:r>
          </a:p>
        </p:txBody>
      </p:sp>
      <p:sp>
        <p:nvSpPr>
          <p:cNvPr id="4" name="Content Placeholder 3"/>
          <p:cNvSpPr>
            <a:spLocks noGrp="1"/>
          </p:cNvSpPr>
          <p:nvPr>
            <p:ph sz="half" idx="2"/>
          </p:nvPr>
        </p:nvSpPr>
        <p:spPr>
          <a:xfrm>
            <a:off x="6119813" y="2405064"/>
            <a:ext cx="4390445" cy="1100137"/>
          </a:xfrm>
          <a:solidFill>
            <a:schemeClr val="accent2">
              <a:lumMod val="40000"/>
              <a:lumOff val="60000"/>
            </a:schemeClr>
          </a:solidFill>
        </p:spPr>
        <p:txBody>
          <a:bodyPr anchor="ctr"/>
          <a:lstStyle/>
          <a:p>
            <a:pPr marL="0" indent="0">
              <a:buNone/>
            </a:pPr>
            <a:r>
              <a:rPr lang="en-US" sz="2000" dirty="0">
                <a:latin typeface="+mj-lt"/>
                <a:cs typeface="Times New Roman" pitchFamily="18" charset="0"/>
              </a:rPr>
              <a:t>Processors parallelism is primary method of performance improvement</a:t>
            </a:r>
          </a:p>
        </p:txBody>
      </p:sp>
      <p:sp>
        <p:nvSpPr>
          <p:cNvPr id="6" name="Right Arrow 5"/>
          <p:cNvSpPr/>
          <p:nvPr/>
        </p:nvSpPr>
        <p:spPr>
          <a:xfrm>
            <a:off x="5667955" y="2895600"/>
            <a:ext cx="457200" cy="152400"/>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ontent Placeholder 2"/>
          <p:cNvSpPr txBox="1">
            <a:spLocks/>
          </p:cNvSpPr>
          <p:nvPr/>
        </p:nvSpPr>
        <p:spPr bwMode="auto">
          <a:xfrm>
            <a:off x="1752601" y="4648200"/>
            <a:ext cx="3915355" cy="1143000"/>
          </a:xfrm>
          <a:prstGeom prst="rect">
            <a:avLst/>
          </a:prstGeom>
          <a:solidFill>
            <a:schemeClr val="bg1">
              <a:lumMod val="95000"/>
            </a:schemeClr>
          </a:solidFill>
          <a:ln w="9525">
            <a:noFill/>
            <a:miter lim="800000"/>
            <a:headEnd/>
            <a:tailEnd/>
          </a:ln>
          <a:effectLst/>
        </p:spPr>
        <p:txBody>
          <a:bodyPr vert="horz" wrap="square" lIns="91440" tIns="45720" rIns="91440" bIns="45720" numCol="1" anchor="ctr" anchorCtr="0" compatLnSpc="1">
            <a:prstTxWarp prst="textNoShape">
              <a:avLst/>
            </a:prstTxWarp>
          </a:bodyPr>
          <a:lstStyle>
            <a:lvl1pPr marL="342900" indent="-342900" algn="l" rtl="0" fontAlgn="base">
              <a:spcBef>
                <a:spcPct val="20000"/>
              </a:spcBef>
              <a:spcAft>
                <a:spcPct val="0"/>
              </a:spcAft>
              <a:buClr>
                <a:schemeClr val="tx2"/>
              </a:buClr>
              <a:buSzPct val="70000"/>
              <a:buFont typeface="Wingdings" pitchFamily="2" charset="2"/>
              <a:buChar char="l"/>
              <a:defRPr sz="2800">
                <a:solidFill>
                  <a:schemeClr val="tx1"/>
                </a:solidFill>
                <a:latin typeface="+mn-lt"/>
                <a:ea typeface="+mn-ea"/>
                <a:cs typeface="+mn-cs"/>
              </a:defRPr>
            </a:lvl1pPr>
            <a:lvl2pPr marL="692150" indent="-347663" algn="l" rtl="0" fontAlgn="base">
              <a:spcBef>
                <a:spcPct val="20000"/>
              </a:spcBef>
              <a:spcAft>
                <a:spcPct val="0"/>
              </a:spcAft>
              <a:buClr>
                <a:schemeClr val="accent2"/>
              </a:buClr>
              <a:buSzPct val="70000"/>
              <a:buFont typeface="Wingdings" pitchFamily="2" charset="2"/>
              <a:buChar char="l"/>
              <a:defRPr sz="2400">
                <a:solidFill>
                  <a:schemeClr val="tx1"/>
                </a:solidFill>
                <a:latin typeface="+mn-lt"/>
              </a:defRPr>
            </a:lvl2pPr>
            <a:lvl3pPr marL="987425" indent="-293688" algn="l" rtl="0" fontAlgn="base">
              <a:spcBef>
                <a:spcPct val="20000"/>
              </a:spcBef>
              <a:spcAft>
                <a:spcPct val="0"/>
              </a:spcAft>
              <a:buClr>
                <a:schemeClr val="accent1"/>
              </a:buClr>
              <a:buSzPct val="70000"/>
              <a:buFont typeface="Wingdings" pitchFamily="2" charset="2"/>
              <a:buChar char="l"/>
              <a:defRPr sz="2000">
                <a:solidFill>
                  <a:schemeClr val="tx1"/>
                </a:solidFill>
                <a:latin typeface="+mn-lt"/>
              </a:defRPr>
            </a:lvl3pPr>
            <a:lvl4pPr marL="1281113" indent="-292100" algn="l" rtl="0" fontAlgn="base">
              <a:spcBef>
                <a:spcPct val="20000"/>
              </a:spcBef>
              <a:spcAft>
                <a:spcPct val="0"/>
              </a:spcAft>
              <a:buClr>
                <a:schemeClr val="tx2"/>
              </a:buClr>
              <a:buSzPct val="75000"/>
              <a:buFont typeface="Wingdings" pitchFamily="2" charset="2"/>
              <a:buChar char="§"/>
              <a:defRPr sz="1800">
                <a:solidFill>
                  <a:schemeClr val="tx1"/>
                </a:solidFill>
                <a:latin typeface="+mn-lt"/>
              </a:defRPr>
            </a:lvl4pPr>
            <a:lvl5pPr marL="1598613" indent="-315913" algn="l" rtl="0" fontAlgn="base">
              <a:spcBef>
                <a:spcPct val="20000"/>
              </a:spcBef>
              <a:spcAft>
                <a:spcPct val="0"/>
              </a:spcAft>
              <a:buClr>
                <a:schemeClr val="folHlink"/>
              </a:buClr>
              <a:buSzPct val="80000"/>
              <a:buFont typeface="Wingdings" pitchFamily="2" charset="2"/>
              <a:buChar char="§"/>
              <a:defRPr sz="1800">
                <a:solidFill>
                  <a:schemeClr val="tx1"/>
                </a:solidFill>
                <a:latin typeface="+mn-lt"/>
              </a:defRPr>
            </a:lvl5pPr>
            <a:lvl6pPr marL="2055813" indent="-315913" algn="l" rtl="0" fontAlgn="base">
              <a:spcBef>
                <a:spcPct val="20000"/>
              </a:spcBef>
              <a:spcAft>
                <a:spcPct val="0"/>
              </a:spcAft>
              <a:buClr>
                <a:schemeClr val="folHlink"/>
              </a:buClr>
              <a:buSzPct val="80000"/>
              <a:buFont typeface="Wingdings" pitchFamily="2" charset="2"/>
              <a:buChar char="§"/>
              <a:defRPr sz="1800">
                <a:solidFill>
                  <a:schemeClr val="tx1"/>
                </a:solidFill>
                <a:latin typeface="+mn-lt"/>
              </a:defRPr>
            </a:lvl6pPr>
            <a:lvl7pPr marL="2513013" indent="-315913" algn="l" rtl="0" fontAlgn="base">
              <a:spcBef>
                <a:spcPct val="20000"/>
              </a:spcBef>
              <a:spcAft>
                <a:spcPct val="0"/>
              </a:spcAft>
              <a:buClr>
                <a:schemeClr val="folHlink"/>
              </a:buClr>
              <a:buSzPct val="80000"/>
              <a:buFont typeface="Wingdings" pitchFamily="2" charset="2"/>
              <a:buChar char="§"/>
              <a:defRPr sz="1800">
                <a:solidFill>
                  <a:schemeClr val="tx1"/>
                </a:solidFill>
                <a:latin typeface="+mn-lt"/>
              </a:defRPr>
            </a:lvl7pPr>
            <a:lvl8pPr marL="2970213" indent="-315913" algn="l" rtl="0" fontAlgn="base">
              <a:spcBef>
                <a:spcPct val="20000"/>
              </a:spcBef>
              <a:spcAft>
                <a:spcPct val="0"/>
              </a:spcAft>
              <a:buClr>
                <a:schemeClr val="folHlink"/>
              </a:buClr>
              <a:buSzPct val="80000"/>
              <a:buFont typeface="Wingdings" pitchFamily="2" charset="2"/>
              <a:buChar char="§"/>
              <a:defRPr sz="1800">
                <a:solidFill>
                  <a:schemeClr val="tx1"/>
                </a:solidFill>
                <a:latin typeface="+mn-lt"/>
              </a:defRPr>
            </a:lvl8pPr>
            <a:lvl9pPr marL="3427413" indent="-315913" algn="l" rtl="0" fontAlgn="base">
              <a:spcBef>
                <a:spcPct val="20000"/>
              </a:spcBef>
              <a:spcAft>
                <a:spcPct val="0"/>
              </a:spcAft>
              <a:buClr>
                <a:schemeClr val="folHlink"/>
              </a:buClr>
              <a:buSzPct val="80000"/>
              <a:buFont typeface="Wingdings" pitchFamily="2" charset="2"/>
              <a:buChar char="§"/>
              <a:defRPr sz="1800">
                <a:solidFill>
                  <a:schemeClr val="tx1"/>
                </a:solidFill>
                <a:latin typeface="+mn-lt"/>
              </a:defRPr>
            </a:lvl9pPr>
          </a:lstStyle>
          <a:p>
            <a:pPr marL="0" indent="0">
              <a:buNone/>
            </a:pPr>
            <a:r>
              <a:rPr lang="en-US" sz="2000" dirty="0">
                <a:latin typeface="+mj-lt"/>
                <a:cs typeface="Times New Roman" pitchFamily="18" charset="0"/>
              </a:rPr>
              <a:t>Less than linear scaling for a multiprocessor is failure</a:t>
            </a:r>
          </a:p>
        </p:txBody>
      </p:sp>
      <p:sp>
        <p:nvSpPr>
          <p:cNvPr id="11" name="Content Placeholder 3"/>
          <p:cNvSpPr txBox="1">
            <a:spLocks/>
          </p:cNvSpPr>
          <p:nvPr/>
        </p:nvSpPr>
        <p:spPr bwMode="auto">
          <a:xfrm>
            <a:off x="6125155" y="4648200"/>
            <a:ext cx="4437490" cy="1143000"/>
          </a:xfrm>
          <a:prstGeom prst="rect">
            <a:avLst/>
          </a:prstGeom>
          <a:solidFill>
            <a:schemeClr val="accent2">
              <a:lumMod val="40000"/>
              <a:lumOff val="60000"/>
            </a:schemeClr>
          </a:solidFill>
          <a:ln w="9525">
            <a:noFill/>
            <a:miter lim="800000"/>
            <a:headEnd/>
            <a:tailEnd/>
          </a:ln>
          <a:effectLst/>
        </p:spPr>
        <p:txBody>
          <a:bodyPr vert="horz" wrap="square" lIns="91440" tIns="45720" rIns="91440" bIns="45720" numCol="1" anchor="ctr" anchorCtr="0" compatLnSpc="1">
            <a:prstTxWarp prst="textNoShape">
              <a:avLst/>
            </a:prstTxWarp>
          </a:bodyPr>
          <a:lstStyle>
            <a:lvl1pPr marL="342900" indent="-342900" algn="l" rtl="0" fontAlgn="base">
              <a:spcBef>
                <a:spcPct val="20000"/>
              </a:spcBef>
              <a:spcAft>
                <a:spcPct val="0"/>
              </a:spcAft>
              <a:buClr>
                <a:schemeClr val="tx2"/>
              </a:buClr>
              <a:buSzPct val="70000"/>
              <a:buFont typeface="Wingdings" pitchFamily="2" charset="2"/>
              <a:buChar char="l"/>
              <a:defRPr sz="2800">
                <a:solidFill>
                  <a:schemeClr val="tx1"/>
                </a:solidFill>
                <a:latin typeface="+mn-lt"/>
                <a:ea typeface="+mn-ea"/>
                <a:cs typeface="+mn-cs"/>
              </a:defRPr>
            </a:lvl1pPr>
            <a:lvl2pPr marL="692150" indent="-347663" algn="l" rtl="0" fontAlgn="base">
              <a:spcBef>
                <a:spcPct val="20000"/>
              </a:spcBef>
              <a:spcAft>
                <a:spcPct val="0"/>
              </a:spcAft>
              <a:buClr>
                <a:schemeClr val="accent2"/>
              </a:buClr>
              <a:buSzPct val="70000"/>
              <a:buFont typeface="Wingdings" pitchFamily="2" charset="2"/>
              <a:buChar char="l"/>
              <a:defRPr sz="2400">
                <a:solidFill>
                  <a:schemeClr val="tx1"/>
                </a:solidFill>
                <a:latin typeface="+mn-lt"/>
              </a:defRPr>
            </a:lvl2pPr>
            <a:lvl3pPr marL="987425" indent="-293688" algn="l" rtl="0" fontAlgn="base">
              <a:spcBef>
                <a:spcPct val="20000"/>
              </a:spcBef>
              <a:spcAft>
                <a:spcPct val="0"/>
              </a:spcAft>
              <a:buClr>
                <a:schemeClr val="accent1"/>
              </a:buClr>
              <a:buSzPct val="70000"/>
              <a:buFont typeface="Wingdings" pitchFamily="2" charset="2"/>
              <a:buChar char="l"/>
              <a:defRPr sz="2000">
                <a:solidFill>
                  <a:schemeClr val="tx1"/>
                </a:solidFill>
                <a:latin typeface="+mn-lt"/>
              </a:defRPr>
            </a:lvl3pPr>
            <a:lvl4pPr marL="1281113" indent="-292100" algn="l" rtl="0" fontAlgn="base">
              <a:spcBef>
                <a:spcPct val="20000"/>
              </a:spcBef>
              <a:spcAft>
                <a:spcPct val="0"/>
              </a:spcAft>
              <a:buClr>
                <a:schemeClr val="tx2"/>
              </a:buClr>
              <a:buSzPct val="75000"/>
              <a:buFont typeface="Wingdings" pitchFamily="2" charset="2"/>
              <a:buChar char="§"/>
              <a:defRPr sz="1800">
                <a:solidFill>
                  <a:schemeClr val="tx1"/>
                </a:solidFill>
                <a:latin typeface="+mn-lt"/>
              </a:defRPr>
            </a:lvl4pPr>
            <a:lvl5pPr marL="1598613" indent="-315913" algn="l" rtl="0" fontAlgn="base">
              <a:spcBef>
                <a:spcPct val="20000"/>
              </a:spcBef>
              <a:spcAft>
                <a:spcPct val="0"/>
              </a:spcAft>
              <a:buClr>
                <a:schemeClr val="folHlink"/>
              </a:buClr>
              <a:buSzPct val="80000"/>
              <a:buFont typeface="Wingdings" pitchFamily="2" charset="2"/>
              <a:buChar char="§"/>
              <a:defRPr sz="1800">
                <a:solidFill>
                  <a:schemeClr val="tx1"/>
                </a:solidFill>
                <a:latin typeface="+mn-lt"/>
              </a:defRPr>
            </a:lvl5pPr>
            <a:lvl6pPr marL="2055813" indent="-315913" algn="l" rtl="0" fontAlgn="base">
              <a:spcBef>
                <a:spcPct val="20000"/>
              </a:spcBef>
              <a:spcAft>
                <a:spcPct val="0"/>
              </a:spcAft>
              <a:buClr>
                <a:schemeClr val="folHlink"/>
              </a:buClr>
              <a:buSzPct val="80000"/>
              <a:buFont typeface="Wingdings" pitchFamily="2" charset="2"/>
              <a:buChar char="§"/>
              <a:defRPr sz="1800">
                <a:solidFill>
                  <a:schemeClr val="tx1"/>
                </a:solidFill>
                <a:latin typeface="+mn-lt"/>
              </a:defRPr>
            </a:lvl6pPr>
            <a:lvl7pPr marL="2513013" indent="-315913" algn="l" rtl="0" fontAlgn="base">
              <a:spcBef>
                <a:spcPct val="20000"/>
              </a:spcBef>
              <a:spcAft>
                <a:spcPct val="0"/>
              </a:spcAft>
              <a:buClr>
                <a:schemeClr val="folHlink"/>
              </a:buClr>
              <a:buSzPct val="80000"/>
              <a:buFont typeface="Wingdings" pitchFamily="2" charset="2"/>
              <a:buChar char="§"/>
              <a:defRPr sz="1800">
                <a:solidFill>
                  <a:schemeClr val="tx1"/>
                </a:solidFill>
                <a:latin typeface="+mn-lt"/>
              </a:defRPr>
            </a:lvl7pPr>
            <a:lvl8pPr marL="2970213" indent="-315913" algn="l" rtl="0" fontAlgn="base">
              <a:spcBef>
                <a:spcPct val="20000"/>
              </a:spcBef>
              <a:spcAft>
                <a:spcPct val="0"/>
              </a:spcAft>
              <a:buClr>
                <a:schemeClr val="folHlink"/>
              </a:buClr>
              <a:buSzPct val="80000"/>
              <a:buFont typeface="Wingdings" pitchFamily="2" charset="2"/>
              <a:buChar char="§"/>
              <a:defRPr sz="1800">
                <a:solidFill>
                  <a:schemeClr val="tx1"/>
                </a:solidFill>
                <a:latin typeface="+mn-lt"/>
              </a:defRPr>
            </a:lvl8pPr>
            <a:lvl9pPr marL="3427413" indent="-315913" algn="l" rtl="0" fontAlgn="base">
              <a:spcBef>
                <a:spcPct val="20000"/>
              </a:spcBef>
              <a:spcAft>
                <a:spcPct val="0"/>
              </a:spcAft>
              <a:buClr>
                <a:schemeClr val="folHlink"/>
              </a:buClr>
              <a:buSzPct val="80000"/>
              <a:buFont typeface="Wingdings" pitchFamily="2" charset="2"/>
              <a:buChar char="§"/>
              <a:defRPr sz="1800">
                <a:solidFill>
                  <a:schemeClr val="tx1"/>
                </a:solidFill>
                <a:latin typeface="+mn-lt"/>
              </a:defRPr>
            </a:lvl9pPr>
          </a:lstStyle>
          <a:p>
            <a:pPr marL="0" indent="0">
              <a:lnSpc>
                <a:spcPct val="90000"/>
              </a:lnSpc>
              <a:buNone/>
            </a:pPr>
            <a:r>
              <a:rPr lang="en-US" sz="2000" dirty="0">
                <a:latin typeface="+mj-lt"/>
                <a:cs typeface="Times New Roman" pitchFamily="18" charset="0"/>
              </a:rPr>
              <a:t>Even sub-linear speedups are beneficial as long as you beat the sequential on a watt-to-watt basis</a:t>
            </a:r>
          </a:p>
        </p:txBody>
      </p:sp>
      <p:sp>
        <p:nvSpPr>
          <p:cNvPr id="12" name="Right Arrow 11"/>
          <p:cNvSpPr/>
          <p:nvPr/>
        </p:nvSpPr>
        <p:spPr>
          <a:xfrm>
            <a:off x="5662612" y="5113734"/>
            <a:ext cx="457200" cy="152400"/>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p:cNvSpPr>
            <a:spLocks noGrp="1"/>
          </p:cNvSpPr>
          <p:nvPr>
            <p:ph type="sldNum" sz="quarter" idx="12"/>
          </p:nvPr>
        </p:nvSpPr>
        <p:spPr/>
        <p:txBody>
          <a:bodyPr/>
          <a:lstStyle/>
          <a:p>
            <a:fld id="{D3CBA5F2-BA81-4598-939D-5BFFBD4009F6}" type="slidenum">
              <a:rPr lang="en-US" altLang="en-US" smtClean="0"/>
              <a:pPr/>
              <a:t>97</a:t>
            </a:fld>
            <a:endParaRPr lang="en-US" altLang="en-US"/>
          </a:p>
        </p:txBody>
      </p:sp>
      <p:sp>
        <p:nvSpPr>
          <p:cNvPr id="7" name="Rectangle 6"/>
          <p:cNvSpPr/>
          <p:nvPr/>
        </p:nvSpPr>
        <p:spPr>
          <a:xfrm>
            <a:off x="1752248" y="2040758"/>
            <a:ext cx="2892267" cy="369332"/>
          </a:xfrm>
          <a:prstGeom prst="rect">
            <a:avLst/>
          </a:prstGeom>
          <a:solidFill>
            <a:srgbClr val="FFC000"/>
          </a:solidFill>
        </p:spPr>
        <p:txBody>
          <a:bodyPr wrap="none">
            <a:spAutoFit/>
          </a:bodyPr>
          <a:lstStyle/>
          <a:p>
            <a:r>
              <a:rPr lang="en-US" dirty="0">
                <a:latin typeface="+mj-lt"/>
              </a:rPr>
              <a:t>Yesterday’s school of thought</a:t>
            </a:r>
          </a:p>
        </p:txBody>
      </p:sp>
      <p:sp>
        <p:nvSpPr>
          <p:cNvPr id="13" name="Rectangle 12"/>
          <p:cNvSpPr/>
          <p:nvPr/>
        </p:nvSpPr>
        <p:spPr>
          <a:xfrm>
            <a:off x="1752248" y="4278868"/>
            <a:ext cx="2892267" cy="369332"/>
          </a:xfrm>
          <a:prstGeom prst="rect">
            <a:avLst/>
          </a:prstGeom>
          <a:solidFill>
            <a:srgbClr val="FFC000"/>
          </a:solidFill>
        </p:spPr>
        <p:txBody>
          <a:bodyPr wrap="none">
            <a:spAutoFit/>
          </a:bodyPr>
          <a:lstStyle/>
          <a:p>
            <a:r>
              <a:rPr lang="en-US" dirty="0">
                <a:latin typeface="+mj-lt"/>
              </a:rPr>
              <a:t>Yesterday’s school of thought</a:t>
            </a:r>
          </a:p>
        </p:txBody>
      </p:sp>
      <p:sp>
        <p:nvSpPr>
          <p:cNvPr id="14" name="Rectangle 13"/>
          <p:cNvSpPr/>
          <p:nvPr/>
        </p:nvSpPr>
        <p:spPr>
          <a:xfrm>
            <a:off x="6119813" y="2040758"/>
            <a:ext cx="1300677" cy="369332"/>
          </a:xfrm>
          <a:prstGeom prst="rect">
            <a:avLst/>
          </a:prstGeom>
          <a:solidFill>
            <a:srgbClr val="FFC000"/>
          </a:solidFill>
        </p:spPr>
        <p:txBody>
          <a:bodyPr wrap="none">
            <a:spAutoFit/>
          </a:bodyPr>
          <a:lstStyle/>
          <a:p>
            <a:r>
              <a:rPr lang="en-US" dirty="0">
                <a:latin typeface="+mj-lt"/>
              </a:rPr>
              <a:t>Today’s take</a:t>
            </a:r>
          </a:p>
        </p:txBody>
      </p:sp>
      <p:sp>
        <p:nvSpPr>
          <p:cNvPr id="15" name="Rectangle 14"/>
          <p:cNvSpPr/>
          <p:nvPr/>
        </p:nvSpPr>
        <p:spPr>
          <a:xfrm>
            <a:off x="6119813" y="4278868"/>
            <a:ext cx="1300677" cy="369332"/>
          </a:xfrm>
          <a:prstGeom prst="rect">
            <a:avLst/>
          </a:prstGeom>
          <a:solidFill>
            <a:srgbClr val="FFC000"/>
          </a:solidFill>
        </p:spPr>
        <p:txBody>
          <a:bodyPr wrap="none">
            <a:spAutoFit/>
          </a:bodyPr>
          <a:lstStyle/>
          <a:p>
            <a:r>
              <a:rPr lang="en-US" dirty="0">
                <a:latin typeface="+mj-lt"/>
              </a:rPr>
              <a:t>Today’s take</a:t>
            </a:r>
          </a:p>
        </p:txBody>
      </p:sp>
      <p:sp>
        <p:nvSpPr>
          <p:cNvPr id="16" name="Oval 15">
            <a:extLst>
              <a:ext uri="{FF2B5EF4-FFF2-40B4-BE49-F238E27FC236}">
                <a16:creationId xmlns:a16="http://schemas.microsoft.com/office/drawing/2014/main" id="{4F0A164A-39FF-439C-8008-3FFA4637FD55}"/>
              </a:ext>
            </a:extLst>
          </p:cNvPr>
          <p:cNvSpPr/>
          <p:nvPr/>
        </p:nvSpPr>
        <p:spPr>
          <a:xfrm>
            <a:off x="6067622" y="856886"/>
            <a:ext cx="120316" cy="12031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322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bg/>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bg/>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par>
                                <p:cTn id="37" presetID="1" presetClass="exit" presetSubtype="0" fill="hold" grpId="0" nodeType="withEffect">
                                  <p:stCondLst>
                                    <p:cond delay="0"/>
                                  </p:stCondLst>
                                  <p:childTnLst>
                                    <p:set>
                                      <p:cBhvr>
                                        <p:cTn id="38" dur="1" fill="hold">
                                          <p:stCondLst>
                                            <p:cond delay="0"/>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P spid="4" grpId="0" uiExpand="1" build="p" animBg="1"/>
      <p:bldP spid="6" grpId="0" animBg="1"/>
      <p:bldP spid="10" grpId="0" animBg="1"/>
      <p:bldP spid="11" grpId="0" animBg="1"/>
      <p:bldP spid="12" grpId="0" animBg="1"/>
      <p:bldP spid="7" grpId="0" animBg="1"/>
      <p:bldP spid="13" grpId="0" animBg="1"/>
      <p:bldP spid="14" grpId="0" animBg="1"/>
      <p:bldP spid="15" grpId="0" animBg="1"/>
      <p:bldP spid="16" grpId="0" animBg="1"/>
    </p:bldLst>
  </p:timing>
</p:sld>
</file>

<file path=ppt/slides/slide9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86115" name="Rectangle 1027"/>
          <p:cNvSpPr>
            <a:spLocks noGrp="1" noChangeArrowheads="1"/>
          </p:cNvSpPr>
          <p:nvPr>
            <p:ph type="title"/>
          </p:nvPr>
        </p:nvSpPr>
        <p:spPr>
          <a:solidFill>
            <a:schemeClr val="accent1">
              <a:lumMod val="50000"/>
            </a:schemeClr>
          </a:solidFill>
        </p:spPr>
        <p:txBody>
          <a:bodyPr vert="horz" lIns="91440" tIns="45720" rIns="91440" bIns="45720" rtlCol="0" anchor="ctr">
            <a:normAutofit/>
          </a:bodyPr>
          <a:lstStyle/>
          <a:p>
            <a:r>
              <a:rPr lang="en-US" dirty="0"/>
              <a:t>Conventional Wisdom in Computer Architecture</a:t>
            </a:r>
          </a:p>
        </p:txBody>
      </p:sp>
      <p:sp>
        <p:nvSpPr>
          <p:cNvPr id="3" name="Slide Number Placeholder 2"/>
          <p:cNvSpPr>
            <a:spLocks noGrp="1"/>
          </p:cNvSpPr>
          <p:nvPr>
            <p:ph type="sldNum" sz="quarter" idx="12"/>
          </p:nvPr>
        </p:nvSpPr>
        <p:spPr/>
        <p:txBody>
          <a:bodyPr/>
          <a:lstStyle/>
          <a:p>
            <a:fld id="{04A7C484-7E24-447E-8CB0-5149A4D34DEF}" type="slidenum">
              <a:rPr lang="en-US" altLang="en-US" smtClean="0"/>
              <a:pPr/>
              <a:t>98</a:t>
            </a:fld>
            <a:endParaRPr lang="en-US" altLang="en-US" dirty="0"/>
          </a:p>
        </p:txBody>
      </p:sp>
      <p:sp>
        <p:nvSpPr>
          <p:cNvPr id="986114" name="Rectangle 1026"/>
          <p:cNvSpPr>
            <a:spLocks noGrp="1" noChangeArrowheads="1"/>
          </p:cNvSpPr>
          <p:nvPr>
            <p:ph idx="4294967295"/>
          </p:nvPr>
        </p:nvSpPr>
        <p:spPr>
          <a:xfrm>
            <a:off x="231775" y="1495425"/>
            <a:ext cx="11960225" cy="4932363"/>
          </a:xfrm>
        </p:spPr>
        <p:txBody>
          <a:bodyPr/>
          <a:lstStyle/>
          <a:p>
            <a:pPr marL="342900" indent="-342900"/>
            <a:r>
              <a:rPr lang="en-US" sz="1800" dirty="0"/>
              <a:t>Old: Transistors expensive; Power is free </a:t>
            </a:r>
          </a:p>
          <a:p>
            <a:pPr marL="342900" indent="-342900"/>
            <a:r>
              <a:rPr lang="en-US" sz="1800" dirty="0"/>
              <a:t>New: Transistors free; Power management very tricky </a:t>
            </a:r>
            <a:br>
              <a:rPr lang="en-US" sz="1800" dirty="0"/>
            </a:br>
            <a:r>
              <a:rPr lang="en-US" sz="1800" dirty="0"/>
              <a:t>(consequences, “lots of power”: heat to be dissipated &amp; battery management)</a:t>
            </a:r>
            <a:br>
              <a:rPr lang="en-US" sz="1800" dirty="0"/>
            </a:br>
            <a:br>
              <a:rPr lang="en-US" sz="1800" dirty="0"/>
            </a:br>
            <a:br>
              <a:rPr lang="en-US" sz="1800" dirty="0"/>
            </a:br>
            <a:endParaRPr lang="en-US" sz="1400" dirty="0"/>
          </a:p>
          <a:p>
            <a:pPr marL="342900" indent="-342900"/>
            <a:r>
              <a:rPr lang="en-US" sz="1800" dirty="0"/>
              <a:t>Old: Math is slow; Memory access is fast</a:t>
            </a:r>
          </a:p>
          <a:p>
            <a:pPr marL="344488" indent="-344488"/>
            <a:r>
              <a:rPr lang="en-US" sz="1800" dirty="0"/>
              <a:t>New: Math is fast; Memory slow (1</a:t>
            </a:r>
            <a:r>
              <a:rPr lang="en-US" sz="1800" dirty="0">
                <a:cs typeface="Times New Roman" pitchFamily="18" charset="0"/>
              </a:rPr>
              <a:t>20 cycles for DRAM</a:t>
            </a:r>
            <a:r>
              <a:rPr lang="en-US" sz="1800" dirty="0"/>
              <a:t> </a:t>
            </a:r>
            <a:br>
              <a:rPr lang="en-US" sz="1800" dirty="0"/>
            </a:br>
            <a:r>
              <a:rPr lang="en-US" sz="1800" dirty="0">
                <a:cs typeface="Times New Roman" pitchFamily="18" charset="0"/>
              </a:rPr>
              <a:t>memory access, 1 cycle for pipelined FMA)</a:t>
            </a:r>
            <a:br>
              <a:rPr lang="en-US" sz="1800" dirty="0"/>
            </a:br>
            <a:br>
              <a:rPr lang="en-US" sz="1800" dirty="0"/>
            </a:br>
            <a:br>
              <a:rPr lang="en-US" sz="1800" dirty="0"/>
            </a:br>
            <a:endParaRPr lang="en-US" sz="1800" dirty="0"/>
          </a:p>
          <a:p>
            <a:endParaRPr lang="en-US" sz="1400" dirty="0"/>
          </a:p>
          <a:p>
            <a:pPr marL="342900" indent="-342900"/>
            <a:r>
              <a:rPr lang="en-US" sz="1800" dirty="0"/>
              <a:t>Old: Increasing Instruction Level Parallelism</a:t>
            </a:r>
            <a:br>
              <a:rPr lang="en-US" sz="1800" dirty="0"/>
            </a:br>
            <a:r>
              <a:rPr lang="en-US" sz="1800" dirty="0"/>
              <a:t>hardware and compilers (Out-of-order, speculation, VLIW, …)</a:t>
            </a:r>
          </a:p>
          <a:p>
            <a:pPr marL="342900" indent="-342900"/>
            <a:r>
              <a:rPr lang="en-US" sz="1800" dirty="0"/>
              <a:t>New: ILP sees diminishing returns; non-ILP parallelism pursued </a:t>
            </a:r>
          </a:p>
          <a:p>
            <a:pPr lvl="1" indent="-342900"/>
            <a:endParaRPr lang="en-US" sz="1400" dirty="0"/>
          </a:p>
        </p:txBody>
      </p:sp>
      <p:sp>
        <p:nvSpPr>
          <p:cNvPr id="2" name="TextBox 1"/>
          <p:cNvSpPr txBox="1"/>
          <p:nvPr/>
        </p:nvSpPr>
        <p:spPr>
          <a:xfrm>
            <a:off x="9269390" y="1249515"/>
            <a:ext cx="461665" cy="1182503"/>
          </a:xfrm>
          <a:prstGeom prst="rect">
            <a:avLst/>
          </a:prstGeom>
          <a:noFill/>
        </p:spPr>
        <p:txBody>
          <a:bodyPr vert="vert270" wrap="none" rtlCol="0">
            <a:spAutoFit/>
          </a:bodyPr>
          <a:lstStyle/>
          <a:p>
            <a:r>
              <a:rPr lang="en-US" b="1" dirty="0">
                <a:solidFill>
                  <a:srgbClr val="0070C0"/>
                </a:solidFill>
              </a:rPr>
              <a:t>Power Wall</a:t>
            </a:r>
          </a:p>
        </p:txBody>
      </p:sp>
      <p:sp>
        <p:nvSpPr>
          <p:cNvPr id="5" name="TextBox 4"/>
          <p:cNvSpPr txBox="1"/>
          <p:nvPr/>
        </p:nvSpPr>
        <p:spPr>
          <a:xfrm>
            <a:off x="9267509" y="2858140"/>
            <a:ext cx="461665" cy="1393074"/>
          </a:xfrm>
          <a:prstGeom prst="rect">
            <a:avLst/>
          </a:prstGeom>
          <a:noFill/>
        </p:spPr>
        <p:txBody>
          <a:bodyPr vert="vert270" wrap="none" rtlCol="0">
            <a:spAutoFit/>
          </a:bodyPr>
          <a:lstStyle/>
          <a:p>
            <a:r>
              <a:rPr lang="en-US" b="1" dirty="0">
                <a:solidFill>
                  <a:srgbClr val="0070C0"/>
                </a:solidFill>
              </a:rPr>
              <a:t>Memory Wall</a:t>
            </a:r>
          </a:p>
        </p:txBody>
      </p:sp>
      <p:sp>
        <p:nvSpPr>
          <p:cNvPr id="6" name="TextBox 5"/>
          <p:cNvSpPr txBox="1"/>
          <p:nvPr/>
        </p:nvSpPr>
        <p:spPr>
          <a:xfrm>
            <a:off x="9267509" y="5192403"/>
            <a:ext cx="461665" cy="855042"/>
          </a:xfrm>
          <a:prstGeom prst="rect">
            <a:avLst/>
          </a:prstGeom>
          <a:noFill/>
        </p:spPr>
        <p:txBody>
          <a:bodyPr vert="vert270" wrap="none" rtlCol="0">
            <a:spAutoFit/>
          </a:bodyPr>
          <a:lstStyle/>
          <a:p>
            <a:r>
              <a:rPr lang="en-US" b="1" dirty="0">
                <a:solidFill>
                  <a:srgbClr val="0070C0"/>
                </a:solidFill>
              </a:rPr>
              <a:t>ILP Wall</a:t>
            </a:r>
          </a:p>
        </p:txBody>
      </p:sp>
      <p:sp>
        <p:nvSpPr>
          <p:cNvPr id="9" name="Oval 8"/>
          <p:cNvSpPr/>
          <p:nvPr/>
        </p:nvSpPr>
        <p:spPr>
          <a:xfrm>
            <a:off x="6067622" y="856886"/>
            <a:ext cx="120316" cy="12031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0459398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9"/>
                                          </p:stCondLst>
                                        </p:cTn>
                                        <p:tgtEl>
                                          <p:spTgt spid="98611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9"/>
                                          </p:stCondLst>
                                        </p:cTn>
                                        <p:tgtEl>
                                          <p:spTgt spid="98611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9"/>
                                          </p:stCondLst>
                                        </p:cTn>
                                        <p:tgtEl>
                                          <p:spTgt spid="986114">
                                            <p:txEl>
                                              <p:pRg st="2" end="2"/>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9"/>
                                          </p:stCondLst>
                                        </p:cTn>
                                        <p:tgtEl>
                                          <p:spTgt spid="98611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9"/>
                                          </p:stCondLst>
                                        </p:cTn>
                                        <p:tgtEl>
                                          <p:spTgt spid="986114">
                                            <p:txEl>
                                              <p:pRg st="5" end="5"/>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9"/>
                                          </p:stCondLst>
                                        </p:cTn>
                                        <p:tgtEl>
                                          <p:spTgt spid="986114">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6"/>
                                        </p:tgtEl>
                                        <p:attrNameLst>
                                          <p:attrName>style.visibility</p:attrName>
                                        </p:attrNameLst>
                                      </p:cBhvr>
                                      <p:to>
                                        <p:strVal val="visible"/>
                                      </p:to>
                                    </p:set>
                                  </p:childTnLst>
                                </p:cTn>
                              </p:par>
                              <p:par>
                                <p:cTn id="33" presetID="1" presetClass="exit" presetSubtype="0" fill="hold" grpId="0" nodeType="withEffect">
                                  <p:stCondLst>
                                    <p:cond delay="0"/>
                                  </p:stCondLst>
                                  <p:childTnLst>
                                    <p:set>
                                      <p:cBhvr>
                                        <p:cTn id="34"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6114" grpId="0" uiExpand="1" build="p" autoUpdateAnimBg="0"/>
      <p:bldP spid="2" grpId="0"/>
      <p:bldP spid="5" grpId="0"/>
      <p:bldP spid="6" grpId="0"/>
      <p:bldP spid="9" grpId="0" animBg="1"/>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a:p>
            <a:endParaRPr lang="en-US" dirty="0"/>
          </a:p>
          <a:p>
            <a:endParaRPr lang="en-US" dirty="0"/>
          </a:p>
          <a:p>
            <a:r>
              <a:rPr lang="en-US" dirty="0"/>
              <a:t>Just a bunch of bad news…</a:t>
            </a:r>
          </a:p>
          <a:p>
            <a:endParaRPr lang="en-US" dirty="0"/>
          </a:p>
          <a:p>
            <a:endParaRPr lang="en-US" dirty="0"/>
          </a:p>
          <a:p>
            <a:r>
              <a:rPr lang="en-US" dirty="0"/>
              <a:t>OK, now what?</a:t>
            </a:r>
          </a:p>
          <a:p>
            <a:endParaRPr lang="en-US" dirty="0"/>
          </a:p>
          <a:p>
            <a:endParaRPr lang="en-US" dirty="0"/>
          </a:p>
          <a:p>
            <a:endParaRPr lang="en-US" dirty="0"/>
          </a:p>
        </p:txBody>
      </p:sp>
      <p:sp>
        <p:nvSpPr>
          <p:cNvPr id="4" name="Slide Number Placeholder 3"/>
          <p:cNvSpPr>
            <a:spLocks noGrp="1"/>
          </p:cNvSpPr>
          <p:nvPr>
            <p:ph type="sldNum" sz="quarter" idx="12"/>
          </p:nvPr>
        </p:nvSpPr>
        <p:spPr/>
        <p:txBody>
          <a:bodyPr/>
          <a:lstStyle/>
          <a:p>
            <a:fld id="{04A7C484-7E24-447E-8CB0-5149A4D34DEF}" type="slidenum">
              <a:rPr lang="en-US" altLang="en-US" smtClean="0"/>
              <a:pPr/>
              <a:t>99</a:t>
            </a:fld>
            <a:endParaRPr lang="en-US" altLang="en-US"/>
          </a:p>
        </p:txBody>
      </p:sp>
    </p:spTree>
    <p:extLst>
      <p:ext uri="{BB962C8B-B14F-4D97-AF65-F5344CB8AC3E}">
        <p14:creationId xmlns:p14="http://schemas.microsoft.com/office/powerpoint/2010/main" val="4100802068"/>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Mai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4.pptx" id="{E71FD5FE-4702-439D-898E-DFF52B56CE8E}" vid="{2AED60D7-16AB-4674-BBCD-2532FAE877C5}"/>
    </a:ext>
  </a:extLst>
</a:theme>
</file>

<file path=ppt/theme/theme3.xml><?xml version="1.0" encoding="utf-8"?>
<a:theme xmlns:a="http://schemas.openxmlformats.org/drawingml/2006/main" name="1_Mai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4.pptx" id="{E71FD5FE-4702-439D-898E-DFF52B56CE8E}" vid="{2AED60D7-16AB-4674-BBCD-2532FAE877C5}"/>
    </a:ext>
  </a:extLst>
</a:theme>
</file>

<file path=ppt/theme/theme4.xml><?xml version="1.0" encoding="utf-8"?>
<a:theme xmlns:a="http://schemas.openxmlformats.org/drawingml/2006/main" name="2_Mai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4.pptx" id="{E71FD5FE-4702-439D-898E-DFF52B56CE8E}" vid="{2AED60D7-16AB-4674-BBCD-2532FAE877C5}"/>
    </a:ext>
  </a:extLst>
</a:theme>
</file>

<file path=ppt/theme/theme5.xml><?xml version="1.0" encoding="utf-8"?>
<a:theme xmlns:a="http://schemas.openxmlformats.org/drawingml/2006/main" name="3_Mai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4.pptx" id="{E71FD5FE-4702-439D-898E-DFF52B56CE8E}" vid="{2AED60D7-16AB-4674-BBCD-2532FAE877C5}"/>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emplate/>
  <TotalTime>13225</TotalTime>
  <Words>10943</Words>
  <Application>Microsoft Office PowerPoint</Application>
  <PresentationFormat>Widescreen</PresentationFormat>
  <Paragraphs>1629</Paragraphs>
  <Slides>108</Slides>
  <Notes>53</Notes>
  <HiddenSlides>0</HiddenSlides>
  <MMClips>0</MMClips>
  <ScaleCrop>false</ScaleCrop>
  <HeadingPairs>
    <vt:vector size="8" baseType="variant">
      <vt:variant>
        <vt:lpstr>Fonts Used</vt:lpstr>
      </vt:variant>
      <vt:variant>
        <vt:i4>9</vt:i4>
      </vt:variant>
      <vt:variant>
        <vt:lpstr>Theme</vt:lpstr>
      </vt:variant>
      <vt:variant>
        <vt:i4>5</vt:i4>
      </vt:variant>
      <vt:variant>
        <vt:lpstr>Embedded OLE Servers</vt:lpstr>
      </vt:variant>
      <vt:variant>
        <vt:i4>1</vt:i4>
      </vt:variant>
      <vt:variant>
        <vt:lpstr>Slide Titles</vt:lpstr>
      </vt:variant>
      <vt:variant>
        <vt:i4>108</vt:i4>
      </vt:variant>
    </vt:vector>
  </HeadingPairs>
  <TitlesOfParts>
    <vt:vector size="123" baseType="lpstr">
      <vt:lpstr>Arial</vt:lpstr>
      <vt:lpstr>Calibri</vt:lpstr>
      <vt:lpstr>Calibri Light</vt:lpstr>
      <vt:lpstr>Cambria Math</vt:lpstr>
      <vt:lpstr>Consolas</vt:lpstr>
      <vt:lpstr>Courier New</vt:lpstr>
      <vt:lpstr>Segoe UI Semibold</vt:lpstr>
      <vt:lpstr>Tahoma</vt:lpstr>
      <vt:lpstr>Wingdings</vt:lpstr>
      <vt:lpstr>Custom Design</vt:lpstr>
      <vt:lpstr>Main</vt:lpstr>
      <vt:lpstr>1_Main</vt:lpstr>
      <vt:lpstr>2_Main</vt:lpstr>
      <vt:lpstr>3_Main</vt:lpstr>
      <vt:lpstr>Microsoft Excel Worksheet</vt:lpstr>
      <vt:lpstr>ME759 High Performance Computing for Applications in Engineering  [Spring 2021] </vt:lpstr>
      <vt:lpstr>Cartoon of the day</vt:lpstr>
      <vt:lpstr>PowerPoint Presentation</vt:lpstr>
      <vt:lpstr>Before we get started…</vt:lpstr>
      <vt:lpstr>Opportunity for independent study/research volunteering</vt:lpstr>
      <vt:lpstr>The Caching Landscape in the Memory Hierarchy</vt:lpstr>
      <vt:lpstr>Example [using CAE’s tux-103]</vt:lpstr>
      <vt:lpstr>Revisiting an old slide [hopefully it makes better sense now]</vt:lpstr>
      <vt:lpstr>We’ve done memory reads. What about writes?</vt:lpstr>
      <vt:lpstr>Cache performance metrics [a nomenclature matter]</vt:lpstr>
      <vt:lpstr>People Talk Miss Rate, Not Hit Rate</vt:lpstr>
      <vt:lpstr>Writing Cache Friendly Code: Rules of Thumb (more to come)</vt:lpstr>
      <vt:lpstr>Other performance rule of thumb</vt:lpstr>
      <vt:lpstr>Approaching the task of programming</vt:lpstr>
      <vt:lpstr>The “Memory Mountain” Experiment</vt:lpstr>
      <vt:lpstr>Memory Mountain Test Function</vt:lpstr>
      <vt:lpstr>The Memory Mountain [2008]</vt:lpstr>
      <vt:lpstr>The Memory Mountain [2014]</vt:lpstr>
      <vt:lpstr>Cache Capacity Effects from Memory Mountain</vt:lpstr>
      <vt:lpstr>The “Memory Mountain” experiment: closing thoughts</vt:lpstr>
      <vt:lpstr>Looking ahead</vt:lpstr>
      <vt:lpstr>Rearranging loops to improve spatial locality</vt:lpstr>
      <vt:lpstr>Layout of C Arrays in Memory (review)</vt:lpstr>
      <vt:lpstr>Matrix Multiplication Example</vt:lpstr>
      <vt:lpstr>Miss Rate Analysis for Matrix Multiply</vt:lpstr>
      <vt:lpstr>Matrix Multiplication (ijk)</vt:lpstr>
      <vt:lpstr>Matrix Multiplication (jik)</vt:lpstr>
      <vt:lpstr>Matrix Multiplication (kij)</vt:lpstr>
      <vt:lpstr>Matrix Multiplication (ikj)</vt:lpstr>
      <vt:lpstr>Matrix Multiplication (jki)</vt:lpstr>
      <vt:lpstr>Matrix Multiplication (kji)</vt:lpstr>
      <vt:lpstr>Summary of Matrix Multiplication</vt:lpstr>
      <vt:lpstr>2008-era Matrix Multiply Performance</vt:lpstr>
      <vt:lpstr>2014-era Matrix Multiply Performance</vt:lpstr>
      <vt:lpstr>New Topic: Virtual Memory</vt:lpstr>
      <vt:lpstr>Why talk about “Virtual Memory”?</vt:lpstr>
      <vt:lpstr>Why talk about “Virtual Memory”?</vt:lpstr>
      <vt:lpstr>Motivating Questions/Issues [1/3]</vt:lpstr>
      <vt:lpstr>Motivating Questions/Issues [2/3]</vt:lpstr>
      <vt:lpstr>Motivating Questions/Issues [3/3]</vt:lpstr>
      <vt:lpstr>Preamble, Virtual Memory</vt:lpstr>
      <vt:lpstr>Virtual vs. Physical Memory</vt:lpstr>
      <vt:lpstr>Why do we like Virtual Memory?</vt:lpstr>
      <vt:lpstr>The Virtual Memory: its structure, and how it changes during execution [How perceived by compiler &amp; runtime]</vt:lpstr>
      <vt:lpstr>Anatomy of the Stack</vt:lpstr>
      <vt:lpstr>Virtual Memory: The Page Table</vt:lpstr>
      <vt:lpstr>Anatomy of a Virtual Memory Address</vt:lpstr>
      <vt:lpstr>Anatomy of a Virtual Memory Address</vt:lpstr>
      <vt:lpstr>The Translation Process</vt:lpstr>
      <vt:lpstr>Comments on the Page Table (PT): Preamble to TLB</vt:lpstr>
      <vt:lpstr>The TLB [Translation Lookaside Buffer] [1/2]</vt:lpstr>
      <vt:lpstr>Illustration: The role of the TLB</vt:lpstr>
      <vt:lpstr>The TLB [Translation Lookaside Buffer] [2/2]</vt:lpstr>
      <vt:lpstr>Quick side-trip, speed of memory</vt:lpstr>
      <vt:lpstr>Memory Access: The Big Picture, Includes Cache</vt:lpstr>
      <vt:lpstr>Quiz: on the likelihood of a “miss”</vt:lpstr>
      <vt:lpstr>Quiz: Chop time for Cache read→ Virtual or Physical address?</vt:lpstr>
      <vt:lpstr>Memory-related aspects: various other tidbits </vt:lpstr>
      <vt:lpstr>Virtual vs. Physical memories: how their size comes into play</vt:lpstr>
      <vt:lpstr>Case 1: Assume 2GB MB of RAM (my slim laptop)</vt:lpstr>
      <vt:lpstr>The Clean/Dirty Bit &amp; the concept of Page Fault</vt:lpstr>
      <vt:lpstr>Case 2: Assume 16 GB of RAM (beefy workstation)</vt:lpstr>
      <vt:lpstr>[Short Topic] gdb/VS Pointers: Pointing In Virtual or Physical Memory?</vt:lpstr>
      <vt:lpstr>[Short Topic] The Unit of Address Resolution</vt:lpstr>
      <vt:lpstr>[New Short Topic] Difference between thread and process</vt:lpstr>
      <vt:lpstr>In the weeds… A matter of semantics</vt:lpstr>
      <vt:lpstr>[New Short Topic] The 32 to 64 bit migration (1/2)</vt:lpstr>
      <vt:lpstr>The 32 to 64 Bit Migration (2/2)</vt:lpstr>
      <vt:lpstr>Example [using CAE’s tux-103]</vt:lpstr>
      <vt:lpstr>[New Short Topic] The size of the frame/page</vt:lpstr>
      <vt:lpstr>The size of the frame/page</vt:lpstr>
      <vt:lpstr>The size of page/frame</vt:lpstr>
      <vt:lpstr>Departing thoughts, memory aspects</vt:lpstr>
      <vt:lpstr>Side-trip: Using C/C++ in this class</vt:lpstr>
      <vt:lpstr>Parallel computing: why, and why now?</vt:lpstr>
      <vt:lpstr>Acknowledgements</vt:lpstr>
      <vt:lpstr>Argument made in this segment of the course</vt:lpstr>
      <vt:lpstr>Main causes for sequential computing speed stalling</vt:lpstr>
      <vt:lpstr>Memory Wall</vt:lpstr>
      <vt:lpstr>Memory Latencies [typical server and mobile computers]</vt:lpstr>
      <vt:lpstr>Memory Speed: Widening of the Processor-DRAM Performance Gap</vt:lpstr>
      <vt:lpstr>Memory Latency vs. Memory Bandwidth</vt:lpstr>
      <vt:lpstr>Memory Latency vs. Memory Bandwidth</vt:lpstr>
      <vt:lpstr>Latency vs. Bandwidth: Recent Evolution of Speed Gains</vt:lpstr>
      <vt:lpstr>Memory Wall, Conclusions [IMPORTANT SLIDE]</vt:lpstr>
      <vt:lpstr>Memory Wall, Conclusions [IMPORTANT SLIDE]</vt:lpstr>
      <vt:lpstr>The next wall: Instruction Level Parallelism (ILP)</vt:lpstr>
      <vt:lpstr>Intel Haswell example: ILP elicits very complex microarchitecture</vt:lpstr>
      <vt:lpstr>Sample Pipeline Depths</vt:lpstr>
      <vt:lpstr>The ILP Wall</vt:lpstr>
      <vt:lpstr>The ugly head of speculative execution</vt:lpstr>
      <vt:lpstr>[The last wall] The Power Wall</vt:lpstr>
      <vt:lpstr>The Power Wall</vt:lpstr>
      <vt:lpstr>Dennard’s Scaling: Making Moore’s Law Useful</vt:lpstr>
      <vt:lpstr>The “dark silicon”</vt:lpstr>
      <vt:lpstr>One slide detour: “spending energy” rates</vt:lpstr>
      <vt:lpstr>Shift in Perception</vt:lpstr>
      <vt:lpstr>Conventional Wisdom in Computer Architecture</vt:lpstr>
      <vt:lpstr>PowerPoint Presentation</vt:lpstr>
      <vt:lpstr>Another quote of the day</vt:lpstr>
      <vt:lpstr>The bright spot</vt:lpstr>
      <vt:lpstr>Good news: number of transistors going up</vt:lpstr>
      <vt:lpstr>Moore’s Law (1965)</vt:lpstr>
      <vt:lpstr>Moore’s Law</vt:lpstr>
      <vt:lpstr>PowerPoint Presentation</vt:lpstr>
      <vt:lpstr>Moving to the processor: transistor counts per microprocessor</vt:lpstr>
      <vt:lpstr>Intel Roadmap [or other folks’ roadmap]</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 Negrut</dc:creator>
  <cp:lastModifiedBy>Dan Negrut</cp:lastModifiedBy>
  <cp:revision>551</cp:revision>
  <dcterms:created xsi:type="dcterms:W3CDTF">2018-05-16T17:28:20Z</dcterms:created>
  <dcterms:modified xsi:type="dcterms:W3CDTF">2021-02-05T16:46:39Z</dcterms:modified>
</cp:coreProperties>
</file>